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9E76BA-7305-4C20-85F8-81E3CF0C91F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111348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E76BA-7305-4C20-85F8-81E3CF0C91F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253038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E76BA-7305-4C20-85F8-81E3CF0C91F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134940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E76BA-7305-4C20-85F8-81E3CF0C91F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284288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9E76BA-7305-4C20-85F8-81E3CF0C91F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343491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9E76BA-7305-4C20-85F8-81E3CF0C91F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184360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9E76BA-7305-4C20-85F8-81E3CF0C91F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254688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E76BA-7305-4C20-85F8-81E3CF0C91F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6342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E76BA-7305-4C20-85F8-81E3CF0C91F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11935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E76BA-7305-4C20-85F8-81E3CF0C91F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428158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E76BA-7305-4C20-85F8-81E3CF0C91F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B77-C66C-4199-B10A-8C7C898D7EAA}" type="slidenum">
              <a:rPr lang="en-US" smtClean="0"/>
              <a:t>‹#›</a:t>
            </a:fld>
            <a:endParaRPr lang="en-US"/>
          </a:p>
        </p:txBody>
      </p:sp>
    </p:spTree>
    <p:extLst>
      <p:ext uri="{BB962C8B-B14F-4D97-AF65-F5344CB8AC3E}">
        <p14:creationId xmlns:p14="http://schemas.microsoft.com/office/powerpoint/2010/main" val="41626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E76BA-7305-4C20-85F8-81E3CF0C91F0}"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28B77-C66C-4199-B10A-8C7C898D7EAA}" type="slidenum">
              <a:rPr lang="en-US" smtClean="0"/>
              <a:t>‹#›</a:t>
            </a:fld>
            <a:endParaRPr lang="en-US"/>
          </a:p>
        </p:txBody>
      </p:sp>
    </p:spTree>
    <p:extLst>
      <p:ext uri="{BB962C8B-B14F-4D97-AF65-F5344CB8AC3E}">
        <p14:creationId xmlns:p14="http://schemas.microsoft.com/office/powerpoint/2010/main" val="221988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44178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499406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a:spLocks noGrp="1" noRot="1" noMove="1" noResize="1" noEditPoints="1" noAdjustHandles="1" noChangeArrowheads="1" noChangeShapeType="1"/>
          </p:cNvSpPr>
          <p:nvPr/>
        </p:nvSpPr>
        <p:spPr>
          <a:xfrm>
            <a:off x="3184358" y="112294"/>
            <a:ext cx="5815263" cy="105877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ALLELUIA</a:t>
            </a:r>
          </a:p>
        </p:txBody>
      </p:sp>
      <p:sp>
        <p:nvSpPr>
          <p:cNvPr id="5" name="TextBox 4">
            <a:extLst>
              <a:ext uri="{FF2B5EF4-FFF2-40B4-BE49-F238E27FC236}">
                <a16:creationId xmlns:a16="http://schemas.microsoft.com/office/drawing/2014/main" id="{CE2C7636-1D84-830D-7262-9BFFBAC22390}"/>
              </a:ext>
            </a:extLst>
          </p:cNvPr>
          <p:cNvSpPr txBox="1"/>
          <p:nvPr/>
        </p:nvSpPr>
        <p:spPr>
          <a:xfrm>
            <a:off x="497304" y="1282086"/>
            <a:ext cx="11044991" cy="5170646"/>
          </a:xfrm>
          <a:prstGeom prst="rect">
            <a:avLst/>
          </a:prstGeom>
          <a:noFill/>
        </p:spPr>
        <p:txBody>
          <a:bodyPr wrap="square">
            <a:spAutoFit/>
          </a:bodyPr>
          <a:lstStyle/>
          <a:p>
            <a:pPr algn="just"/>
            <a:r>
              <a:rPr lang="en-US" sz="6600" b="1" dirty="0" err="1">
                <a:latin typeface="Times New Roman" panose="02020603050405020304" pitchFamily="18" charset="0"/>
                <a:cs typeface="Times New Roman" panose="02020603050405020304" pitchFamily="18" charset="0"/>
              </a:rPr>
              <a:t>Nhờ</a:t>
            </a:r>
            <a:r>
              <a:rPr lang="en-US" sz="6600" b="1" dirty="0">
                <a:latin typeface="Times New Roman" panose="02020603050405020304" pitchFamily="18" charset="0"/>
                <a:cs typeface="Times New Roman" panose="02020603050405020304" pitchFamily="18" charset="0"/>
              </a:rPr>
              <a:t> Tin Mừng </a:t>
            </a:r>
            <a:r>
              <a:rPr lang="en-US" sz="6600" b="1" dirty="0" err="1">
                <a:latin typeface="Times New Roman" panose="02020603050405020304" pitchFamily="18" charset="0"/>
                <a:cs typeface="Times New Roman" panose="02020603050405020304" pitchFamily="18" charset="0"/>
              </a:rPr>
              <a:t>Thiên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Chúa</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đã</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kêu</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gọi</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chúng</a:t>
            </a:r>
            <a:r>
              <a:rPr lang="en-US" sz="6600" b="1" dirty="0">
                <a:latin typeface="Times New Roman" panose="02020603050405020304" pitchFamily="18" charset="0"/>
                <a:cs typeface="Times New Roman" panose="02020603050405020304" pitchFamily="18" charset="0"/>
              </a:rPr>
              <a:t> ta </a:t>
            </a:r>
            <a:r>
              <a:rPr lang="en-US" sz="6600" b="1" dirty="0" err="1">
                <a:latin typeface="Times New Roman" panose="02020603050405020304" pitchFamily="18" charset="0"/>
                <a:cs typeface="Times New Roman" panose="02020603050405020304" pitchFamily="18" charset="0"/>
              </a:rPr>
              <a:t>để</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chúng</a:t>
            </a:r>
            <a:r>
              <a:rPr lang="en-US" sz="6600" b="1" dirty="0">
                <a:latin typeface="Times New Roman" panose="02020603050405020304" pitchFamily="18" charset="0"/>
                <a:cs typeface="Times New Roman" panose="02020603050405020304" pitchFamily="18" charset="0"/>
              </a:rPr>
              <a:t> ta </a:t>
            </a:r>
            <a:r>
              <a:rPr lang="en-US" sz="6600" b="1" dirty="0" err="1">
                <a:latin typeface="Times New Roman" panose="02020603050405020304" pitchFamily="18" charset="0"/>
                <a:cs typeface="Times New Roman" panose="02020603050405020304" pitchFamily="18" charset="0"/>
              </a:rPr>
              <a:t>được</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hưởng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vinh</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quang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của</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Đức</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Giê-su</a:t>
            </a:r>
            <a:r>
              <a:rPr lang="en-US" sz="6600" b="1" dirty="0">
                <a:latin typeface="Times New Roman" panose="02020603050405020304" pitchFamily="18" charset="0"/>
                <a:cs typeface="Times New Roman" panose="02020603050405020304" pitchFamily="18" charset="0"/>
              </a:rPr>
              <a:t> Ki-</a:t>
            </a:r>
            <a:r>
              <a:rPr lang="en-US" sz="6600" b="1" dirty="0" err="1">
                <a:latin typeface="Times New Roman" panose="02020603050405020304" pitchFamily="18" charset="0"/>
                <a:cs typeface="Times New Roman" panose="02020603050405020304" pitchFamily="18" charset="0"/>
              </a:rPr>
              <a:t>tô</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Chúa</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chúng</a:t>
            </a:r>
            <a:r>
              <a:rPr lang="en-US" sz="6600" b="1" dirty="0">
                <a:latin typeface="Times New Roman" panose="02020603050405020304" pitchFamily="18" charset="0"/>
                <a:cs typeface="Times New Roman" panose="02020603050405020304" pitchFamily="18" charset="0"/>
              </a:rPr>
              <a:t> ta. </a:t>
            </a:r>
          </a:p>
        </p:txBody>
      </p:sp>
    </p:spTree>
    <p:extLst>
      <p:ext uri="{BB962C8B-B14F-4D97-AF65-F5344CB8AC3E}">
        <p14:creationId xmlns:p14="http://schemas.microsoft.com/office/powerpoint/2010/main" val="1977592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063364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2" name="Rectangle 1"/>
          <p:cNvSpPr/>
          <p:nvPr/>
        </p:nvSpPr>
        <p:spPr>
          <a:xfrm>
            <a:off x="1330036" y="2687782"/>
            <a:ext cx="9162472" cy="1938992"/>
          </a:xfrm>
          <a:prstGeom prst="rect">
            <a:avLst/>
          </a:prstGeom>
        </p:spPr>
        <p:txBody>
          <a:bodyPr wrap="square">
            <a:spAutoFit/>
          </a:bodyPr>
          <a:lstStyle/>
          <a:p>
            <a:pPr algn="ctr">
              <a:lnSpc>
                <a:spcPct val="150000"/>
              </a:lnSpc>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BÁNH THƠM NHO LÀNH </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9600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281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1504"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75" y="0"/>
            <a:ext cx="11720052" cy="7118023"/>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Cúi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tựu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05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554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6175473"/>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046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653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24911"/>
            <a:ext cx="11720072" cy="6851427"/>
          </a:xfrm>
          <a:prstGeom prst="rect">
            <a:avLst/>
          </a:prstGeom>
        </p:spPr>
        <p:txBody>
          <a:bodyPr wrap="square">
            <a:spAutoFit/>
          </a:bodyPr>
          <a:lstStyle/>
          <a:p>
            <a:pPr algn="just">
              <a:lnSpc>
                <a:spcPct val="150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bớt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000" dirty="0">
                <a:latin typeface="Times New Roman" panose="02020603050405020304" pitchFamily="18" charset="0"/>
                <a:ea typeface="Calibri" panose="020F0502020204030204" pitchFamily="34" charset="0"/>
                <a:cs typeface="Times New Roman" panose="02020603050405020304" pitchFamily="18" charset="0"/>
              </a:rPr>
              <a:t> con.</a:t>
            </a:r>
          </a:p>
        </p:txBody>
      </p:sp>
    </p:spTree>
    <p:extLst>
      <p:ext uri="{BB962C8B-B14F-4D97-AF65-F5344CB8AC3E}">
        <p14:creationId xmlns:p14="http://schemas.microsoft.com/office/powerpoint/2010/main" val="252882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9F690-9775-B130-C970-F044BDB9D534}"/>
              </a:ext>
            </a:extLst>
          </p:cNvPr>
          <p:cNvPicPr>
            <a:picLocks noChangeAspect="1"/>
          </p:cNvPicPr>
          <p:nvPr/>
        </p:nvPicPr>
        <p:blipFill>
          <a:blip r:embed="rId2"/>
          <a:srcRect b="11111"/>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3" name="TextBox 2">
            <a:extLst>
              <a:ext uri="{FF2B5EF4-FFF2-40B4-BE49-F238E27FC236}">
                <a16:creationId xmlns:a16="http://schemas.microsoft.com/office/drawing/2014/main" id="{965230DB-241B-E9E2-1B11-484D97C3432C}"/>
              </a:ext>
            </a:extLst>
          </p:cNvPr>
          <p:cNvSpPr txBox="1"/>
          <p:nvPr/>
        </p:nvSpPr>
        <p:spPr>
          <a:xfrm>
            <a:off x="304801" y="2521957"/>
            <a:ext cx="8341894" cy="1814086"/>
          </a:xfrm>
          <a:prstGeom prst="rect">
            <a:avLst/>
          </a:prstGeom>
          <a:noFill/>
        </p:spPr>
        <p:txBody>
          <a:bodyPr wrap="square" rtlCol="0">
            <a:spAutoFit/>
          </a:bodyPr>
          <a:lstStyle/>
          <a:p>
            <a:pPr algn="ctr">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TÔI MỪNG VUI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Kim Long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75415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266596"/>
            <a:ext cx="11720072" cy="5499582"/>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331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945744"/>
          </a:xfrm>
          <a:prstGeom prst="rect">
            <a:avLst/>
          </a:prstGeom>
        </p:spPr>
      </p:pic>
    </p:spTree>
    <p:extLst>
      <p:ext uri="{BB962C8B-B14F-4D97-AF65-F5344CB8AC3E}">
        <p14:creationId xmlns:p14="http://schemas.microsoft.com/office/powerpoint/2010/main" val="377097717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4" name="TextBox 3">
            <a:extLst>
              <a:ext uri="{FF2B5EF4-FFF2-40B4-BE49-F238E27FC236}">
                <a16:creationId xmlns:a16="http://schemas.microsoft.com/office/drawing/2014/main" id="{DF63CCB0-78A1-E0E2-FA6D-244ADD14496D}"/>
              </a:ext>
            </a:extLst>
          </p:cNvPr>
          <p:cNvSpPr txBox="1"/>
          <p:nvPr/>
        </p:nvSpPr>
        <p:spPr>
          <a:xfrm>
            <a:off x="2526890" y="2719227"/>
            <a:ext cx="7138219" cy="1077218"/>
          </a:xfrm>
          <a:prstGeom prst="rect">
            <a:avLst/>
          </a:prstGeom>
          <a:noFill/>
        </p:spPr>
        <p:txBody>
          <a:bodyPr wrap="square">
            <a:spAutoFit/>
          </a:bodyPr>
          <a:lstStyle/>
          <a:p>
            <a:pPr algn="just"/>
            <a:r>
              <a:rPr lang="vi-VN" sz="4000" b="1" i="0" dirty="0">
                <a:solidFill>
                  <a:srgbClr val="FF0000"/>
                </a:solidFill>
                <a:effectLst/>
                <a:latin typeface="+mj-lt"/>
              </a:rPr>
              <a:t>CA VANG TÌNH YÊU CHÚA</a:t>
            </a:r>
            <a:endParaRPr lang="en-US" sz="4000" b="1" dirty="0">
              <a:solidFill>
                <a:srgbClr val="FF0000"/>
              </a:solidFill>
              <a:latin typeface="+mj-lt"/>
            </a:endParaRPr>
          </a:p>
          <a:p>
            <a:pPr algn="ctr"/>
            <a:r>
              <a:rPr lang="vi-VN" sz="2400" b="1" i="0" dirty="0">
                <a:solidFill>
                  <a:srgbClr val="FF0000"/>
                </a:solidFill>
                <a:effectLst/>
                <a:latin typeface="+mj-lt"/>
              </a:rPr>
              <a:t>Đinh Minh Hoàng</a:t>
            </a:r>
            <a:endParaRPr lang="en-US" sz="2400" b="1" i="0" dirty="0">
              <a:solidFill>
                <a:srgbClr val="FF0000"/>
              </a:solidFill>
              <a:effectLst/>
              <a:latin typeface="+mj-lt"/>
            </a:endParaRPr>
          </a:p>
        </p:txBody>
      </p:sp>
    </p:spTree>
    <p:extLst>
      <p:ext uri="{BB962C8B-B14F-4D97-AF65-F5344CB8AC3E}">
        <p14:creationId xmlns:p14="http://schemas.microsoft.com/office/powerpoint/2010/main" val="789293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944F66DD-E84B-4325-30B4-6E963413C11B}"/>
              </a:ext>
            </a:extLst>
          </p:cNvPr>
          <p:cNvSpPr txBox="1"/>
          <p:nvPr/>
        </p:nvSpPr>
        <p:spPr>
          <a:xfrm>
            <a:off x="263363" y="335845"/>
            <a:ext cx="11720072" cy="6555641"/>
          </a:xfrm>
          <a:prstGeom prst="rect">
            <a:avLst/>
          </a:prstGeom>
          <a:noFill/>
        </p:spPr>
        <p:txBody>
          <a:bodyPr wrap="square">
            <a:spAutoFit/>
          </a:bodyPr>
          <a:lstStyle/>
          <a:p>
            <a:pPr algn="just"/>
            <a:r>
              <a:rPr lang="vi-VN" sz="6000" b="0" i="0" dirty="0">
                <a:solidFill>
                  <a:srgbClr val="FF0000"/>
                </a:solidFill>
                <a:effectLst/>
                <a:latin typeface="+mj-lt"/>
              </a:rPr>
              <a:t>1</a:t>
            </a:r>
            <a:r>
              <a:rPr lang="en-US" sz="6000" b="0" i="0" dirty="0">
                <a:solidFill>
                  <a:srgbClr val="FF0000"/>
                </a:solidFill>
                <a:effectLst/>
                <a:latin typeface="+mj-lt"/>
              </a:rPr>
              <a:t>. </a:t>
            </a:r>
            <a:r>
              <a:rPr lang="vi-VN" sz="6000" b="0" i="0" dirty="0">
                <a:effectLst/>
                <a:latin typeface="+mj-lt"/>
              </a:rPr>
              <a:t>Tình 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6000" b="0" i="0" dirty="0">
              <a:effectLst/>
              <a:latin typeface="+mj-lt"/>
            </a:endParaRPr>
          </a:p>
        </p:txBody>
      </p:sp>
    </p:spTree>
    <p:extLst>
      <p:ext uri="{BB962C8B-B14F-4D97-AF65-F5344CB8AC3E}">
        <p14:creationId xmlns:p14="http://schemas.microsoft.com/office/powerpoint/2010/main" val="937326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E9B7-7D14-4DA8-3D2E-A11EA823E2E3}"/>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356466A-9B60-1F13-62F6-F367F10705F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F092CBB-D6E2-AACE-0DC4-19E9625C6F0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5E00B366-A9F2-CEC5-0E05-F130542D549D}"/>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8BA34D-455D-7366-7BBC-DBAEC0ED8CD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AA37221-5DD4-94A2-0501-D6030021337C}"/>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0C221FDF-2F00-C585-56A8-7CAB04AFA30F}"/>
              </a:ext>
            </a:extLst>
          </p:cNvPr>
          <p:cNvSpPr txBox="1"/>
          <p:nvPr/>
        </p:nvSpPr>
        <p:spPr>
          <a:xfrm>
            <a:off x="352926" y="335845"/>
            <a:ext cx="11486148" cy="6555641"/>
          </a:xfrm>
          <a:prstGeom prst="rect">
            <a:avLst/>
          </a:prstGeom>
          <a:noFill/>
        </p:spPr>
        <p:txBody>
          <a:bodyPr wrap="square">
            <a:spAutoFit/>
          </a:bodyPr>
          <a:lstStyle/>
          <a:p>
            <a:pPr algn="just"/>
            <a:r>
              <a:rPr lang="vi-VN" sz="6000" b="0" i="0" dirty="0">
                <a:effectLst/>
                <a:latin typeface="+mj-lt"/>
              </a:rPr>
              <a:t>Tình yêu Thiên Chúa như dòng sông êm đềm lướt trôi. Chảy xuôi năm tháng để hồn thơ tắm trong tình mến. Tình yêu Thiên Chúa nồng say là hương gió trời dịu êm. Dìu đưa tháng ngày bình yên với bao êm đềm</a:t>
            </a:r>
            <a:r>
              <a:rPr lang="en-US" sz="6000" dirty="0">
                <a:latin typeface="+mj-lt"/>
              </a:rPr>
              <a:t>. </a:t>
            </a:r>
            <a:endParaRPr lang="en-US" sz="6000" b="0" i="0" dirty="0">
              <a:effectLst/>
              <a:latin typeface="+mj-lt"/>
            </a:endParaRPr>
          </a:p>
        </p:txBody>
      </p:sp>
    </p:spTree>
    <p:extLst>
      <p:ext uri="{BB962C8B-B14F-4D97-AF65-F5344CB8AC3E}">
        <p14:creationId xmlns:p14="http://schemas.microsoft.com/office/powerpoint/2010/main" val="3372229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BDAA-519D-23B5-6AFE-56B26B6116A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4841BA6B-A2C1-DD0A-1ACB-6F50AAF1B3F2}"/>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39605DDF-6EBE-3EA6-A06B-68BD8967212F}"/>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7C3C03-C746-A727-C658-6AA56A85BE04}"/>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20FB129-C966-1577-88C7-C910FA2EF58E}"/>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887B8CE-859D-AB5E-F0BC-1952E508C6B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C6B6A0F-AC7E-6D7C-7F81-24B3E93851AD}"/>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3144438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BA75-2B15-180B-C016-606E10D3382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1455C67-4720-834A-1236-8C9189D450B7}"/>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EA8726F-F5AE-80AD-1B0A-C929010B370D}"/>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733B536-B782-5610-4D4C-C306D0EF1696}"/>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E82431-38FC-54E3-2B37-0D1CD87F043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D173C18-0D98-7B99-52A2-68C7534BE41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9FE13CF-91F5-B86B-6613-DA28C354B179}"/>
              </a:ext>
            </a:extLst>
          </p:cNvPr>
          <p:cNvSpPr txBox="1"/>
          <p:nvPr/>
        </p:nvSpPr>
        <p:spPr>
          <a:xfrm>
            <a:off x="352925" y="320845"/>
            <a:ext cx="11486147" cy="5585489"/>
          </a:xfrm>
          <a:prstGeom prst="rect">
            <a:avLst/>
          </a:prstGeom>
          <a:noFill/>
        </p:spPr>
        <p:txBody>
          <a:bodyPr wrap="square">
            <a:spAutoFit/>
          </a:bodyPr>
          <a:lstStyle/>
          <a:p>
            <a:pPr algn="just"/>
            <a:r>
              <a:rPr lang="vi-VN" sz="6000" b="1" i="0" dirty="0">
                <a:solidFill>
                  <a:srgbClr val="FF0000"/>
                </a:solidFill>
                <a:effectLst/>
                <a:latin typeface="+mj-lt"/>
              </a:rPr>
              <a:t>2</a:t>
            </a:r>
            <a:r>
              <a:rPr lang="en-US" sz="6000" b="1" dirty="0">
                <a:solidFill>
                  <a:srgbClr val="FF0000"/>
                </a:solidFill>
                <a:latin typeface="+mj-lt"/>
              </a:rPr>
              <a:t>. </a:t>
            </a:r>
            <a:r>
              <a:rPr lang="vi-VN" sz="6000" b="1" i="0" dirty="0">
                <a:solidFill>
                  <a:srgbClr val="FF0000"/>
                </a:solidFill>
                <a:effectLst/>
                <a:latin typeface="+mj-lt"/>
              </a:rPr>
              <a:t> </a:t>
            </a:r>
            <a:r>
              <a:rPr lang="vi-VN" sz="6000" b="0" i="0" dirty="0">
                <a:effectLst/>
                <a:latin typeface="+mj-lt"/>
              </a:rPr>
              <a:t>Tình yêu Thiên Chúa như mùa xuân tô đẹp ước mơ. Tuổi thơ yêu dấu ngày và đêm khát khao tình Chúa. Ngài luôn dõi bước đời con đổ muôn phúc ân tràn lan. Và luôn đỡ nâng ủi an nhưng khi sầu vương. </a:t>
            </a:r>
            <a:endParaRPr lang="en-US" sz="6000" b="0" i="0" dirty="0">
              <a:effectLst/>
              <a:latin typeface="+mj-lt"/>
            </a:endParaRPr>
          </a:p>
        </p:txBody>
      </p:sp>
    </p:spTree>
    <p:extLst>
      <p:ext uri="{BB962C8B-B14F-4D97-AF65-F5344CB8AC3E}">
        <p14:creationId xmlns:p14="http://schemas.microsoft.com/office/powerpoint/2010/main" val="2513226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0C9F-54DD-8F36-B486-52EE9C946A2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7269290-A7CD-5AD8-0E1A-242A9B6A306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4035EF1E-B2B0-2E02-ED8E-0A5653A43F29}"/>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CF9A8DAB-F799-B4A6-00F1-6D225C6B501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B53CAE0-1521-C701-04E2-880FCE5DA840}"/>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4FA88BD-D60D-55C6-E38B-85F1BD46F02B}"/>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BC350C79-1109-C889-B6A1-C282613FE55A}"/>
              </a:ext>
            </a:extLst>
          </p:cNvPr>
          <p:cNvSpPr txBox="1"/>
          <p:nvPr/>
        </p:nvSpPr>
        <p:spPr>
          <a:xfrm>
            <a:off x="433139" y="593558"/>
            <a:ext cx="11261555" cy="5632311"/>
          </a:xfrm>
          <a:prstGeom prst="rect">
            <a:avLst/>
          </a:prstGeom>
          <a:noFill/>
        </p:spPr>
        <p:txBody>
          <a:bodyPr wrap="square">
            <a:spAutoFit/>
          </a:bodyPr>
          <a:lstStyle/>
          <a:p>
            <a:pPr algn="just"/>
            <a:r>
              <a:rPr lang="vi-VN" sz="6000" b="0" i="0" dirty="0">
                <a:effectLst/>
                <a:latin typeface="+mj-lt"/>
              </a:rPr>
              <a:t>Tình yêu Thiên Chúa không nhạt phai dẫu đời đổi thay. Nào ai có biết tình ngài luôn sắt son bền vững. Là chân thiện mỹ thẳm sâu để con kiếm tìm ngày đêm. Hồn con khát vọng, cậy trông vững tin nơi Ngài.</a:t>
            </a:r>
            <a:endParaRPr lang="en-US" sz="6000" b="0" i="0" dirty="0">
              <a:effectLst/>
              <a:latin typeface="+mj-lt"/>
            </a:endParaRPr>
          </a:p>
        </p:txBody>
      </p:sp>
    </p:spTree>
    <p:extLst>
      <p:ext uri="{BB962C8B-B14F-4D97-AF65-F5344CB8AC3E}">
        <p14:creationId xmlns:p14="http://schemas.microsoft.com/office/powerpoint/2010/main" val="665441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8260-24CA-F736-947C-3DC82B584172}"/>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D21EBDBE-39D0-DD8C-2B07-1F6496AF62AF}"/>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C4C2262-4355-D311-6AFF-31D298B22BF6}"/>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D89F8A5-0F2C-275A-82EE-ED1DEB7C66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77B55ED-ADA2-566B-DAA1-9BC4F6A26C3A}"/>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8CC9C8C-6619-1E98-3C9C-950AC9340573}"/>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857D147-DECE-5724-4526-1600F8ED2596}"/>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2696717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4B2F-09DF-EE80-00EB-7DC567BAEC08}"/>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ADFB3CA-F62C-8549-C107-D01A07051E6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2CC8E5E-51F8-C5CF-5AB0-69D569841F5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17318E4-6BF2-035D-0EB3-2AC1E5B3F1F7}"/>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9F020BB9-B037-3B01-5F0E-7A6BC4D6456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FD66A68-CACB-81A0-18E4-A343A6F4C76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A0EDA36-1401-4D6A-95FA-BCA824CBD6B5}"/>
              </a:ext>
            </a:extLst>
          </p:cNvPr>
          <p:cNvSpPr txBox="1"/>
          <p:nvPr/>
        </p:nvSpPr>
        <p:spPr>
          <a:xfrm>
            <a:off x="353932" y="544660"/>
            <a:ext cx="11720071" cy="5632311"/>
          </a:xfrm>
          <a:prstGeom prst="rect">
            <a:avLst/>
          </a:prstGeom>
          <a:noFill/>
        </p:spPr>
        <p:txBody>
          <a:bodyPr wrap="square">
            <a:spAutoFit/>
          </a:bodyPr>
          <a:lstStyle/>
          <a:p>
            <a:pPr algn="just"/>
            <a:r>
              <a:rPr lang="vi-VN" sz="6000" b="1" i="0" dirty="0">
                <a:solidFill>
                  <a:srgbClr val="FF0000"/>
                </a:solidFill>
                <a:effectLst/>
                <a:latin typeface="+mj-lt"/>
              </a:rPr>
              <a:t>3</a:t>
            </a:r>
            <a:r>
              <a:rPr lang="en-US" sz="6000" b="1" i="0" dirty="0">
                <a:solidFill>
                  <a:srgbClr val="FF0000"/>
                </a:solidFill>
                <a:effectLst/>
                <a:latin typeface="+mj-lt"/>
              </a:rPr>
              <a:t>. </a:t>
            </a:r>
            <a:r>
              <a:rPr lang="vi-VN" sz="6000" b="0" i="0" dirty="0">
                <a:effectLst/>
                <a:latin typeface="+mj-lt"/>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6000" dirty="0">
              <a:latin typeface="+mj-lt"/>
            </a:endParaRPr>
          </a:p>
        </p:txBody>
      </p:sp>
    </p:spTree>
    <p:extLst>
      <p:ext uri="{BB962C8B-B14F-4D97-AF65-F5344CB8AC3E}">
        <p14:creationId xmlns:p14="http://schemas.microsoft.com/office/powerpoint/2010/main" val="3679833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839E-2577-959E-9DC8-D64BA854CE03}"/>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07CB4D51-683B-273B-0324-7B04CFF5BB4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AAE3336-6E58-16DD-211C-DF065873825A}"/>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DE61901-A187-5250-684D-A30AD7431A84}"/>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AB11759-D785-56F6-43E4-D9089DFF4C4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60FA9E9-A231-F118-BB85-E237CB05E33C}"/>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DB89FA3-082F-502C-1BC8-B11D73BDE79D}"/>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47802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ABD5-D93B-E896-7B36-01417E8DEADF}"/>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9783CB1F-3175-DC02-39D1-2B1A01129543}"/>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2E434B5-A8FF-7A93-419D-A63F54926A6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679793-ABC6-87F5-B2C2-6B1DF1993E9B}"/>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4049FB8-16B4-906B-C87C-F207409FBDB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08D49A3-2A36-AAE0-3C7D-2B9FDECA0CB0}"/>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4B31B2C-FF35-509B-A6FA-62121C645A51}"/>
              </a:ext>
            </a:extLst>
          </p:cNvPr>
          <p:cNvSpPr txBox="1"/>
          <p:nvPr/>
        </p:nvSpPr>
        <p:spPr>
          <a:xfrm>
            <a:off x="353933" y="544660"/>
            <a:ext cx="11453056" cy="5632311"/>
          </a:xfrm>
          <a:prstGeom prst="rect">
            <a:avLst/>
          </a:prstGeom>
          <a:noFill/>
        </p:spPr>
        <p:txBody>
          <a:bodyPr wrap="square">
            <a:spAutoFit/>
          </a:bodyPr>
          <a:lstStyle/>
          <a:p>
            <a:pPr algn="just"/>
            <a:r>
              <a:rPr lang="vi-VN" sz="6000" b="0" i="0" dirty="0">
                <a:effectLst/>
                <a:latin typeface="+mj-lt"/>
              </a:rPr>
              <a:t>Tìm về chân lý nơi tình yêu trên Thập giá xưa. Ngàn năm ghi dấu Một Giê-su chết treo khổ giá. Tình trời mở lối ngàn nơi mùa xuân thắm mầu, đẹp tươi. Trần gian ngóng chờ ngày sau phúc vinh Quê Trời</a:t>
            </a:r>
            <a:endParaRPr lang="en-US" sz="6000" dirty="0">
              <a:latin typeface="+mj-lt"/>
            </a:endParaRPr>
          </a:p>
        </p:txBody>
      </p:sp>
    </p:spTree>
    <p:extLst>
      <p:ext uri="{BB962C8B-B14F-4D97-AF65-F5344CB8AC3E}">
        <p14:creationId xmlns:p14="http://schemas.microsoft.com/office/powerpoint/2010/main" val="143830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BD01-D871-046A-020C-FBBDB2158DF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EB0A5C1-562F-6B31-2F7D-BCC33331B89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54115DE4-B3A5-AD5B-A817-AB5653CBB487}"/>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953369F-BBEA-3859-A0CA-A28FC1A0CE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CC9C359-05BA-14C1-BDC3-F19E67236AE8}"/>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088DEAD4-FE23-0D55-5BC8-A7F880A1E0F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16826F3-19DA-981C-0838-0CDB3AFAB112}"/>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1471281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945744"/>
          </a:xfrm>
          <a:prstGeom prst="rect">
            <a:avLst/>
          </a:prstGeom>
        </p:spPr>
      </p:pic>
    </p:spTree>
    <p:extLst>
      <p:ext uri="{BB962C8B-B14F-4D97-AF65-F5344CB8AC3E}">
        <p14:creationId xmlns:p14="http://schemas.microsoft.com/office/powerpoint/2010/main" val="314071276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14D3-DC6C-B091-709F-19A88BC9B111}"/>
            </a:ext>
          </a:extLst>
        </p:cNvPr>
        <p:cNvGrpSpPr/>
        <p:nvPr/>
      </p:nvGrpSpPr>
      <p:grpSpPr>
        <a:xfrm>
          <a:off x="0" y="0"/>
          <a:ext cx="0" cy="0"/>
          <a:chOff x="0" y="0"/>
          <a:chExt cx="0" cy="0"/>
        </a:xfrm>
      </p:grpSpPr>
      <p:pic>
        <p:nvPicPr>
          <p:cNvPr id="3" name="Picture 2" descr="A bamboo mat with leaves&#10;&#10;Description automatically generated">
            <a:extLst>
              <a:ext uri="{FF2B5EF4-FFF2-40B4-BE49-F238E27FC236}">
                <a16:creationId xmlns:a16="http://schemas.microsoft.com/office/drawing/2014/main" id="{01A20048-8407-B7A4-30A7-6C81FE75AB4A}"/>
              </a:ext>
            </a:extLst>
          </p:cNvPr>
          <p:cNvPicPr>
            <a:picLocks noChangeAspect="1"/>
          </p:cNvPicPr>
          <p:nvPr/>
        </p:nvPicPr>
        <p:blipFill>
          <a:blip r:embed="rId2"/>
          <a:srcRect l="4871" r="1" b="1"/>
          <a:stretch/>
        </p:blipFill>
        <p:spPr>
          <a:xfrm>
            <a:off x="149629" y="1282"/>
            <a:ext cx="11887200" cy="6732027"/>
          </a:xfrm>
          <a:prstGeom prst="rect">
            <a:avLst/>
          </a:prstGeom>
        </p:spPr>
      </p:pic>
      <p:sp>
        <p:nvSpPr>
          <p:cNvPr id="2" name="Rectangle 1"/>
          <p:cNvSpPr/>
          <p:nvPr/>
        </p:nvSpPr>
        <p:spPr>
          <a:xfrm>
            <a:off x="149629" y="2678545"/>
            <a:ext cx="8698807" cy="1661993"/>
          </a:xfrm>
          <a:prstGeom prst="rect">
            <a:avLst/>
          </a:prstGeom>
        </p:spPr>
        <p:txBody>
          <a:bodyPr wrap="square">
            <a:spAutoFit/>
          </a:bodyPr>
          <a:lstStyle/>
          <a:p>
            <a:pPr algn="ctr">
              <a:lnSpc>
                <a:spcPct val="150000"/>
              </a:lnSpc>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 ĐẾN CHO ĐỜI</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47115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tin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757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xua</a:t>
            </a:r>
            <a:r>
              <a:rPr lang="en-US" sz="4800" dirty="0">
                <a:latin typeface="Times New Roman" panose="02020603050405020304" pitchFamily="18" charset="0"/>
                <a:ea typeface="Calibri" panose="020F0502020204030204" pitchFamily="34" charset="0"/>
                <a:cs typeface="Times New Roman" panose="02020603050405020304" pitchFamily="18" charset="0"/>
              </a:rPr>
              <a:t> tan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tăm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351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tin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217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8" y="144379"/>
            <a:ext cx="11614505" cy="6740307"/>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4800" dirty="0">
                <a:latin typeface="Times New Roman" panose="02020603050405020304" pitchFamily="18" charset="0"/>
                <a:ea typeface="Calibri" panose="020F0502020204030204" pitchFamily="34" charset="0"/>
                <a:cs typeface="Times New Roman" panose="02020603050405020304" pitchFamily="18" charset="0"/>
              </a:rPr>
              <a:t> Maria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sầu</a:t>
            </a:r>
            <a:r>
              <a:rPr lang="en-US" sz="4800" dirty="0">
                <a:latin typeface="Times New Roman" panose="02020603050405020304" pitchFamily="18" charset="0"/>
                <a:ea typeface="Calibri" panose="020F0502020204030204" pitchFamily="34" charset="0"/>
                <a:cs typeface="Times New Roman" panose="02020603050405020304" pitchFamily="18" charset="0"/>
              </a:rPr>
              <a:t> lo,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giằng</a:t>
            </a:r>
            <a:r>
              <a:rPr lang="en-US" sz="4800" dirty="0">
                <a:latin typeface="Times New Roman" panose="02020603050405020304" pitchFamily="18" charset="0"/>
                <a:ea typeface="Calibri" panose="020F0502020204030204" pitchFamily="34" charset="0"/>
                <a:cs typeface="Times New Roman" panose="02020603050405020304" pitchFamily="18" charset="0"/>
              </a:rPr>
              <a:t> co,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800" dirty="0">
                <a:latin typeface="Times New Roman" panose="02020603050405020304" pitchFamily="18" charset="0"/>
                <a:ea typeface="Calibri" panose="020F0502020204030204" pitchFamily="34" charset="0"/>
                <a:cs typeface="Times New Roman" panose="02020603050405020304" pitchFamily="18" charset="0"/>
              </a:rPr>
              <a:t> ban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hiển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24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tin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313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sẵn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sàng</a:t>
            </a:r>
            <a:r>
              <a:rPr lang="en-US" sz="4800" dirty="0">
                <a:latin typeface="Times New Roman" panose="02020603050405020304" pitchFamily="18" charset="0"/>
                <a:ea typeface="Calibri" panose="020F0502020204030204" pitchFamily="34" charset="0"/>
                <a:cs typeface="Times New Roman" panose="02020603050405020304" pitchFamily="18" charset="0"/>
              </a:rPr>
              <a:t> chia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sớt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4800" dirty="0">
                <a:latin typeface="Times New Roman" panose="02020603050405020304" pitchFamily="18" charset="0"/>
                <a:ea typeface="Calibri" panose="020F0502020204030204" pitchFamily="34" charset="0"/>
                <a:cs typeface="Times New Roman" panose="02020603050405020304" pitchFamily="18" charset="0"/>
              </a:rPr>
              <a:t> than,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dirty="0">
                <a:latin typeface="Times New Roman" panose="02020603050405020304" pitchFamily="18" charset="0"/>
                <a:ea typeface="Calibri" panose="020F0502020204030204" pitchFamily="34" charset="0"/>
                <a:cs typeface="Times New Roman" panose="02020603050405020304" pitchFamily="18" charset="0"/>
              </a:rPr>
              <a:t> lo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4800" dirty="0">
                <a:latin typeface="Times New Roman" panose="02020603050405020304" pitchFamily="18" charset="0"/>
                <a:ea typeface="Calibri" panose="020F0502020204030204" pitchFamily="34" charset="0"/>
                <a:cs typeface="Times New Roman" panose="02020603050405020304" pitchFamily="18" charset="0"/>
              </a:rPr>
              <a:t> lo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toan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800" dirty="0">
                <a:latin typeface="Times New Roman" panose="02020603050405020304" pitchFamily="18" charset="0"/>
                <a:ea typeface="Calibri" panose="020F0502020204030204" pitchFamily="34" charset="0"/>
                <a:cs typeface="Times New Roman" panose="02020603050405020304" pitchFamily="18" charset="0"/>
              </a:rPr>
              <a:t> nay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ai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ngặt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06152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868E-3FC5-8F9A-C3D8-721988A46CF0}"/>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8B115400-4F2B-45F1-91B8-467A02BF6E2A}"/>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D57C91D-0F8B-A62D-2AC4-A352BFC58D9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B3F724F-0F12-1488-76D6-A6246AA6216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04622739-A0CB-D420-FD66-DEA2AE868C16}"/>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0875C12-31F7-5A12-2372-F3EEA798E1CD}"/>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B435F3-AEB1-98F1-7781-00C0399DE2D2}"/>
              </a:ext>
            </a:extLst>
          </p:cNvPr>
          <p:cNvSpPr txBox="1"/>
          <p:nvPr/>
        </p:nvSpPr>
        <p:spPr>
          <a:xfrm>
            <a:off x="142855" y="232853"/>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đô</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vững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vật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tụng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8037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835185" cy="6607578"/>
          </a:xfrm>
          <a:prstGeom prst="rect">
            <a:avLst/>
          </a:prstGeom>
        </p:spPr>
        <p:txBody>
          <a:bodyPr wrap="square">
            <a:spAutoFit/>
          </a:bodyPr>
          <a:lstStyle/>
          <a:p>
            <a:pPr algn="just">
              <a:lnSpc>
                <a:spcPct val="150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tin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dirty="0">
                <a:latin typeface="Times New Roman" panose="02020603050405020304" pitchFamily="18" charset="0"/>
                <a:ea typeface="Calibri" panose="020F0502020204030204" pitchFamily="34" charset="0"/>
                <a:cs typeface="Times New Roman" panose="02020603050405020304" pitchFamily="18" charset="0"/>
              </a:rPr>
              <a:t> 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06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815661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96287-1408-C9F2-87D0-D08FF8753B91}"/>
              </a:ext>
            </a:extLst>
          </p:cNvPr>
          <p:cNvPicPr>
            <a:picLocks noChangeAspect="1"/>
          </p:cNvPicPr>
          <p:nvPr/>
        </p:nvPicPr>
        <p:blipFill>
          <a:blip r:embed="rId2"/>
          <a:srcRect t="11120"/>
          <a:stretch/>
        </p:blipFill>
        <p:spPr>
          <a:xfrm>
            <a:off x="-1" y="0"/>
            <a:ext cx="12192000" cy="6857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77455" y="2032000"/>
            <a:ext cx="10307780" cy="2354491"/>
          </a:xfrm>
          <a:prstGeom prst="rect">
            <a:avLst/>
          </a:prstGeom>
        </p:spPr>
        <p:txBody>
          <a:bodyPr wrap="square">
            <a:spAutoFit/>
          </a:bodyPr>
          <a:lstStyle/>
          <a:p>
            <a:pPr algn="ctr">
              <a:lnSpc>
                <a:spcPct val="150000"/>
              </a:lnSpc>
              <a:spcAft>
                <a:spcPts val="0"/>
              </a:spcAft>
            </a:pP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 ƠN CHÚA VỚI MẸ</a:t>
            </a:r>
            <a:endPar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Thy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Yên</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66956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75392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471055"/>
            <a:ext cx="11531172" cy="5863144"/>
          </a:xfrm>
          <a:prstGeom prst="rect">
            <a:avLst/>
          </a:prstGeom>
        </p:spPr>
        <p:txBody>
          <a:bodyPr wrap="square">
            <a:spAutoFit/>
          </a:bodyPr>
          <a:lstStyle/>
          <a:p>
            <a:pPr algn="just">
              <a:lnSpc>
                <a:spcPct val="150000"/>
              </a:lnSpc>
              <a:spcAft>
                <a:spcPts val="0"/>
              </a:spcAft>
            </a:pPr>
            <a:r>
              <a:rPr lang="en-US" sz="5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Vì</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ôi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miên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man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năm</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sóng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vỗ</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lớp</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lớp</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khơi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rền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Lòng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ôi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diệu</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trên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lực</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vui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chan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thánh</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ân</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vơi</a:t>
            </a:r>
            <a:r>
              <a:rPr lang="en-US" sz="5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78003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71763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6324808"/>
          </a:xfrm>
          <a:prstGeom prst="rect">
            <a:avLst/>
          </a:prstGeom>
        </p:spPr>
        <p:txBody>
          <a:bodyPr wrap="square">
            <a:spAutoFit/>
          </a:bodyPr>
          <a:lstStyle/>
          <a:p>
            <a:pPr algn="just">
              <a:lnSpc>
                <a:spcPct val="150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Vì</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đã</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trái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tim</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hiền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luôn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mến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mãi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cứu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giúp</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chở</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che</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phúc</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ân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vẫnnhờ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khổ</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đau</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cũng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nhờ</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Mẹ</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dâng</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trót</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5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5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799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7987" y="137652"/>
            <a:ext cx="11954502" cy="7017306"/>
          </a:xfrm>
          <a:prstGeom prst="rect">
            <a:avLst/>
          </a:prstGeom>
        </p:spPr>
        <p:txBody>
          <a:bodyPr wrap="square">
            <a:spAutoFit/>
          </a:bodyPr>
          <a:lstStyle/>
          <a:p>
            <a:pPr algn="just">
              <a:lnSpc>
                <a:spcPct val="150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con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xin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ơn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uy</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vũ</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trụ</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vinh</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quang</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cao</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trị</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5073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29208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1C23-CD9D-14CC-5544-BC5F817F91D9}"/>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C1D9D705-21A3-F8D2-5F40-EE5AB347322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5A0057F-82BE-35D2-84A7-472D35FB845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965D5AB6-C3B1-C19A-91F6-122FF2D9A7C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686B7B8-AF45-89C4-E81D-28156A4B3C13}"/>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7A7B3FA-13C9-F6B4-B8E7-394A0C40B676}"/>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3CB2287-99D9-B36D-D2D0-162FB435C0FC}"/>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043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C9B3-8052-0C88-2F9C-A1F4B682379F}"/>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BAC5D471-E94E-DABC-10A8-4084F87A4186}"/>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F173E706-8B33-1D12-A811-951D3D066CB4}"/>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5B3B87F-DD76-2E3A-5EC3-2A9FE4C7EF7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99EF4D7-7B3D-A86F-55D0-2BDF8A2B9549}"/>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220FABC-5869-9BDD-0033-C7C5ED8F439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D2A843-C406-8931-AF89-2F3E277332BA}"/>
              </a:ext>
            </a:extLst>
          </p:cNvPr>
          <p:cNvSpPr txBox="1"/>
          <p:nvPr/>
        </p:nvSpPr>
        <p:spPr>
          <a:xfrm>
            <a:off x="288739" y="287477"/>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Tay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tay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Cầu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hòa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lâu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805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242B-65F2-09C9-1F1B-03B4D03BB394}"/>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5693782C-7721-7D5E-705E-2C2E55B9FF4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14ABC7E-E284-9261-31A3-C86C582A3D43}"/>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1831D3B-9561-F667-A101-0DD58B54B4D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C78CBB9-0AE6-B62F-2386-2C195CFD1A45}"/>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B30F298-0A52-00AD-3CBB-890D26A4270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181997E-E192-4A96-85A3-4A2521BEDACB}"/>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3100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162512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p:nvPr/>
        </p:nvSpPr>
        <p:spPr>
          <a:xfrm>
            <a:off x="3184358" y="240632"/>
            <a:ext cx="5823284" cy="128336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ĐÁP CA </a:t>
            </a:r>
          </a:p>
        </p:txBody>
      </p:sp>
      <p:sp>
        <p:nvSpPr>
          <p:cNvPr id="5" name="TextBox 4">
            <a:extLst>
              <a:ext uri="{FF2B5EF4-FFF2-40B4-BE49-F238E27FC236}">
                <a16:creationId xmlns:a16="http://schemas.microsoft.com/office/drawing/2014/main" id="{CE2C7636-1D84-830D-7262-9BFFBAC22390}"/>
              </a:ext>
            </a:extLst>
          </p:cNvPr>
          <p:cNvSpPr txBox="1"/>
          <p:nvPr/>
        </p:nvSpPr>
        <p:spPr>
          <a:xfrm>
            <a:off x="649705" y="1993924"/>
            <a:ext cx="10892590" cy="4341573"/>
          </a:xfrm>
          <a:prstGeom prst="rect">
            <a:avLst/>
          </a:prstGeom>
          <a:noFill/>
        </p:spPr>
        <p:txBody>
          <a:bodyPr wrap="square">
            <a:spAutoFit/>
          </a:bodyPr>
          <a:lstStyle/>
          <a:p>
            <a:pPr lvl="0" algn="just">
              <a:lnSpc>
                <a:spcPct val="107000"/>
              </a:lnSpc>
              <a:spcAft>
                <a:spcPts val="800"/>
              </a:spcAft>
              <a:defRPr/>
            </a:pPr>
            <a:r>
              <a:rPr lang="en-US" sz="8800" b="1" dirty="0" err="1">
                <a:latin typeface="Times New Roman" panose="02020603050405020304" pitchFamily="18" charset="0"/>
                <a:cs typeface="Times New Roman" panose="02020603050405020304" pitchFamily="18" charset="0"/>
              </a:rPr>
              <a:t>Hãy</a:t>
            </a:r>
            <a:r>
              <a:rPr lang="en-US" sz="8800" b="1" dirty="0">
                <a:latin typeface="Times New Roman" panose="02020603050405020304" pitchFamily="18" charset="0"/>
                <a:cs typeface="Times New Roman" panose="02020603050405020304" pitchFamily="18" charset="0"/>
              </a:rPr>
              <a:t> loan </a:t>
            </a:r>
            <a:r>
              <a:rPr lang="en-US" sz="8800" b="1" dirty="0" err="1">
                <a:latin typeface="Times New Roman" panose="02020603050405020304" pitchFamily="18" charset="0"/>
                <a:cs typeface="Times New Roman" panose="02020603050405020304" pitchFamily="18" charset="0"/>
              </a:rPr>
              <a:t>báo</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cho</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mọi</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nước</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biết</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những</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kỳ</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công</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Cháu</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làm</a:t>
            </a:r>
            <a:r>
              <a:rPr lang="en-US" sz="8800" b="1" dirty="0">
                <a:latin typeface="Times New Roman" panose="02020603050405020304" pitchFamily="18" charset="0"/>
                <a:cs typeface="Times New Roman" panose="02020603050405020304" pitchFamily="18" charset="0"/>
              </a:rPr>
              <a:t>.</a:t>
            </a:r>
            <a:endParaRPr kumimoji="0" lang="en-US" sz="8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6280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Widescreen</PresentationFormat>
  <Paragraphs>47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2025-01-13T13:56:03Z</dcterms:created>
  <dcterms:modified xsi:type="dcterms:W3CDTF">2025-01-13T13:56:21Z</dcterms:modified>
</cp:coreProperties>
</file>