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84" r:id="rId3"/>
    <p:sldId id="285" r:id="rId4"/>
    <p:sldId id="264" r:id="rId5"/>
    <p:sldId id="287" r:id="rId6"/>
    <p:sldId id="288" r:id="rId7"/>
    <p:sldId id="291" r:id="rId8"/>
    <p:sldId id="256" r:id="rId9"/>
    <p:sldId id="257" r:id="rId10"/>
    <p:sldId id="258" r:id="rId11"/>
    <p:sldId id="259" r:id="rId12"/>
    <p:sldId id="260" r:id="rId13"/>
    <p:sldId id="261" r:id="rId14"/>
    <p:sldId id="271" r:id="rId15"/>
    <p:sldId id="270" r:id="rId16"/>
    <p:sldId id="292"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Montserrat Alternates Black" panose="00000A00000000000000" pitchFamily="2" charset="0"/>
      <p:bold r:id="rId22"/>
    </p:embeddedFont>
    <p:embeddedFont>
      <p:font typeface="SVN-Neutraface 2" panose="02000600040000020004" pitchFamily="2" charset="0"/>
      <p:bold r:id="rId23"/>
    </p:embeddedFont>
    <p:embeddedFont>
      <p:font typeface="UTM Alberta Heavy" panose="02040603050506020204" pitchFamily="18" charset="0"/>
      <p:regular r:id="rId24"/>
    </p:embeddedFont>
    <p:embeddedFont>
      <p:font typeface="UTM American Sans" panose="02040603050506020204" pitchFamily="18" charset="0"/>
      <p:regular r:id="rId25"/>
    </p:embeddedFont>
    <p:embeddedFont>
      <p:font typeface="UTM Androgyne" panose="02040603050506020204" pitchFamily="18"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3.jpeg"/><Relationship Id="rId4" Type="http://schemas.openxmlformats.org/officeDocument/2006/relationships/image" Target="../media/image26.pn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9.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4.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pn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2.svg"/><Relationship Id="rId1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332720"/>
          </a:xfrm>
          <a:custGeom>
            <a:avLst/>
            <a:gdLst/>
            <a:ahLst/>
            <a:cxnLst/>
            <a:rect l="l" t="t" r="r" b="b"/>
            <a:pathLst>
              <a:path w="18288000" h="10332720">
                <a:moveTo>
                  <a:pt x="0" y="0"/>
                </a:moveTo>
                <a:lnTo>
                  <a:pt x="18288000" y="0"/>
                </a:lnTo>
                <a:lnTo>
                  <a:pt x="18288000" y="10332720"/>
                </a:lnTo>
                <a:lnTo>
                  <a:pt x="0" y="10332720"/>
                </a:lnTo>
                <a:lnTo>
                  <a:pt x="0" y="0"/>
                </a:lnTo>
                <a:close/>
              </a:path>
            </a:pathLst>
          </a:custGeom>
          <a:blipFill>
            <a:blip r:embed="rId4"/>
            <a:stretch>
              <a:fillRect/>
            </a:stretch>
          </a:blipFill>
        </p:spPr>
      </p:sp>
      <p:sp>
        <p:nvSpPr>
          <p:cNvPr id="14" name="Freeform 3">
            <a:extLst>
              <a:ext uri="{FF2B5EF4-FFF2-40B4-BE49-F238E27FC236}">
                <a16:creationId xmlns:a16="http://schemas.microsoft.com/office/drawing/2014/main" id="{C8BD0FA0-F02D-99EC-6D53-6C9BF0E87A8B}"/>
              </a:ext>
            </a:extLst>
          </p:cNvPr>
          <p:cNvSpPr/>
          <p:nvPr/>
        </p:nvSpPr>
        <p:spPr>
          <a:xfrm>
            <a:off x="2971800" y="1333501"/>
            <a:ext cx="8458200" cy="9016102"/>
          </a:xfrm>
          <a:custGeom>
            <a:avLst/>
            <a:gdLst/>
            <a:ahLst/>
            <a:cxnLst/>
            <a:rect l="l" t="t" r="r" b="b"/>
            <a:pathLst>
              <a:path w="7136478" h="4861619">
                <a:moveTo>
                  <a:pt x="0" y="0"/>
                </a:moveTo>
                <a:lnTo>
                  <a:pt x="7136479" y="0"/>
                </a:lnTo>
                <a:lnTo>
                  <a:pt x="7136479" y="4861618"/>
                </a:lnTo>
                <a:lnTo>
                  <a:pt x="0" y="4861618"/>
                </a:lnTo>
                <a:lnTo>
                  <a:pt x="0" y="0"/>
                </a:lnTo>
                <a:close/>
              </a:path>
            </a:pathLst>
          </a:custGeom>
          <a:blipFill>
            <a:blip r:embed="rId5"/>
            <a:stretch>
              <a:fillRect t="-12737" r="-35930"/>
            </a:stretch>
          </a:blipFill>
        </p:spPr>
      </p:sp>
      <p:sp>
        <p:nvSpPr>
          <p:cNvPr id="4" name="Rectangle 18">
            <a:extLst>
              <a:ext uri="{FF2B5EF4-FFF2-40B4-BE49-F238E27FC236}">
                <a16:creationId xmlns:a16="http://schemas.microsoft.com/office/drawing/2014/main" id="{30B0F3CA-2498-47A2-C887-3213D89F900E}"/>
              </a:ext>
            </a:extLst>
          </p:cNvPr>
          <p:cNvSpPr/>
          <p:nvPr/>
        </p:nvSpPr>
        <p:spPr>
          <a:xfrm>
            <a:off x="1131436" y="1649368"/>
            <a:ext cx="15751277" cy="2630888"/>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tx1"/>
              </a:solidFill>
            </a:endParaRPr>
          </a:p>
        </p:txBody>
      </p:sp>
      <p:sp>
        <p:nvSpPr>
          <p:cNvPr id="5" name="Rectangle 19">
            <a:extLst>
              <a:ext uri="{FF2B5EF4-FFF2-40B4-BE49-F238E27FC236}">
                <a16:creationId xmlns:a16="http://schemas.microsoft.com/office/drawing/2014/main" id="{E3FFF98A-A108-0B50-ADBA-088DD3528C97}"/>
              </a:ext>
            </a:extLst>
          </p:cNvPr>
          <p:cNvSpPr/>
          <p:nvPr/>
        </p:nvSpPr>
        <p:spPr>
          <a:xfrm>
            <a:off x="9804184" y="6637247"/>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solidFill>
                  <a:schemeClr val="tx1"/>
                </a:solidFill>
                <a:latin typeface="Montserrat Alternates Black" panose="00000A00000000000000" pitchFamily="50" charset="0"/>
              </a:rPr>
              <a:t>B. Mồ trống.</a:t>
            </a:r>
            <a:endParaRPr lang="en-US" sz="3600" dirty="0">
              <a:solidFill>
                <a:schemeClr val="tx1"/>
              </a:solidFill>
            </a:endParaRPr>
          </a:p>
        </p:txBody>
      </p:sp>
      <p:sp>
        <p:nvSpPr>
          <p:cNvPr id="6" name="Rectangle 20">
            <a:extLst>
              <a:ext uri="{FF2B5EF4-FFF2-40B4-BE49-F238E27FC236}">
                <a16:creationId xmlns:a16="http://schemas.microsoft.com/office/drawing/2014/main" id="{126F152B-612D-02C7-9A11-CE52D2CB84BA}"/>
              </a:ext>
            </a:extLst>
          </p:cNvPr>
          <p:cNvSpPr/>
          <p:nvPr/>
        </p:nvSpPr>
        <p:spPr>
          <a:xfrm>
            <a:off x="1111943" y="8261615"/>
            <a:ext cx="7025705" cy="116490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solidFill>
                  <a:schemeClr val="tx1"/>
                </a:solidFill>
                <a:latin typeface="Montserrat Alternates Black" panose="00000A00000000000000" pitchFamily="50" charset="0"/>
              </a:rPr>
              <a:t>C. Có lính canh gác</a:t>
            </a:r>
            <a:endParaRPr lang="en-US" sz="3600" dirty="0">
              <a:solidFill>
                <a:schemeClr val="tx1"/>
              </a:solidFill>
            </a:endParaRPr>
          </a:p>
        </p:txBody>
      </p:sp>
      <p:sp>
        <p:nvSpPr>
          <p:cNvPr id="7" name="Rectangle 21">
            <a:extLst>
              <a:ext uri="{FF2B5EF4-FFF2-40B4-BE49-F238E27FC236}">
                <a16:creationId xmlns:a16="http://schemas.microsoft.com/office/drawing/2014/main" id="{09951BF9-CC0A-CC7F-C1B7-1267FC0D1B51}"/>
              </a:ext>
            </a:extLst>
          </p:cNvPr>
          <p:cNvSpPr/>
          <p:nvPr/>
        </p:nvSpPr>
        <p:spPr>
          <a:xfrm>
            <a:off x="9804184" y="8261617"/>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D. </a:t>
            </a:r>
            <a:r>
              <a:rPr lang="vi-VN" sz="4200">
                <a:solidFill>
                  <a:schemeClr val="tx1"/>
                </a:solidFill>
                <a:latin typeface="Montserrat Alternates Black" panose="00000A00000000000000" pitchFamily="50" charset="0"/>
              </a:rPr>
              <a:t>Có </a:t>
            </a:r>
            <a:r>
              <a:rPr lang="en-US" sz="4200">
                <a:solidFill>
                  <a:schemeClr val="tx1"/>
                </a:solidFill>
                <a:latin typeface="Montserrat Alternates Black" panose="00000A00000000000000" pitchFamily="50" charset="0"/>
              </a:rPr>
              <a:t>người quản vườn</a:t>
            </a:r>
            <a:endParaRPr lang="en-US" sz="4200" dirty="0">
              <a:solidFill>
                <a:schemeClr val="tx1"/>
              </a:solidFill>
            </a:endParaRPr>
          </a:p>
        </p:txBody>
      </p:sp>
      <p:sp>
        <p:nvSpPr>
          <p:cNvPr id="8" name="Rectangle 22">
            <a:extLst>
              <a:ext uri="{FF2B5EF4-FFF2-40B4-BE49-F238E27FC236}">
                <a16:creationId xmlns:a16="http://schemas.microsoft.com/office/drawing/2014/main" id="{B6AE5B67-C15C-65FB-10C0-1B85BE660FAA}"/>
              </a:ext>
            </a:extLst>
          </p:cNvPr>
          <p:cNvSpPr/>
          <p:nvPr/>
        </p:nvSpPr>
        <p:spPr>
          <a:xfrm>
            <a:off x="1078612" y="6709370"/>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schemeClr val="tx1"/>
                </a:solidFill>
                <a:latin typeface="Montserrat Alternates Black" panose="00000A00000000000000" pitchFamily="50" charset="0"/>
              </a:rPr>
              <a:t>A. tảng đá lấp </a:t>
            </a:r>
            <a:r>
              <a:rPr lang="en-US" sz="4200">
                <a:solidFill>
                  <a:schemeClr val="tx1"/>
                </a:solidFill>
                <a:latin typeface="Montserrat Alternates Black" panose="00000A00000000000000" pitchFamily="50" charset="0"/>
              </a:rPr>
              <a:t>cửa mồ</a:t>
            </a:r>
            <a:endParaRPr lang="en-US" sz="4200" dirty="0">
              <a:solidFill>
                <a:schemeClr val="tx1"/>
              </a:solidFill>
            </a:endParaRPr>
          </a:p>
        </p:txBody>
      </p:sp>
      <p:pic>
        <p:nvPicPr>
          <p:cNvPr id="9" name="Picture 6" descr="Káº¿t quáº£ hÃ¬nh áº£nh cho right wrong tick icon">
            <a:extLst>
              <a:ext uri="{FF2B5EF4-FFF2-40B4-BE49-F238E27FC236}">
                <a16:creationId xmlns:a16="http://schemas.microsoft.com/office/drawing/2014/main" id="{84BCDC90-1F4B-A855-749D-3D3BDE94B997}"/>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681191CD-57EA-2B6C-CFA4-B3652510C28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186395" y="79292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D347205B-F6D0-45D2-05F6-B921D088AF0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05700" y="776622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a:extLst>
              <a:ext uri="{FF2B5EF4-FFF2-40B4-BE49-F238E27FC236}">
                <a16:creationId xmlns:a16="http://schemas.microsoft.com/office/drawing/2014/main" id="{E2FABCF1-BED7-E354-8D85-C230B1E0BAB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129869" y="610126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8">
            <a:extLst>
              <a:ext uri="{FF2B5EF4-FFF2-40B4-BE49-F238E27FC236}">
                <a16:creationId xmlns:a16="http://schemas.microsoft.com/office/drawing/2014/main" id="{731B23D2-C42C-D385-63B8-037E541B6F7A}"/>
              </a:ext>
            </a:extLst>
          </p:cNvPr>
          <p:cNvSpPr txBox="1"/>
          <p:nvPr/>
        </p:nvSpPr>
        <p:spPr>
          <a:xfrm>
            <a:off x="1078612" y="1926091"/>
            <a:ext cx="15450336" cy="1938992"/>
          </a:xfrm>
          <a:prstGeom prst="rect">
            <a:avLst/>
          </a:prstGeom>
          <a:noFill/>
        </p:spPr>
        <p:txBody>
          <a:bodyPr wrap="square" rtlCol="0">
            <a:spAutoFit/>
          </a:bodyPr>
          <a:lstStyle/>
          <a:p>
            <a:r>
              <a:rPr lang="en-US" sz="5400">
                <a:latin typeface="Montserrat Alternates Black" panose="00000A00000000000000" pitchFamily="50" charset="0"/>
              </a:rPr>
              <a:t>Câu hỏi </a:t>
            </a:r>
            <a:r>
              <a:rPr lang="vi-VN" sz="6000">
                <a:latin typeface="Montserrat Alternates Black" panose="00000A00000000000000" pitchFamily="50" charset="0"/>
              </a:rPr>
              <a:t>3.	Maria Mađalêna thấy điều gì khi đến mồ?</a:t>
            </a:r>
            <a:endParaRPr lang="en-US" sz="6000" dirty="0">
              <a:latin typeface="Montserrat Alternates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332720"/>
          </a:xfrm>
          <a:custGeom>
            <a:avLst/>
            <a:gdLst/>
            <a:ahLst/>
            <a:cxnLst/>
            <a:rect l="l" t="t" r="r" b="b"/>
            <a:pathLst>
              <a:path w="18288000" h="10332720">
                <a:moveTo>
                  <a:pt x="0" y="0"/>
                </a:moveTo>
                <a:lnTo>
                  <a:pt x="18288000" y="0"/>
                </a:lnTo>
                <a:lnTo>
                  <a:pt x="18288000" y="10332720"/>
                </a:lnTo>
                <a:lnTo>
                  <a:pt x="0" y="10332720"/>
                </a:lnTo>
                <a:lnTo>
                  <a:pt x="0" y="0"/>
                </a:lnTo>
                <a:close/>
              </a:path>
            </a:pathLst>
          </a:custGeom>
          <a:blipFill>
            <a:blip r:embed="rId4"/>
            <a:stretch>
              <a:fillRect/>
            </a:stretch>
          </a:blipFill>
        </p:spPr>
      </p:sp>
      <p:sp>
        <p:nvSpPr>
          <p:cNvPr id="3" name="Freeform 3"/>
          <p:cNvSpPr/>
          <p:nvPr/>
        </p:nvSpPr>
        <p:spPr>
          <a:xfrm rot="-342789">
            <a:off x="611180" y="2713121"/>
            <a:ext cx="5565561" cy="5909380"/>
          </a:xfrm>
          <a:custGeom>
            <a:avLst/>
            <a:gdLst/>
            <a:ahLst/>
            <a:cxnLst/>
            <a:rect l="l" t="t" r="r" b="b"/>
            <a:pathLst>
              <a:path w="5565561" h="5909380">
                <a:moveTo>
                  <a:pt x="0" y="0"/>
                </a:moveTo>
                <a:lnTo>
                  <a:pt x="5565561" y="0"/>
                </a:lnTo>
                <a:lnTo>
                  <a:pt x="5565561" y="5909380"/>
                </a:lnTo>
                <a:lnTo>
                  <a:pt x="0" y="5909380"/>
                </a:lnTo>
                <a:lnTo>
                  <a:pt x="0" y="0"/>
                </a:lnTo>
                <a:close/>
              </a:path>
            </a:pathLst>
          </a:custGeom>
          <a:blipFill>
            <a:blip r:embed="rId5"/>
            <a:stretch>
              <a:fillRect/>
            </a:stretch>
          </a:blipFill>
        </p:spPr>
      </p:sp>
      <p:sp>
        <p:nvSpPr>
          <p:cNvPr id="4" name="Freeform 4"/>
          <p:cNvSpPr/>
          <p:nvPr/>
        </p:nvSpPr>
        <p:spPr>
          <a:xfrm>
            <a:off x="4749020" y="379932"/>
            <a:ext cx="8789960" cy="8229600"/>
          </a:xfrm>
          <a:custGeom>
            <a:avLst/>
            <a:gdLst/>
            <a:ahLst/>
            <a:cxnLst/>
            <a:rect l="l" t="t" r="r" b="b"/>
            <a:pathLst>
              <a:path w="8789960" h="8229600">
                <a:moveTo>
                  <a:pt x="0" y="0"/>
                </a:moveTo>
                <a:lnTo>
                  <a:pt x="8789960" y="0"/>
                </a:lnTo>
                <a:lnTo>
                  <a:pt x="8789960" y="8229600"/>
                </a:lnTo>
                <a:lnTo>
                  <a:pt x="0" y="8229600"/>
                </a:lnTo>
                <a:lnTo>
                  <a:pt x="0" y="0"/>
                </a:lnTo>
                <a:close/>
              </a:path>
            </a:pathLst>
          </a:custGeom>
          <a:blipFill>
            <a:blip r:embed="rId6"/>
            <a:stretch>
              <a:fillRect/>
            </a:stretch>
          </a:blipFill>
        </p:spPr>
      </p:sp>
      <p:sp>
        <p:nvSpPr>
          <p:cNvPr id="5" name="Freeform 5"/>
          <p:cNvSpPr/>
          <p:nvPr/>
        </p:nvSpPr>
        <p:spPr>
          <a:xfrm>
            <a:off x="10375079" y="2877786"/>
            <a:ext cx="3562698" cy="6007059"/>
          </a:xfrm>
          <a:custGeom>
            <a:avLst/>
            <a:gdLst/>
            <a:ahLst/>
            <a:cxnLst/>
            <a:rect l="l" t="t" r="r" b="b"/>
            <a:pathLst>
              <a:path w="3562698" h="6007059">
                <a:moveTo>
                  <a:pt x="0" y="0"/>
                </a:moveTo>
                <a:lnTo>
                  <a:pt x="3562698" y="0"/>
                </a:lnTo>
                <a:lnTo>
                  <a:pt x="3562698" y="6007059"/>
                </a:lnTo>
                <a:lnTo>
                  <a:pt x="0" y="6007059"/>
                </a:lnTo>
                <a:lnTo>
                  <a:pt x="0" y="0"/>
                </a:lnTo>
                <a:close/>
              </a:path>
            </a:pathLst>
          </a:custGeom>
          <a:blipFill>
            <a:blip r:embed="rId7"/>
            <a:stretch>
              <a:fillRect l="-319578" t="-48392" r="-23795" b="-178"/>
            </a:stretch>
          </a:blipFill>
        </p:spPr>
      </p:sp>
      <p:sp>
        <p:nvSpPr>
          <p:cNvPr id="6" name="Freeform 6"/>
          <p:cNvSpPr/>
          <p:nvPr/>
        </p:nvSpPr>
        <p:spPr>
          <a:xfrm>
            <a:off x="0" y="3086329"/>
            <a:ext cx="8026159" cy="7200671"/>
          </a:xfrm>
          <a:custGeom>
            <a:avLst/>
            <a:gdLst/>
            <a:ahLst/>
            <a:cxnLst/>
            <a:rect l="l" t="t" r="r" b="b"/>
            <a:pathLst>
              <a:path w="8026159" h="7200671">
                <a:moveTo>
                  <a:pt x="0" y="0"/>
                </a:moveTo>
                <a:lnTo>
                  <a:pt x="8026159" y="0"/>
                </a:lnTo>
                <a:lnTo>
                  <a:pt x="8026159" y="7200671"/>
                </a:lnTo>
                <a:lnTo>
                  <a:pt x="0" y="7200671"/>
                </a:lnTo>
                <a:lnTo>
                  <a:pt x="0" y="0"/>
                </a:lnTo>
                <a:close/>
              </a:path>
            </a:pathLst>
          </a:custGeom>
          <a:blipFill>
            <a:blip r:embed="rId8"/>
            <a:stretch>
              <a:fillRect l="-12589" r="-46198"/>
            </a:stretch>
          </a:blipFill>
        </p:spPr>
      </p:sp>
      <p:sp>
        <p:nvSpPr>
          <p:cNvPr id="8" name="Rectangle 18">
            <a:extLst>
              <a:ext uri="{FF2B5EF4-FFF2-40B4-BE49-F238E27FC236}">
                <a16:creationId xmlns:a16="http://schemas.microsoft.com/office/drawing/2014/main" id="{B1A73A2C-F095-59B3-C9B2-97E158872D01}"/>
              </a:ext>
            </a:extLst>
          </p:cNvPr>
          <p:cNvSpPr/>
          <p:nvPr/>
        </p:nvSpPr>
        <p:spPr>
          <a:xfrm>
            <a:off x="1078612" y="829066"/>
            <a:ext cx="15751277" cy="3138153"/>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tx1"/>
              </a:solidFill>
            </a:endParaRPr>
          </a:p>
        </p:txBody>
      </p:sp>
      <p:sp>
        <p:nvSpPr>
          <p:cNvPr id="9" name="Rectangle 19">
            <a:extLst>
              <a:ext uri="{FF2B5EF4-FFF2-40B4-BE49-F238E27FC236}">
                <a16:creationId xmlns:a16="http://schemas.microsoft.com/office/drawing/2014/main" id="{5BEDAD85-86F7-C625-DCA7-CF7986040620}"/>
              </a:ext>
            </a:extLst>
          </p:cNvPr>
          <p:cNvSpPr/>
          <p:nvPr/>
        </p:nvSpPr>
        <p:spPr>
          <a:xfrm>
            <a:off x="1219202" y="8273812"/>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200">
                <a:solidFill>
                  <a:schemeClr val="tx1"/>
                </a:solidFill>
                <a:latin typeface="Montserrat Alternates Black" panose="00000A00000000000000" pitchFamily="50" charset="0"/>
              </a:rPr>
              <a:t>C. Phêrô và môn đệ.</a:t>
            </a:r>
            <a:endParaRPr lang="en-US" sz="4200" dirty="0">
              <a:solidFill>
                <a:schemeClr val="tx1"/>
              </a:solidFill>
            </a:endParaRPr>
          </a:p>
        </p:txBody>
      </p:sp>
      <p:sp>
        <p:nvSpPr>
          <p:cNvPr id="10" name="Rectangle 20">
            <a:extLst>
              <a:ext uri="{FF2B5EF4-FFF2-40B4-BE49-F238E27FC236}">
                <a16:creationId xmlns:a16="http://schemas.microsoft.com/office/drawing/2014/main" id="{D5DAE6E7-DE42-5105-DBD2-344AA0C2713E}"/>
              </a:ext>
            </a:extLst>
          </p:cNvPr>
          <p:cNvSpPr/>
          <p:nvPr/>
        </p:nvSpPr>
        <p:spPr>
          <a:xfrm>
            <a:off x="9621868" y="6847525"/>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200">
                <a:solidFill>
                  <a:schemeClr val="tx1"/>
                </a:solidFill>
                <a:latin typeface="Montserrat Alternates Black" panose="00000A00000000000000" pitchFamily="50" charset="0"/>
              </a:rPr>
              <a:t>B. Nhóm 11</a:t>
            </a:r>
            <a:endParaRPr lang="en-US" sz="4200" dirty="0">
              <a:solidFill>
                <a:schemeClr val="tx1"/>
              </a:solidFill>
            </a:endParaRPr>
          </a:p>
        </p:txBody>
      </p:sp>
      <p:sp>
        <p:nvSpPr>
          <p:cNvPr id="11" name="Rectangle 21">
            <a:extLst>
              <a:ext uri="{FF2B5EF4-FFF2-40B4-BE49-F238E27FC236}">
                <a16:creationId xmlns:a16="http://schemas.microsoft.com/office/drawing/2014/main" id="{8EAC211A-427E-02E4-D3C8-1927D3347E78}"/>
              </a:ext>
            </a:extLst>
          </p:cNvPr>
          <p:cNvSpPr/>
          <p:nvPr/>
        </p:nvSpPr>
        <p:spPr>
          <a:xfrm>
            <a:off x="9804184" y="8261617"/>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200">
                <a:solidFill>
                  <a:schemeClr val="tx1"/>
                </a:solidFill>
                <a:latin typeface="Montserrat Alternates Black" panose="00000A00000000000000" pitchFamily="50" charset="0"/>
              </a:rPr>
              <a:t>D. Các thượng tế</a:t>
            </a:r>
            <a:endParaRPr lang="en-US" sz="4200" dirty="0">
              <a:solidFill>
                <a:schemeClr val="tx1"/>
              </a:solidFill>
            </a:endParaRPr>
          </a:p>
        </p:txBody>
      </p:sp>
      <p:sp>
        <p:nvSpPr>
          <p:cNvPr id="12" name="Rectangle 22">
            <a:extLst>
              <a:ext uri="{FF2B5EF4-FFF2-40B4-BE49-F238E27FC236}">
                <a16:creationId xmlns:a16="http://schemas.microsoft.com/office/drawing/2014/main" id="{E0F6DF05-3BA8-81C3-0F75-9E086742C102}"/>
              </a:ext>
            </a:extLst>
          </p:cNvPr>
          <p:cNvSpPr/>
          <p:nvPr/>
        </p:nvSpPr>
        <p:spPr>
          <a:xfrm>
            <a:off x="1078612" y="6709370"/>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A. Đức Mẹ</a:t>
            </a:r>
            <a:endParaRPr lang="en-US" sz="4200" dirty="0">
              <a:solidFill>
                <a:schemeClr val="tx1"/>
              </a:solidFill>
            </a:endParaRPr>
          </a:p>
        </p:txBody>
      </p:sp>
      <p:pic>
        <p:nvPicPr>
          <p:cNvPr id="13" name="Picture 6" descr="Káº¿t quáº£ hÃ¬nh áº£nh cho right wrong tick icon">
            <a:extLst>
              <a:ext uri="{FF2B5EF4-FFF2-40B4-BE49-F238E27FC236}">
                <a16:creationId xmlns:a16="http://schemas.microsoft.com/office/drawing/2014/main" id="{3A6842E4-73A7-3DC9-6AC2-3979F8794171}"/>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4175" y="6258503"/>
            <a:ext cx="1287369" cy="13046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8ABECAE5-4794-0EE9-97BE-1849D0906AB3}"/>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169244" y="7909192"/>
            <a:ext cx="1409493" cy="14284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DF513A8F-C3C4-D6E0-C57D-99AC4B20FB9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59771" y="6335682"/>
            <a:ext cx="1382969" cy="14015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B6080666-C419-EAA3-5092-A27528FF1A73}"/>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313737" y="7810501"/>
            <a:ext cx="1824122" cy="160317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28">
            <a:extLst>
              <a:ext uri="{FF2B5EF4-FFF2-40B4-BE49-F238E27FC236}">
                <a16:creationId xmlns:a16="http://schemas.microsoft.com/office/drawing/2014/main" id="{DA8D85D7-27F6-DECA-8B0C-60305F078654}"/>
              </a:ext>
            </a:extLst>
          </p:cNvPr>
          <p:cNvSpPr txBox="1"/>
          <p:nvPr/>
        </p:nvSpPr>
        <p:spPr>
          <a:xfrm>
            <a:off x="1204317" y="949397"/>
            <a:ext cx="15462408" cy="1938992"/>
          </a:xfrm>
          <a:prstGeom prst="rect">
            <a:avLst/>
          </a:prstGeom>
          <a:noFill/>
        </p:spPr>
        <p:txBody>
          <a:bodyPr wrap="square" rtlCol="0">
            <a:spAutoFit/>
          </a:bodyPr>
          <a:lstStyle/>
          <a:p>
            <a:r>
              <a:rPr lang="en-US" sz="6000">
                <a:latin typeface="Montserrat Alternates Black" panose="00000A00000000000000" pitchFamily="50" charset="0"/>
              </a:rPr>
              <a:t>Câu hỏi 4. Sau khi thấy mồ trống, bà đi báo cho ai?</a:t>
            </a:r>
            <a:endParaRPr lang="en-US" sz="6000" dirty="0">
              <a:latin typeface="Montserrat Alternates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332720"/>
          </a:xfrm>
          <a:custGeom>
            <a:avLst/>
            <a:gdLst/>
            <a:ahLst/>
            <a:cxnLst/>
            <a:rect l="l" t="t" r="r" b="b"/>
            <a:pathLst>
              <a:path w="18288000" h="10332720">
                <a:moveTo>
                  <a:pt x="0" y="0"/>
                </a:moveTo>
                <a:lnTo>
                  <a:pt x="18288000" y="0"/>
                </a:lnTo>
                <a:lnTo>
                  <a:pt x="18288000" y="10332720"/>
                </a:lnTo>
                <a:lnTo>
                  <a:pt x="0" y="10332720"/>
                </a:lnTo>
                <a:lnTo>
                  <a:pt x="0" y="0"/>
                </a:lnTo>
                <a:close/>
              </a:path>
            </a:pathLst>
          </a:custGeom>
          <a:blipFill>
            <a:blip r:embed="rId4"/>
            <a:stretch>
              <a:fillRect/>
            </a:stretch>
          </a:blipFill>
        </p:spPr>
      </p:sp>
      <p:sp>
        <p:nvSpPr>
          <p:cNvPr id="3" name="Freeform 3"/>
          <p:cNvSpPr/>
          <p:nvPr/>
        </p:nvSpPr>
        <p:spPr>
          <a:xfrm>
            <a:off x="4086583" y="1551056"/>
            <a:ext cx="4713768" cy="7947876"/>
          </a:xfrm>
          <a:custGeom>
            <a:avLst/>
            <a:gdLst/>
            <a:ahLst/>
            <a:cxnLst/>
            <a:rect l="l" t="t" r="r" b="b"/>
            <a:pathLst>
              <a:path w="4713768" h="7947876">
                <a:moveTo>
                  <a:pt x="0" y="0"/>
                </a:moveTo>
                <a:lnTo>
                  <a:pt x="4713768" y="0"/>
                </a:lnTo>
                <a:lnTo>
                  <a:pt x="4713768" y="7947876"/>
                </a:lnTo>
                <a:lnTo>
                  <a:pt x="0" y="7947876"/>
                </a:lnTo>
                <a:lnTo>
                  <a:pt x="0" y="0"/>
                </a:lnTo>
                <a:close/>
              </a:path>
            </a:pathLst>
          </a:custGeom>
          <a:blipFill>
            <a:blip r:embed="rId5"/>
            <a:stretch>
              <a:fillRect l="-319578" t="-48392" r="-23795" b="-178"/>
            </a:stretch>
          </a:blipFill>
        </p:spPr>
      </p:sp>
      <p:sp>
        <p:nvSpPr>
          <p:cNvPr id="4" name="Rectangle 18">
            <a:extLst>
              <a:ext uri="{FF2B5EF4-FFF2-40B4-BE49-F238E27FC236}">
                <a16:creationId xmlns:a16="http://schemas.microsoft.com/office/drawing/2014/main" id="{1731CB2C-F667-681E-91DF-2192F29A83F3}"/>
              </a:ext>
            </a:extLst>
          </p:cNvPr>
          <p:cNvSpPr/>
          <p:nvPr/>
        </p:nvSpPr>
        <p:spPr>
          <a:xfrm>
            <a:off x="1078612" y="829066"/>
            <a:ext cx="15751277" cy="30155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tx1"/>
              </a:solidFill>
            </a:endParaRPr>
          </a:p>
        </p:txBody>
      </p:sp>
      <p:sp>
        <p:nvSpPr>
          <p:cNvPr id="5" name="Rectangle 19">
            <a:extLst>
              <a:ext uri="{FF2B5EF4-FFF2-40B4-BE49-F238E27FC236}">
                <a16:creationId xmlns:a16="http://schemas.microsoft.com/office/drawing/2014/main" id="{405F966D-BA78-4832-3C91-A90259F6879B}"/>
              </a:ext>
            </a:extLst>
          </p:cNvPr>
          <p:cNvSpPr/>
          <p:nvPr/>
        </p:nvSpPr>
        <p:spPr>
          <a:xfrm>
            <a:off x="6623923" y="8536470"/>
            <a:ext cx="5878153" cy="1354877"/>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C. Môn đệ kia.</a:t>
            </a:r>
            <a:endParaRPr lang="en-US" sz="4200" dirty="0">
              <a:solidFill>
                <a:schemeClr val="tx1"/>
              </a:solidFill>
            </a:endParaRPr>
          </a:p>
        </p:txBody>
      </p:sp>
      <p:sp>
        <p:nvSpPr>
          <p:cNvPr id="6" name="Rectangle 20">
            <a:extLst>
              <a:ext uri="{FF2B5EF4-FFF2-40B4-BE49-F238E27FC236}">
                <a16:creationId xmlns:a16="http://schemas.microsoft.com/office/drawing/2014/main" id="{D4546932-32FA-181C-A3B4-7720E2ECE439}"/>
              </a:ext>
            </a:extLst>
          </p:cNvPr>
          <p:cNvSpPr/>
          <p:nvPr/>
        </p:nvSpPr>
        <p:spPr>
          <a:xfrm>
            <a:off x="10966967" y="6285724"/>
            <a:ext cx="5878153" cy="1259842"/>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B. cả hai cùng tới</a:t>
            </a:r>
            <a:endParaRPr lang="en-US" sz="4200" dirty="0">
              <a:solidFill>
                <a:schemeClr val="tx1"/>
              </a:solidFill>
            </a:endParaRPr>
          </a:p>
        </p:txBody>
      </p:sp>
      <p:sp>
        <p:nvSpPr>
          <p:cNvPr id="8" name="Rectangle 22">
            <a:extLst>
              <a:ext uri="{FF2B5EF4-FFF2-40B4-BE49-F238E27FC236}">
                <a16:creationId xmlns:a16="http://schemas.microsoft.com/office/drawing/2014/main" id="{6FD57858-4C9D-9285-D274-18E33FB4A505}"/>
              </a:ext>
            </a:extLst>
          </p:cNvPr>
          <p:cNvSpPr/>
          <p:nvPr/>
        </p:nvSpPr>
        <p:spPr>
          <a:xfrm>
            <a:off x="1981200" y="6258503"/>
            <a:ext cx="6123117" cy="1354877"/>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A. Phê rô</a:t>
            </a:r>
            <a:endParaRPr lang="en-US" sz="4200" dirty="0">
              <a:solidFill>
                <a:schemeClr val="tx1"/>
              </a:solidFill>
            </a:endParaRPr>
          </a:p>
        </p:txBody>
      </p:sp>
      <p:pic>
        <p:nvPicPr>
          <p:cNvPr id="9" name="Picture 6" descr="Káº¿t quáº£ hÃ¬nh áº£nh cho right wrong tick icon">
            <a:extLst>
              <a:ext uri="{FF2B5EF4-FFF2-40B4-BE49-F238E27FC236}">
                <a16:creationId xmlns:a16="http://schemas.microsoft.com/office/drawing/2014/main" id="{6F5A96C3-BF8F-CEB2-6099-D634FD5D9A5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15950" y="604239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39C21362-67AB-FF95-72C8-260843BFA7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306800" y="59677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a:extLst>
              <a:ext uri="{FF2B5EF4-FFF2-40B4-BE49-F238E27FC236}">
                <a16:creationId xmlns:a16="http://schemas.microsoft.com/office/drawing/2014/main" id="{631824FA-8433-9861-6842-E1B5F7DF24C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576344" y="8286836"/>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8">
            <a:extLst>
              <a:ext uri="{FF2B5EF4-FFF2-40B4-BE49-F238E27FC236}">
                <a16:creationId xmlns:a16="http://schemas.microsoft.com/office/drawing/2014/main" id="{F3A45B1B-4C5A-05C7-CE5F-BED094299E2D}"/>
              </a:ext>
            </a:extLst>
          </p:cNvPr>
          <p:cNvSpPr txBox="1"/>
          <p:nvPr/>
        </p:nvSpPr>
        <p:spPr>
          <a:xfrm>
            <a:off x="1204318" y="949397"/>
            <a:ext cx="15751277" cy="2308324"/>
          </a:xfrm>
          <a:prstGeom prst="rect">
            <a:avLst/>
          </a:prstGeom>
          <a:noFill/>
        </p:spPr>
        <p:txBody>
          <a:bodyPr wrap="square" rtlCol="0">
            <a:spAutoFit/>
          </a:bodyPr>
          <a:lstStyle/>
          <a:p>
            <a:r>
              <a:rPr lang="en-US" sz="7200">
                <a:latin typeface="Montserrat Alternates Black" panose="00000A00000000000000" pitchFamily="50" charset="0"/>
              </a:rPr>
              <a:t>Câu hỏi </a:t>
            </a:r>
            <a:r>
              <a:rPr lang="vi-VN" sz="7200">
                <a:latin typeface="Montserrat Alternates Black" panose="00000A00000000000000" pitchFamily="50" charset="0"/>
              </a:rPr>
              <a:t>5. Trong hai môn đệ, ai chạy đến mồ trước?</a:t>
            </a:r>
            <a:endParaRPr lang="en-US" sz="7200" dirty="0">
              <a:latin typeface="Montserrat Alternates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par>
                                <p:cTn id="36" presetID="10" presetClass="exit" presetSubtype="0" fill="hold"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nodeType="withEffect">
                                  <p:stCondLst>
                                    <p:cond delay="50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xit" presetSubtype="0" fill="hold" nodeType="withEffect">
                                  <p:stCondLst>
                                    <p:cond delay="50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grpId="0" nodeType="withEffect">
                                  <p:stCondLst>
                                    <p:cond delay="50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0" nodeType="withEffect">
                                  <p:stCondLst>
                                    <p:cond delay="50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0" nodeType="withEffect">
                                  <p:stCondLst>
                                    <p:cond delay="5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0" nodeType="withEffect">
                                  <p:stCondLst>
                                    <p:cond delay="50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6" grpId="0" animBg="1"/>
      <p:bldP spid="6" grpId="1" animBg="1"/>
      <p:bldP spid="8" grpId="0" animBg="1"/>
      <p:bldP spid="8" grpId="1" animBg="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0460" y="0"/>
            <a:ext cx="18207080" cy="10287000"/>
          </a:xfrm>
          <a:custGeom>
            <a:avLst/>
            <a:gdLst/>
            <a:ahLst/>
            <a:cxnLst/>
            <a:rect l="l" t="t" r="r" b="b"/>
            <a:pathLst>
              <a:path w="18207080" h="10287000">
                <a:moveTo>
                  <a:pt x="0" y="0"/>
                </a:moveTo>
                <a:lnTo>
                  <a:pt x="18207080" y="0"/>
                </a:lnTo>
                <a:lnTo>
                  <a:pt x="18207080" y="10287000"/>
                </a:lnTo>
                <a:lnTo>
                  <a:pt x="0" y="10287000"/>
                </a:lnTo>
                <a:lnTo>
                  <a:pt x="0" y="0"/>
                </a:lnTo>
                <a:close/>
              </a:path>
            </a:pathLst>
          </a:custGeom>
          <a:blipFill>
            <a:blip r:embed="rId4"/>
            <a:stretch>
              <a:fillRect/>
            </a:stretch>
          </a:blipFill>
        </p:spPr>
      </p:sp>
      <p:sp>
        <p:nvSpPr>
          <p:cNvPr id="3" name="Freeform 3">
            <a:extLst>
              <a:ext uri="{FF2B5EF4-FFF2-40B4-BE49-F238E27FC236}">
                <a16:creationId xmlns:a16="http://schemas.microsoft.com/office/drawing/2014/main" id="{CAE7E008-9E38-784C-7D71-937C3F7A03A5}"/>
              </a:ext>
            </a:extLst>
          </p:cNvPr>
          <p:cNvSpPr/>
          <p:nvPr/>
        </p:nvSpPr>
        <p:spPr>
          <a:xfrm>
            <a:off x="4918148" y="2287910"/>
            <a:ext cx="13455098" cy="8060018"/>
          </a:xfrm>
          <a:custGeom>
            <a:avLst/>
            <a:gdLst/>
            <a:ahLst/>
            <a:cxnLst/>
            <a:rect l="l" t="t" r="r" b="b"/>
            <a:pathLst>
              <a:path w="13455098" h="8060018">
                <a:moveTo>
                  <a:pt x="0" y="0"/>
                </a:moveTo>
                <a:lnTo>
                  <a:pt x="13455098" y="0"/>
                </a:lnTo>
                <a:lnTo>
                  <a:pt x="13455098" y="8060018"/>
                </a:lnTo>
                <a:lnTo>
                  <a:pt x="0" y="8060018"/>
                </a:lnTo>
                <a:lnTo>
                  <a:pt x="0" y="0"/>
                </a:lnTo>
                <a:close/>
              </a:path>
            </a:pathLst>
          </a:custGeom>
          <a:blipFill>
            <a:blip r:embed="rId5"/>
            <a:stretch>
              <a:fillRect l="-19482" t="-28197" r="-16435"/>
            </a:stretch>
          </a:blipFill>
        </p:spPr>
      </p:sp>
      <p:sp>
        <p:nvSpPr>
          <p:cNvPr id="6" name="Rectangle 18">
            <a:extLst>
              <a:ext uri="{FF2B5EF4-FFF2-40B4-BE49-F238E27FC236}">
                <a16:creationId xmlns:a16="http://schemas.microsoft.com/office/drawing/2014/main" id="{E7A478FB-FE03-FE99-6172-AA98E1BAEDE8}"/>
              </a:ext>
            </a:extLst>
          </p:cNvPr>
          <p:cNvSpPr/>
          <p:nvPr/>
        </p:nvSpPr>
        <p:spPr>
          <a:xfrm>
            <a:off x="1078612" y="829066"/>
            <a:ext cx="15751277" cy="2952324"/>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tx1"/>
              </a:solidFill>
            </a:endParaRPr>
          </a:p>
        </p:txBody>
      </p:sp>
      <p:sp>
        <p:nvSpPr>
          <p:cNvPr id="7" name="Rectangle 19">
            <a:extLst>
              <a:ext uri="{FF2B5EF4-FFF2-40B4-BE49-F238E27FC236}">
                <a16:creationId xmlns:a16="http://schemas.microsoft.com/office/drawing/2014/main" id="{5FEC866C-190A-FD5F-04BF-3FC56068A8A2}"/>
              </a:ext>
            </a:extLst>
          </p:cNvPr>
          <p:cNvSpPr/>
          <p:nvPr/>
        </p:nvSpPr>
        <p:spPr>
          <a:xfrm>
            <a:off x="9819415" y="8273812"/>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D. Dây băng.</a:t>
            </a:r>
            <a:endParaRPr lang="en-US" sz="4200" dirty="0">
              <a:solidFill>
                <a:schemeClr val="tx1"/>
              </a:solidFill>
            </a:endParaRPr>
          </a:p>
        </p:txBody>
      </p:sp>
      <p:sp>
        <p:nvSpPr>
          <p:cNvPr id="8" name="Rectangle 20">
            <a:extLst>
              <a:ext uri="{FF2B5EF4-FFF2-40B4-BE49-F238E27FC236}">
                <a16:creationId xmlns:a16="http://schemas.microsoft.com/office/drawing/2014/main" id="{ABBB3DC8-DD58-EEAE-D786-AE3A5914D8D3}"/>
              </a:ext>
            </a:extLst>
          </p:cNvPr>
          <p:cNvSpPr/>
          <p:nvPr/>
        </p:nvSpPr>
        <p:spPr>
          <a:xfrm>
            <a:off x="1111943" y="8261615"/>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C. Các Thiên Thần</a:t>
            </a:r>
            <a:endParaRPr lang="en-US" sz="4200" dirty="0">
              <a:solidFill>
                <a:schemeClr val="tx1"/>
              </a:solidFill>
            </a:endParaRPr>
          </a:p>
        </p:txBody>
      </p:sp>
      <p:sp>
        <p:nvSpPr>
          <p:cNvPr id="9" name="Rectangle 21">
            <a:extLst>
              <a:ext uri="{FF2B5EF4-FFF2-40B4-BE49-F238E27FC236}">
                <a16:creationId xmlns:a16="http://schemas.microsoft.com/office/drawing/2014/main" id="{9C1A80F5-18B5-D715-AE2B-4B03711D35CB}"/>
              </a:ext>
            </a:extLst>
          </p:cNvPr>
          <p:cNvSpPr/>
          <p:nvPr/>
        </p:nvSpPr>
        <p:spPr>
          <a:xfrm>
            <a:off x="9836963" y="6788774"/>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B. thấy các lính canh</a:t>
            </a:r>
            <a:endParaRPr lang="en-US" sz="4200" dirty="0">
              <a:solidFill>
                <a:schemeClr val="tx1"/>
              </a:solidFill>
            </a:endParaRPr>
          </a:p>
        </p:txBody>
      </p:sp>
      <p:sp>
        <p:nvSpPr>
          <p:cNvPr id="10" name="Rectangle 22">
            <a:extLst>
              <a:ext uri="{FF2B5EF4-FFF2-40B4-BE49-F238E27FC236}">
                <a16:creationId xmlns:a16="http://schemas.microsoft.com/office/drawing/2014/main" id="{00E038BA-E5A0-F2ED-DAC5-74014A3A743B}"/>
              </a:ext>
            </a:extLst>
          </p:cNvPr>
          <p:cNvSpPr/>
          <p:nvPr/>
        </p:nvSpPr>
        <p:spPr>
          <a:xfrm>
            <a:off x="1078612" y="6709370"/>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A. Không thấy gì</a:t>
            </a:r>
            <a:endParaRPr lang="en-US" sz="4200" dirty="0">
              <a:solidFill>
                <a:schemeClr val="tx1"/>
              </a:solidFill>
            </a:endParaRPr>
          </a:p>
        </p:txBody>
      </p:sp>
      <p:pic>
        <p:nvPicPr>
          <p:cNvPr id="11" name="Picture 6" descr="Káº¿t quáº£ hÃ¬nh áº£nh cho right wrong tick icon">
            <a:extLst>
              <a:ext uri="{FF2B5EF4-FFF2-40B4-BE49-F238E27FC236}">
                <a16:creationId xmlns:a16="http://schemas.microsoft.com/office/drawing/2014/main" id="{E910A450-7672-D6B3-6B8E-3900433382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a:extLst>
              <a:ext uri="{FF2B5EF4-FFF2-40B4-BE49-F238E27FC236}">
                <a16:creationId xmlns:a16="http://schemas.microsoft.com/office/drawing/2014/main" id="{D7D40455-F2F7-E295-637D-E440B3CCB0E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188157" y="641063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76A33861-E05F-CCE1-AF61-C597959E971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846D6E8-AD10-0E22-A7A6-B2D4CC2573B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02609" y="7810501"/>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8">
            <a:extLst>
              <a:ext uri="{FF2B5EF4-FFF2-40B4-BE49-F238E27FC236}">
                <a16:creationId xmlns:a16="http://schemas.microsoft.com/office/drawing/2014/main" id="{0032A053-9639-081D-7672-B6BED1CE0A2D}"/>
              </a:ext>
            </a:extLst>
          </p:cNvPr>
          <p:cNvSpPr txBox="1"/>
          <p:nvPr/>
        </p:nvSpPr>
        <p:spPr>
          <a:xfrm>
            <a:off x="1204318" y="949397"/>
            <a:ext cx="15751277" cy="2308324"/>
          </a:xfrm>
          <a:prstGeom prst="rect">
            <a:avLst/>
          </a:prstGeom>
          <a:noFill/>
        </p:spPr>
        <p:txBody>
          <a:bodyPr wrap="square" rtlCol="0">
            <a:spAutoFit/>
          </a:bodyPr>
          <a:lstStyle/>
          <a:p>
            <a:r>
              <a:rPr lang="en-US" sz="7200">
                <a:latin typeface="Montserrat Alternates Black" panose="00000A00000000000000" pitchFamily="50" charset="0"/>
              </a:rPr>
              <a:t>Câu hỏi 6.  Khi vào trong mồ, Phêrô thấy gì?</a:t>
            </a:r>
            <a:endParaRPr lang="en-US" sz="7200" dirty="0">
              <a:latin typeface="Montserrat Alternates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4" presetID="10" presetClass="exit" presetSubtype="0" fill="hold"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0460" y="0"/>
            <a:ext cx="18207080" cy="10287000"/>
          </a:xfrm>
          <a:custGeom>
            <a:avLst/>
            <a:gdLst/>
            <a:ahLst/>
            <a:cxnLst/>
            <a:rect l="l" t="t" r="r" b="b"/>
            <a:pathLst>
              <a:path w="18207080" h="10287000">
                <a:moveTo>
                  <a:pt x="0" y="0"/>
                </a:moveTo>
                <a:lnTo>
                  <a:pt x="18207080" y="0"/>
                </a:lnTo>
                <a:lnTo>
                  <a:pt x="18207080" y="10287000"/>
                </a:lnTo>
                <a:lnTo>
                  <a:pt x="0" y="10287000"/>
                </a:lnTo>
                <a:lnTo>
                  <a:pt x="0" y="0"/>
                </a:lnTo>
                <a:close/>
              </a:path>
            </a:pathLst>
          </a:custGeom>
          <a:blipFill>
            <a:blip r:embed="rId4"/>
            <a:stretch>
              <a:fillRect/>
            </a:stretch>
          </a:blipFill>
        </p:spPr>
      </p:sp>
      <p:sp>
        <p:nvSpPr>
          <p:cNvPr id="26" name="Freeform 4">
            <a:extLst>
              <a:ext uri="{FF2B5EF4-FFF2-40B4-BE49-F238E27FC236}">
                <a16:creationId xmlns:a16="http://schemas.microsoft.com/office/drawing/2014/main" id="{CC614014-CFE5-149B-DA8E-E2583A9E3230}"/>
              </a:ext>
            </a:extLst>
          </p:cNvPr>
          <p:cNvSpPr/>
          <p:nvPr/>
        </p:nvSpPr>
        <p:spPr>
          <a:xfrm>
            <a:off x="10776025" y="2057400"/>
            <a:ext cx="3630305" cy="8229600"/>
          </a:xfrm>
          <a:custGeom>
            <a:avLst/>
            <a:gdLst/>
            <a:ahLst/>
            <a:cxnLst/>
            <a:rect l="l" t="t" r="r" b="b"/>
            <a:pathLst>
              <a:path w="3066310" h="8229600">
                <a:moveTo>
                  <a:pt x="0" y="0"/>
                </a:moveTo>
                <a:lnTo>
                  <a:pt x="3066310" y="0"/>
                </a:lnTo>
                <a:lnTo>
                  <a:pt x="3066310" y="8229600"/>
                </a:lnTo>
                <a:lnTo>
                  <a:pt x="0" y="8229600"/>
                </a:lnTo>
                <a:lnTo>
                  <a:pt x="0" y="0"/>
                </a:lnTo>
                <a:close/>
              </a:path>
            </a:pathLst>
          </a:custGeom>
          <a:blipFill>
            <a:blip r:embed="rId5"/>
            <a:stretch>
              <a:fillRect l="-595547" t="-66958" r="-169264" b="-15098"/>
            </a:stretch>
          </a:blipFill>
        </p:spPr>
      </p:sp>
      <p:sp>
        <p:nvSpPr>
          <p:cNvPr id="27" name="Freeform 5">
            <a:extLst>
              <a:ext uri="{FF2B5EF4-FFF2-40B4-BE49-F238E27FC236}">
                <a16:creationId xmlns:a16="http://schemas.microsoft.com/office/drawing/2014/main" id="{4607036E-E3B4-9458-973C-B9A0703F6A41}"/>
              </a:ext>
            </a:extLst>
          </p:cNvPr>
          <p:cNvSpPr/>
          <p:nvPr/>
        </p:nvSpPr>
        <p:spPr>
          <a:xfrm rot="21411730" flipH="1">
            <a:off x="2458892" y="2716899"/>
            <a:ext cx="3317839" cy="5799221"/>
          </a:xfrm>
          <a:custGeom>
            <a:avLst/>
            <a:gdLst/>
            <a:ahLst/>
            <a:cxnLst/>
            <a:rect l="l" t="t" r="r" b="b"/>
            <a:pathLst>
              <a:path w="3317839" h="5799221">
                <a:moveTo>
                  <a:pt x="3317839" y="0"/>
                </a:moveTo>
                <a:lnTo>
                  <a:pt x="0" y="0"/>
                </a:lnTo>
                <a:lnTo>
                  <a:pt x="0" y="5799221"/>
                </a:lnTo>
                <a:lnTo>
                  <a:pt x="3317839" y="5799221"/>
                </a:lnTo>
                <a:lnTo>
                  <a:pt x="3317839" y="0"/>
                </a:lnTo>
                <a:close/>
              </a:path>
            </a:pathLst>
          </a:custGeom>
          <a:blipFill>
            <a:blip r:embed="rId5"/>
            <a:stretch>
              <a:fillRect l="-444856" t="-63397" r="-6346" b="-14776"/>
            </a:stretch>
          </a:blipFill>
        </p:spPr>
      </p:sp>
      <p:sp>
        <p:nvSpPr>
          <p:cNvPr id="16" name="Rectangle 18">
            <a:extLst>
              <a:ext uri="{FF2B5EF4-FFF2-40B4-BE49-F238E27FC236}">
                <a16:creationId xmlns:a16="http://schemas.microsoft.com/office/drawing/2014/main" id="{E0C00CC3-7499-C532-49D7-C2F906CC0967}"/>
              </a:ext>
            </a:extLst>
          </p:cNvPr>
          <p:cNvSpPr/>
          <p:nvPr/>
        </p:nvSpPr>
        <p:spPr>
          <a:xfrm>
            <a:off x="1078612" y="829066"/>
            <a:ext cx="15751277" cy="2610409"/>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tx1"/>
              </a:solidFill>
            </a:endParaRPr>
          </a:p>
        </p:txBody>
      </p:sp>
      <p:sp>
        <p:nvSpPr>
          <p:cNvPr id="17" name="Rectangle 19">
            <a:extLst>
              <a:ext uri="{FF2B5EF4-FFF2-40B4-BE49-F238E27FC236}">
                <a16:creationId xmlns:a16="http://schemas.microsoft.com/office/drawing/2014/main" id="{3207A3F7-4FE3-CFC7-8C3A-A2A7BE306C58}"/>
              </a:ext>
            </a:extLst>
          </p:cNvPr>
          <p:cNvSpPr/>
          <p:nvPr/>
        </p:nvSpPr>
        <p:spPr>
          <a:xfrm>
            <a:off x="1219202" y="8273812"/>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200">
                <a:solidFill>
                  <a:schemeClr val="tx1"/>
                </a:solidFill>
                <a:latin typeface="Montserrat Alternates Black" panose="00000A00000000000000" pitchFamily="50" charset="0"/>
              </a:rPr>
              <a:t>C. Để bên ngoài</a:t>
            </a:r>
            <a:endParaRPr lang="en-US" sz="4200" dirty="0">
              <a:solidFill>
                <a:schemeClr val="tx1"/>
              </a:solidFill>
            </a:endParaRPr>
          </a:p>
        </p:txBody>
      </p:sp>
      <p:sp>
        <p:nvSpPr>
          <p:cNvPr id="18" name="Rectangle 20">
            <a:extLst>
              <a:ext uri="{FF2B5EF4-FFF2-40B4-BE49-F238E27FC236}">
                <a16:creationId xmlns:a16="http://schemas.microsoft.com/office/drawing/2014/main" id="{7E988FE4-115E-BB15-445B-A9112DF6C91B}"/>
              </a:ext>
            </a:extLst>
          </p:cNvPr>
          <p:cNvSpPr/>
          <p:nvPr/>
        </p:nvSpPr>
        <p:spPr>
          <a:xfrm>
            <a:off x="9621868" y="6847525"/>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200">
                <a:solidFill>
                  <a:schemeClr val="tx1"/>
                </a:solidFill>
                <a:latin typeface="Montserrat Alternates Black" panose="00000A00000000000000" pitchFamily="50" charset="0"/>
              </a:rPr>
              <a:t>B. Không thấy ở đó </a:t>
            </a:r>
            <a:endParaRPr lang="en-US" sz="4200" dirty="0">
              <a:solidFill>
                <a:schemeClr val="tx1"/>
              </a:solidFill>
            </a:endParaRPr>
          </a:p>
        </p:txBody>
      </p:sp>
      <p:sp>
        <p:nvSpPr>
          <p:cNvPr id="19" name="Rectangle 21">
            <a:extLst>
              <a:ext uri="{FF2B5EF4-FFF2-40B4-BE49-F238E27FC236}">
                <a16:creationId xmlns:a16="http://schemas.microsoft.com/office/drawing/2014/main" id="{B53C3481-4D91-F3E9-BD5C-32262FE89B1B}"/>
              </a:ext>
            </a:extLst>
          </p:cNvPr>
          <p:cNvSpPr/>
          <p:nvPr/>
        </p:nvSpPr>
        <p:spPr>
          <a:xfrm>
            <a:off x="9804184" y="8261617"/>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200">
                <a:solidFill>
                  <a:schemeClr val="tx1"/>
                </a:solidFill>
                <a:latin typeface="Montserrat Alternates Black" panose="00000A00000000000000" pitchFamily="50" charset="0"/>
              </a:rPr>
              <a:t>D. Cuộn riêng.</a:t>
            </a:r>
            <a:endParaRPr lang="en-US" sz="4200" dirty="0">
              <a:solidFill>
                <a:schemeClr val="tx1"/>
              </a:solidFill>
            </a:endParaRPr>
          </a:p>
        </p:txBody>
      </p:sp>
      <p:sp>
        <p:nvSpPr>
          <p:cNvPr id="20" name="Rectangle 22">
            <a:extLst>
              <a:ext uri="{FF2B5EF4-FFF2-40B4-BE49-F238E27FC236}">
                <a16:creationId xmlns:a16="http://schemas.microsoft.com/office/drawing/2014/main" id="{7797A3B9-A571-587B-74A9-52A9898409D2}"/>
              </a:ext>
            </a:extLst>
          </p:cNvPr>
          <p:cNvSpPr/>
          <p:nvPr/>
        </p:nvSpPr>
        <p:spPr>
          <a:xfrm>
            <a:off x="1078612" y="6709370"/>
            <a:ext cx="7025705" cy="904010"/>
          </a:xfrm>
          <a:prstGeom prst="rect">
            <a:avLst/>
          </a:prstGeom>
          <a:solidFill>
            <a:schemeClr val="bg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A. xếp lại</a:t>
            </a:r>
            <a:endParaRPr lang="en-US" sz="4200" dirty="0">
              <a:solidFill>
                <a:schemeClr val="tx1"/>
              </a:solidFill>
            </a:endParaRPr>
          </a:p>
        </p:txBody>
      </p:sp>
      <p:sp>
        <p:nvSpPr>
          <p:cNvPr id="21" name="TextBox 28">
            <a:extLst>
              <a:ext uri="{FF2B5EF4-FFF2-40B4-BE49-F238E27FC236}">
                <a16:creationId xmlns:a16="http://schemas.microsoft.com/office/drawing/2014/main" id="{4D0ED9E8-B2F9-2E16-FD35-61E18F151670}"/>
              </a:ext>
            </a:extLst>
          </p:cNvPr>
          <p:cNvSpPr txBox="1"/>
          <p:nvPr/>
        </p:nvSpPr>
        <p:spPr>
          <a:xfrm>
            <a:off x="1204317" y="949397"/>
            <a:ext cx="15462408" cy="1938992"/>
          </a:xfrm>
          <a:prstGeom prst="rect">
            <a:avLst/>
          </a:prstGeom>
          <a:noFill/>
        </p:spPr>
        <p:txBody>
          <a:bodyPr wrap="square" rtlCol="0">
            <a:spAutoFit/>
          </a:bodyPr>
          <a:lstStyle/>
          <a:p>
            <a:r>
              <a:rPr lang="en-US" sz="6000">
                <a:latin typeface="Montserrat Alternates Black" panose="00000A00000000000000" pitchFamily="50" charset="0"/>
              </a:rPr>
              <a:t>CÂU HỎI </a:t>
            </a:r>
            <a:r>
              <a:rPr lang="vi-VN" sz="6000">
                <a:latin typeface="Montserrat Alternates Black" panose="00000A00000000000000" pitchFamily="50" charset="0"/>
              </a:rPr>
              <a:t>7.	Khăn che đầu của Chúa được đặt ở đâu?</a:t>
            </a:r>
            <a:endParaRPr lang="en-US" sz="6000" dirty="0">
              <a:latin typeface="Montserrat Alternates Black" panose="00000A00000000000000" pitchFamily="50" charset="0"/>
            </a:endParaRPr>
          </a:p>
        </p:txBody>
      </p:sp>
      <p:pic>
        <p:nvPicPr>
          <p:cNvPr id="22" name="Picture 6" descr="Káº¿t quáº£ hÃ¬nh áº£nh cho right wrong tick icon">
            <a:extLst>
              <a:ext uri="{FF2B5EF4-FFF2-40B4-BE49-F238E27FC236}">
                <a16:creationId xmlns:a16="http://schemas.microsoft.com/office/drawing/2014/main" id="{05737378-4125-2B5A-6471-00082CF451E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14267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E1366FDE-FAC9-0604-2575-1596E4F2E2B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29913" y="6455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43E003E7-8E19-09E0-30B7-64B07B929B3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63394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A8405835-33B9-6527-DDEE-C8123369987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02609" y="769467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5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4"/>
                                        </p:tgtEl>
                                      </p:cBhvr>
                                    </p:animEffect>
                                    <p:set>
                                      <p:cBhvr>
                                        <p:cTn id="48" dur="1" fill="hold">
                                          <p:stCondLst>
                                            <p:cond delay="499"/>
                                          </p:stCondLst>
                                        </p:cTn>
                                        <p:tgtEl>
                                          <p:spTgt spid="2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20"/>
                                        </p:tgtEl>
                                      </p:cBhvr>
                                    </p:animEffect>
                                    <p:set>
                                      <p:cBhvr>
                                        <p:cTn id="69" dur="1" fill="hold">
                                          <p:stCondLst>
                                            <p:cond delay="499"/>
                                          </p:stCondLst>
                                        </p:cTn>
                                        <p:tgtEl>
                                          <p:spTgt spid="20"/>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5"/>
                                        </p:tgtEl>
                                      </p:cBhvr>
                                    </p:animEffect>
                                    <p:set>
                                      <p:cBhvr>
                                        <p:cTn id="7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p:bldP spid="2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332720"/>
          </a:xfrm>
          <a:custGeom>
            <a:avLst/>
            <a:gdLst/>
            <a:ahLst/>
            <a:cxnLst/>
            <a:rect l="l" t="t" r="r" b="b"/>
            <a:pathLst>
              <a:path w="18288000" h="10332720">
                <a:moveTo>
                  <a:pt x="0" y="0"/>
                </a:moveTo>
                <a:lnTo>
                  <a:pt x="18288000" y="0"/>
                </a:lnTo>
                <a:lnTo>
                  <a:pt x="18288000" y="10332720"/>
                </a:lnTo>
                <a:lnTo>
                  <a:pt x="0" y="10332720"/>
                </a:lnTo>
                <a:lnTo>
                  <a:pt x="0" y="0"/>
                </a:lnTo>
                <a:close/>
              </a:path>
            </a:pathLst>
          </a:custGeom>
          <a:blipFill>
            <a:blip r:embed="rId4"/>
            <a:stretch>
              <a:fillRect/>
            </a:stretch>
          </a:blipFill>
        </p:spPr>
      </p:sp>
      <p:sp>
        <p:nvSpPr>
          <p:cNvPr id="3" name="Freeform 3"/>
          <p:cNvSpPr/>
          <p:nvPr/>
        </p:nvSpPr>
        <p:spPr>
          <a:xfrm>
            <a:off x="3808256" y="1149026"/>
            <a:ext cx="12256725" cy="8034668"/>
          </a:xfrm>
          <a:custGeom>
            <a:avLst/>
            <a:gdLst/>
            <a:ahLst/>
            <a:cxnLst/>
            <a:rect l="l" t="t" r="r" b="b"/>
            <a:pathLst>
              <a:path w="12256725" h="8034668">
                <a:moveTo>
                  <a:pt x="0" y="0"/>
                </a:moveTo>
                <a:lnTo>
                  <a:pt x="12256725" y="0"/>
                </a:lnTo>
                <a:lnTo>
                  <a:pt x="12256725" y="8034668"/>
                </a:lnTo>
                <a:lnTo>
                  <a:pt x="0" y="8034668"/>
                </a:lnTo>
                <a:lnTo>
                  <a:pt x="0" y="0"/>
                </a:lnTo>
                <a:close/>
              </a:path>
            </a:pathLst>
          </a:custGeom>
          <a:blipFill>
            <a:blip r:embed="rId5"/>
            <a:stretch>
              <a:fillRect l="-20988" t="-11948" r="-16324" b="-6401"/>
            </a:stretch>
          </a:blipFill>
        </p:spPr>
      </p:sp>
      <p:sp>
        <p:nvSpPr>
          <p:cNvPr id="4" name="Rectangle 18">
            <a:extLst>
              <a:ext uri="{FF2B5EF4-FFF2-40B4-BE49-F238E27FC236}">
                <a16:creationId xmlns:a16="http://schemas.microsoft.com/office/drawing/2014/main" id="{A24B6B3F-A25F-1510-BFF7-CA9D06268DC9}"/>
              </a:ext>
            </a:extLst>
          </p:cNvPr>
          <p:cNvSpPr/>
          <p:nvPr/>
        </p:nvSpPr>
        <p:spPr>
          <a:xfrm>
            <a:off x="1131436" y="1649368"/>
            <a:ext cx="15751277" cy="2630888"/>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tx1"/>
              </a:solidFill>
            </a:endParaRPr>
          </a:p>
        </p:txBody>
      </p:sp>
      <p:sp>
        <p:nvSpPr>
          <p:cNvPr id="5" name="Rectangle 19">
            <a:extLst>
              <a:ext uri="{FF2B5EF4-FFF2-40B4-BE49-F238E27FC236}">
                <a16:creationId xmlns:a16="http://schemas.microsoft.com/office/drawing/2014/main" id="{04C7A4C4-5A7C-A081-84FF-DCF2F8B9345F}"/>
              </a:ext>
            </a:extLst>
          </p:cNvPr>
          <p:cNvSpPr/>
          <p:nvPr/>
        </p:nvSpPr>
        <p:spPr>
          <a:xfrm>
            <a:off x="9804184" y="6637247"/>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solidFill>
                  <a:schemeClr val="tx1"/>
                </a:solidFill>
                <a:latin typeface="Montserrat Alternates Black" panose="00000A00000000000000" pitchFamily="50" charset="0"/>
              </a:rPr>
              <a:t>B. Ông tin</a:t>
            </a:r>
            <a:endParaRPr lang="en-US" sz="3600" dirty="0">
              <a:solidFill>
                <a:schemeClr val="tx1"/>
              </a:solidFill>
            </a:endParaRPr>
          </a:p>
        </p:txBody>
      </p:sp>
      <p:sp>
        <p:nvSpPr>
          <p:cNvPr id="6" name="Rectangle 20">
            <a:extLst>
              <a:ext uri="{FF2B5EF4-FFF2-40B4-BE49-F238E27FC236}">
                <a16:creationId xmlns:a16="http://schemas.microsoft.com/office/drawing/2014/main" id="{81748EC1-89AD-85E1-A63C-C1C2AEC51098}"/>
              </a:ext>
            </a:extLst>
          </p:cNvPr>
          <p:cNvSpPr/>
          <p:nvPr/>
        </p:nvSpPr>
        <p:spPr>
          <a:xfrm>
            <a:off x="1111943" y="8261615"/>
            <a:ext cx="7025705" cy="116490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solidFill>
                  <a:schemeClr val="tx1"/>
                </a:solidFill>
                <a:latin typeface="Montserrat Alternates Black" panose="00000A00000000000000" pitchFamily="50" charset="0"/>
              </a:rPr>
              <a:t>C. Ra như mất hồn</a:t>
            </a:r>
            <a:endParaRPr lang="en-US" sz="3600" dirty="0">
              <a:solidFill>
                <a:schemeClr val="tx1"/>
              </a:solidFill>
            </a:endParaRPr>
          </a:p>
        </p:txBody>
      </p:sp>
      <p:sp>
        <p:nvSpPr>
          <p:cNvPr id="7" name="Rectangle 21">
            <a:extLst>
              <a:ext uri="{FF2B5EF4-FFF2-40B4-BE49-F238E27FC236}">
                <a16:creationId xmlns:a16="http://schemas.microsoft.com/office/drawing/2014/main" id="{D5023C85-5347-8E7E-EA60-CA8E5861F34E}"/>
              </a:ext>
            </a:extLst>
          </p:cNvPr>
          <p:cNvSpPr/>
          <p:nvPr/>
        </p:nvSpPr>
        <p:spPr>
          <a:xfrm>
            <a:off x="9804184" y="8261617"/>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D. </a:t>
            </a:r>
            <a:r>
              <a:rPr lang="vi-VN" sz="4200">
                <a:solidFill>
                  <a:schemeClr val="tx1"/>
                </a:solidFill>
                <a:latin typeface="Montserrat Alternates Black" panose="00000A00000000000000" pitchFamily="50" charset="0"/>
              </a:rPr>
              <a:t>Sợ hãi</a:t>
            </a:r>
            <a:endParaRPr lang="en-US" sz="4200" dirty="0">
              <a:solidFill>
                <a:schemeClr val="tx1"/>
              </a:solidFill>
            </a:endParaRPr>
          </a:p>
        </p:txBody>
      </p:sp>
      <p:sp>
        <p:nvSpPr>
          <p:cNvPr id="8" name="Rectangle 22">
            <a:extLst>
              <a:ext uri="{FF2B5EF4-FFF2-40B4-BE49-F238E27FC236}">
                <a16:creationId xmlns:a16="http://schemas.microsoft.com/office/drawing/2014/main" id="{84CFD538-E305-A093-0BFA-D3601846B4C2}"/>
              </a:ext>
            </a:extLst>
          </p:cNvPr>
          <p:cNvSpPr/>
          <p:nvPr/>
        </p:nvSpPr>
        <p:spPr>
          <a:xfrm>
            <a:off x="1078612" y="6709370"/>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schemeClr val="tx1"/>
                </a:solidFill>
                <a:latin typeface="Montserrat Alternates Black" panose="00000A00000000000000" pitchFamily="50" charset="0"/>
              </a:rPr>
              <a:t>A. Bỏ chạy</a:t>
            </a:r>
            <a:endParaRPr lang="en-US" sz="4200" dirty="0">
              <a:solidFill>
                <a:schemeClr val="tx1"/>
              </a:solidFill>
            </a:endParaRPr>
          </a:p>
        </p:txBody>
      </p:sp>
      <p:pic>
        <p:nvPicPr>
          <p:cNvPr id="9" name="Picture 6" descr="Káº¿t quáº£ hÃ¬nh áº£nh cho right wrong tick icon">
            <a:extLst>
              <a:ext uri="{FF2B5EF4-FFF2-40B4-BE49-F238E27FC236}">
                <a16:creationId xmlns:a16="http://schemas.microsoft.com/office/drawing/2014/main" id="{6A3E124B-9DE5-E6C2-3096-83D568A6C1F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32769" y="627720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1F88DBFD-0738-1CE4-CBEF-39BD8B03C21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186395" y="79292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366D18B2-EE6A-90B1-019D-6B9870BE0E4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05700" y="776622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a:extLst>
              <a:ext uri="{FF2B5EF4-FFF2-40B4-BE49-F238E27FC236}">
                <a16:creationId xmlns:a16="http://schemas.microsoft.com/office/drawing/2014/main" id="{14297527-90D8-217B-50FD-2C64809F865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129869" y="610126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8">
            <a:extLst>
              <a:ext uri="{FF2B5EF4-FFF2-40B4-BE49-F238E27FC236}">
                <a16:creationId xmlns:a16="http://schemas.microsoft.com/office/drawing/2014/main" id="{7EA6D536-8042-53D3-CC39-A1D3978B3983}"/>
              </a:ext>
            </a:extLst>
          </p:cNvPr>
          <p:cNvSpPr txBox="1"/>
          <p:nvPr/>
        </p:nvSpPr>
        <p:spPr>
          <a:xfrm>
            <a:off x="1078612" y="1926091"/>
            <a:ext cx="15450336" cy="1938992"/>
          </a:xfrm>
          <a:prstGeom prst="rect">
            <a:avLst/>
          </a:prstGeom>
          <a:noFill/>
        </p:spPr>
        <p:txBody>
          <a:bodyPr wrap="square" rtlCol="0">
            <a:spAutoFit/>
          </a:bodyPr>
          <a:lstStyle/>
          <a:p>
            <a:r>
              <a:rPr lang="en-US" sz="5400">
                <a:latin typeface="Montserrat Alternates Black" panose="00000A00000000000000" pitchFamily="50" charset="0"/>
              </a:rPr>
              <a:t>Câu hỏi </a:t>
            </a:r>
            <a:r>
              <a:rPr lang="vi-VN" sz="6000">
                <a:latin typeface="Montserrat Alternates Black" panose="00000A00000000000000" pitchFamily="50" charset="0"/>
              </a:rPr>
              <a:t>8.	Khi vào mồ, môn đệ kia đã phản ứng thế nào?</a:t>
            </a:r>
            <a:endParaRPr lang="en-US" sz="6000" dirty="0">
              <a:latin typeface="Montserrat Alternates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666" y="3326749"/>
            <a:ext cx="4844667" cy="3633501"/>
          </a:xfrm>
          <a:prstGeom prst="ellipse">
            <a:avLst/>
          </a:prstGeom>
          <a:ln>
            <a:noFill/>
          </a:ln>
          <a:effectLst>
            <a:softEdge rad="112500"/>
          </a:effectLst>
        </p:spPr>
      </p:pic>
    </p:spTree>
    <p:extLst>
      <p:ext uri="{BB962C8B-B14F-4D97-AF65-F5344CB8AC3E}">
        <p14:creationId xmlns:p14="http://schemas.microsoft.com/office/powerpoint/2010/main" val="2369579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5698870" y="5886723"/>
            <a:ext cx="6046178"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Gioan 20, 1-9</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3345"/>
            <a:ext cx="18495661" cy="10794740"/>
          </a:xfrm>
          <a:custGeom>
            <a:avLst/>
            <a:gdLst/>
            <a:ahLst/>
            <a:cxnLst/>
            <a:rect l="l" t="t" r="r" b="b"/>
            <a:pathLst>
              <a:path w="18495661" h="10794740">
                <a:moveTo>
                  <a:pt x="0" y="0"/>
                </a:moveTo>
                <a:lnTo>
                  <a:pt x="18495661" y="0"/>
                </a:lnTo>
                <a:lnTo>
                  <a:pt x="18495661" y="10794740"/>
                </a:lnTo>
                <a:lnTo>
                  <a:pt x="0" y="10794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95960" y="534538"/>
            <a:ext cx="4784651" cy="4114800"/>
          </a:xfrm>
          <a:custGeom>
            <a:avLst/>
            <a:gdLst/>
            <a:ahLst/>
            <a:cxnLst/>
            <a:rect l="l" t="t" r="r" b="b"/>
            <a:pathLst>
              <a:path w="4784651" h="4114800">
                <a:moveTo>
                  <a:pt x="0" y="0"/>
                </a:moveTo>
                <a:lnTo>
                  <a:pt x="4784652" y="0"/>
                </a:lnTo>
                <a:lnTo>
                  <a:pt x="4784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700321" y="1029225"/>
            <a:ext cx="7488936" cy="8229600"/>
          </a:xfrm>
          <a:custGeom>
            <a:avLst/>
            <a:gdLst/>
            <a:ahLst/>
            <a:cxnLst/>
            <a:rect l="l" t="t" r="r" b="b"/>
            <a:pathLst>
              <a:path w="7488936" h="8229600">
                <a:moveTo>
                  <a:pt x="0" y="0"/>
                </a:moveTo>
                <a:lnTo>
                  <a:pt x="7488936" y="0"/>
                </a:lnTo>
                <a:lnTo>
                  <a:pt x="7488936" y="8229600"/>
                </a:lnTo>
                <a:lnTo>
                  <a:pt x="0" y="8229600"/>
                </a:lnTo>
                <a:lnTo>
                  <a:pt x="0" y="0"/>
                </a:lnTo>
                <a:close/>
              </a:path>
            </a:pathLst>
          </a:custGeom>
          <a:blipFill>
            <a:blip r:embed="rId6"/>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a:spLocks noGrp="1" noRot="1" noMove="1" noResize="1" noEditPoints="1" noAdjustHandles="1" noChangeArrowheads="1" noChangeShapeType="1"/>
          </p:cNvSpPr>
          <p:nvPr/>
        </p:nvSpPr>
        <p:spPr>
          <a:xfrm>
            <a:off x="-345690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a:spLocks noGrp="1" noRot="1" noMove="1" noResize="1" noEditPoints="1" noAdjustHandles="1" noChangeArrowheads="1" noChangeShapeType="1"/>
          </p:cNvSpPr>
          <p:nvPr/>
        </p:nvSpPr>
        <p:spPr>
          <a:xfrm>
            <a:off x="12488528" y="-1370968"/>
            <a:ext cx="9541545" cy="5247850"/>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a:spLocks noGrp="1" noRot="1" noMove="1" noResize="1" noEditPoints="1" noAdjustHandles="1" noChangeArrowheads="1" noChangeShapeType="1"/>
          </p:cNvSpPr>
          <p:nvPr/>
        </p:nvSpPr>
        <p:spPr>
          <a:xfrm>
            <a:off x="4088891" y="1720808"/>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sp>
      <p:sp>
        <p:nvSpPr>
          <p:cNvPr id="11" name="TextBox 11"/>
          <p:cNvSpPr txBox="1">
            <a:spLocks noGrp="1" noRot="1" noMove="1" noResize="1" noEditPoints="1" noAdjustHandles="1" noChangeArrowheads="1" noChangeShapeType="1"/>
          </p:cNvSpPr>
          <p:nvPr/>
        </p:nvSpPr>
        <p:spPr>
          <a:xfrm>
            <a:off x="5331065" y="4032739"/>
            <a:ext cx="9005494" cy="2796765"/>
          </a:xfrm>
          <a:prstGeom prst="rect">
            <a:avLst/>
          </a:prstGeom>
        </p:spPr>
        <p:txBody>
          <a:bodyPr lIns="0" tIns="0" rIns="0" bIns="0" rtlCol="0" anchor="t">
            <a:spAutoFit/>
          </a:bodyPr>
          <a:lstStyle/>
          <a:p>
            <a:pPr algn="ctr">
              <a:lnSpc>
                <a:spcPts val="11154"/>
              </a:lnSpc>
            </a:pPr>
            <a:r>
              <a:rPr lang="en-US" sz="8646">
                <a:solidFill>
                  <a:srgbClr val="FF0303"/>
                </a:solidFill>
                <a:latin typeface="UTM Alberta Heavy" panose="02040603050506020204" pitchFamily="18" charset="0"/>
                <a:ea typeface="More Sugar"/>
                <a:cs typeface="More Sugar"/>
                <a:sym typeface="More Sugar"/>
              </a:rPr>
              <a:t>VUI HỌC KINH THÁNH</a:t>
            </a:r>
          </a:p>
        </p:txBody>
      </p:sp>
      <p:sp>
        <p:nvSpPr>
          <p:cNvPr id="12" name="Freeform 5">
            <a:extLst>
              <a:ext uri="{FF2B5EF4-FFF2-40B4-BE49-F238E27FC236}">
                <a16:creationId xmlns:a16="http://schemas.microsoft.com/office/drawing/2014/main" id="{EC3AA164-8168-0610-B621-79FF9746D9B8}"/>
              </a:ext>
            </a:extLst>
          </p:cNvPr>
          <p:cNvSpPr/>
          <p:nvPr/>
        </p:nvSpPr>
        <p:spPr>
          <a:xfrm flipH="1">
            <a:off x="13151728" y="5431121"/>
            <a:ext cx="2369662" cy="3691593"/>
          </a:xfrm>
          <a:custGeom>
            <a:avLst/>
            <a:gdLst/>
            <a:ahLst/>
            <a:cxnLst/>
            <a:rect l="l" t="t" r="r" b="b"/>
            <a:pathLst>
              <a:path w="8088400" h="11513737">
                <a:moveTo>
                  <a:pt x="0" y="0"/>
                </a:moveTo>
                <a:lnTo>
                  <a:pt x="8088400" y="0"/>
                </a:lnTo>
                <a:lnTo>
                  <a:pt x="8088400" y="11513738"/>
                </a:lnTo>
                <a:lnTo>
                  <a:pt x="0" y="11513738"/>
                </a:lnTo>
                <a:lnTo>
                  <a:pt x="0" y="0"/>
                </a:lnTo>
                <a:close/>
              </a:path>
            </a:pathLst>
          </a:custGeom>
          <a:blipFill>
            <a:blip r:embed="rId7"/>
            <a:stretch>
              <a:fillRect/>
            </a:stretch>
          </a:blipFill>
        </p:spPr>
      </p:sp>
      <p:sp>
        <p:nvSpPr>
          <p:cNvPr id="17" name="Freeform 2">
            <a:extLst>
              <a:ext uri="{FF2B5EF4-FFF2-40B4-BE49-F238E27FC236}">
                <a16:creationId xmlns:a16="http://schemas.microsoft.com/office/drawing/2014/main" id="{AC57BE1A-268D-4D38-FBA6-2F0C317424BC}"/>
              </a:ext>
            </a:extLst>
          </p:cNvPr>
          <p:cNvSpPr/>
          <p:nvPr/>
        </p:nvSpPr>
        <p:spPr>
          <a:xfrm rot="227325">
            <a:off x="4784701" y="5463621"/>
            <a:ext cx="3694049" cy="3371833"/>
          </a:xfrm>
          <a:custGeom>
            <a:avLst/>
            <a:gdLst/>
            <a:ahLst/>
            <a:cxnLst/>
            <a:rect l="l" t="t" r="r" b="b"/>
            <a:pathLst>
              <a:path w="18495661" h="10794740">
                <a:moveTo>
                  <a:pt x="0" y="0"/>
                </a:moveTo>
                <a:lnTo>
                  <a:pt x="18495661" y="0"/>
                </a:lnTo>
                <a:lnTo>
                  <a:pt x="18495661" y="10794740"/>
                </a:lnTo>
                <a:lnTo>
                  <a:pt x="0" y="107947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4">
            <a:extLst>
              <a:ext uri="{FF2B5EF4-FFF2-40B4-BE49-F238E27FC236}">
                <a16:creationId xmlns:a16="http://schemas.microsoft.com/office/drawing/2014/main" id="{E090022D-53F3-898A-CB2E-4F11A318F71B}"/>
              </a:ext>
            </a:extLst>
          </p:cNvPr>
          <p:cNvSpPr/>
          <p:nvPr/>
        </p:nvSpPr>
        <p:spPr>
          <a:xfrm>
            <a:off x="5822480" y="5162424"/>
            <a:ext cx="1585941" cy="3101563"/>
          </a:xfrm>
          <a:custGeom>
            <a:avLst/>
            <a:gdLst/>
            <a:ahLst/>
            <a:cxnLst/>
            <a:rect l="l" t="t" r="r" b="b"/>
            <a:pathLst>
              <a:path w="7488936" h="8229600">
                <a:moveTo>
                  <a:pt x="0" y="0"/>
                </a:moveTo>
                <a:lnTo>
                  <a:pt x="7488936" y="0"/>
                </a:lnTo>
                <a:lnTo>
                  <a:pt x="7488936" y="8229600"/>
                </a:lnTo>
                <a:lnTo>
                  <a:pt x="0" y="8229600"/>
                </a:lnTo>
                <a:lnTo>
                  <a:pt x="0" y="0"/>
                </a:lnTo>
                <a:close/>
              </a:path>
            </a:pathLst>
          </a:custGeom>
          <a:blipFill>
            <a:blip r:embed="rId10"/>
            <a:stretch>
              <a:fillRect/>
            </a:stretch>
          </a:blipFill>
        </p:spPr>
      </p:sp>
      <p:sp>
        <p:nvSpPr>
          <p:cNvPr id="8" name="Freeform 8"/>
          <p:cNvSpPr>
            <a:spLocks noGrp="1" noRot="1" noMove="1" noResize="1" noEditPoints="1" noAdjustHandles="1" noChangeArrowheads="1" noChangeShapeType="1"/>
          </p:cNvSpPr>
          <p:nvPr/>
        </p:nvSpPr>
        <p:spPr>
          <a:xfrm>
            <a:off x="1028700" y="1252957"/>
            <a:ext cx="4441012" cy="7191923"/>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3">
            <a:extLst>
              <a:ext uri="{FF2B5EF4-FFF2-40B4-BE49-F238E27FC236}">
                <a16:creationId xmlns:a16="http://schemas.microsoft.com/office/drawing/2014/main" id="{2ED681F2-DFE5-AD53-A81E-AFBDFEC4F750}"/>
              </a:ext>
            </a:extLst>
          </p:cNvPr>
          <p:cNvSpPr/>
          <p:nvPr/>
        </p:nvSpPr>
        <p:spPr>
          <a:xfrm>
            <a:off x="5432858" y="824067"/>
            <a:ext cx="4191015" cy="3031019"/>
          </a:xfrm>
          <a:custGeom>
            <a:avLst/>
            <a:gdLst/>
            <a:ahLst/>
            <a:cxnLst/>
            <a:rect l="l" t="t" r="r" b="b"/>
            <a:pathLst>
              <a:path w="4784651" h="4114800">
                <a:moveTo>
                  <a:pt x="0" y="0"/>
                </a:moveTo>
                <a:lnTo>
                  <a:pt x="4784652" y="0"/>
                </a:lnTo>
                <a:lnTo>
                  <a:pt x="478465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555" b="-5555"/>
            </a:stretch>
          </a:blipFill>
        </p:spPr>
      </p:sp>
      <p:grpSp>
        <p:nvGrpSpPr>
          <p:cNvPr id="3" name="Group 3"/>
          <p:cNvGrpSpPr>
            <a:grpSpLocks noGrp="1" noUngrp="1" noRot="1" noMove="1" noResize="1"/>
          </p:cNvGrpSpPr>
          <p:nvPr/>
        </p:nvGrpSpPr>
        <p:grpSpPr>
          <a:xfrm>
            <a:off x="4890569" y="1028700"/>
            <a:ext cx="8933444" cy="4332196"/>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Grp="1" noUngrp="1" noRot="1" noMove="1" noResize="1"/>
          </p:cNvGrpSpPr>
          <p:nvPr/>
        </p:nvGrpSpPr>
        <p:grpSpPr>
          <a:xfrm>
            <a:off x="4663913" y="1028700"/>
            <a:ext cx="8960174" cy="41148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Grp="1" noUngrp="1" noRot="1" noMove="1" noResize="1"/>
          </p:cNvGrpSpPr>
          <p:nvPr/>
        </p:nvGrpSpPr>
        <p:grpSpPr>
          <a:xfrm>
            <a:off x="6350474" y="4890314"/>
            <a:ext cx="5587051" cy="941164"/>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50800" tIns="50800" rIns="50800" bIns="50800" rtlCol="0" anchor="ctr"/>
            <a:lstStyle/>
            <a:p>
              <a:pPr algn="ctr">
                <a:lnSpc>
                  <a:spcPts val="2659"/>
                </a:lnSpc>
              </a:pPr>
              <a:endParaRPr/>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3074" t="6091" r="1764"/>
          <a:stretch>
            <a:fillRect/>
          </a:stretch>
        </p:blipFill>
        <p:spPr>
          <a:xfrm>
            <a:off x="0" y="0"/>
            <a:ext cx="18288000" cy="10287000"/>
          </a:xfrm>
          <a:prstGeom prst="rect">
            <a:avLst/>
          </a:prstGeom>
        </p:spPr>
      </p:pic>
      <p:sp>
        <p:nvSpPr>
          <p:cNvPr id="13" name="Freeform 13"/>
          <p:cNvSpPr>
            <a:spLocks noGrp="1" noRot="1" noMove="1" noResize="1" noEditPoints="1" noAdjustHandles="1" noChangeArrowheads="1" noChangeShapeType="1"/>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6"/>
            <a:stretch>
              <a:fillRect l="-2080"/>
            </a:stretch>
          </a:blipFill>
        </p:spPr>
      </p:sp>
      <p:sp>
        <p:nvSpPr>
          <p:cNvPr id="14" name="Freeform 14"/>
          <p:cNvSpPr>
            <a:spLocks noGrp="1" noRot="1" noMove="1" noResize="1" noEditPoints="1" noAdjustHandles="1" noChangeArrowheads="1" noChangeShapeType="1"/>
          </p:cNvSpPr>
          <p:nvPr/>
        </p:nvSpPr>
        <p:spPr>
          <a:xfrm>
            <a:off x="-460061" y="632313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7"/>
            <a:stretch>
              <a:fillRect/>
            </a:stretch>
          </a:blipFill>
        </p:spPr>
      </p:sp>
      <p:sp>
        <p:nvSpPr>
          <p:cNvPr id="15" name="TextBox 15"/>
          <p:cNvSpPr txBox="1">
            <a:spLocks noGrp="1" noRot="1" noMove="1" noResize="1" noEditPoints="1" noAdjustHandles="1" noChangeArrowheads="1" noChangeShapeType="1"/>
          </p:cNvSpPr>
          <p:nvPr/>
        </p:nvSpPr>
        <p:spPr>
          <a:xfrm>
            <a:off x="5417383" y="2172808"/>
            <a:ext cx="7439522" cy="2679486"/>
          </a:xfrm>
          <a:prstGeom prst="rect">
            <a:avLst/>
          </a:prstGeom>
        </p:spPr>
        <p:txBody>
          <a:bodyPr lIns="0" tIns="0" rIns="0" bIns="0" rtlCol="0" anchor="t">
            <a:spAutoFit/>
          </a:bodyPr>
          <a:lstStyle/>
          <a:p>
            <a:pPr algn="ctr">
              <a:lnSpc>
                <a:spcPts val="10667"/>
              </a:lnSpc>
            </a:pPr>
            <a:r>
              <a:rPr lang="en-US" sz="8533">
                <a:solidFill>
                  <a:srgbClr val="FFFFFF"/>
                </a:solidFill>
                <a:latin typeface="UTM American Sans"/>
                <a:ea typeface="UTM American Sans"/>
                <a:cs typeface="UTM American Sans"/>
                <a:sym typeface="UTM American Sans"/>
              </a:rPr>
              <a:t>LẮNG NGHE LỜI CHÚA</a:t>
            </a:r>
          </a:p>
        </p:txBody>
      </p:sp>
      <p:sp>
        <p:nvSpPr>
          <p:cNvPr id="16" name="TextBox 16"/>
          <p:cNvSpPr txBox="1">
            <a:spLocks noGrp="1" noRot="1" noMove="1" noResize="1" noEditPoints="1" noAdjustHandles="1" noChangeArrowheads="1" noChangeShapeType="1"/>
          </p:cNvSpPr>
          <p:nvPr/>
        </p:nvSpPr>
        <p:spPr>
          <a:xfrm>
            <a:off x="5658404" y="4927542"/>
            <a:ext cx="6971191" cy="839012"/>
          </a:xfrm>
          <a:prstGeom prst="rect">
            <a:avLst/>
          </a:prstGeom>
        </p:spPr>
        <p:txBody>
          <a:bodyPr lIns="0" tIns="0" rIns="0" bIns="0" rtlCol="0" anchor="t">
            <a:spAutoFit/>
          </a:bodyPr>
          <a:lstStyle/>
          <a:p>
            <a:pPr algn="ctr">
              <a:lnSpc>
                <a:spcPts val="6388"/>
              </a:lnSpc>
            </a:pPr>
            <a:r>
              <a:rPr lang="en-US" sz="6600">
                <a:solidFill>
                  <a:schemeClr val="bg1"/>
                </a:solidFill>
                <a:latin typeface="Ovo"/>
                <a:ea typeface="Ovo"/>
                <a:cs typeface="Ovo"/>
                <a:sym typeface="Ovo"/>
              </a:rPr>
              <a:t>Gioan 20, 1-9</a:t>
            </a:r>
          </a:p>
        </p:txBody>
      </p:sp>
      <p:sp>
        <p:nvSpPr>
          <p:cNvPr id="17" name="Freeform 17"/>
          <p:cNvSpPr>
            <a:spLocks noGrp="1" noRot="1" noMove="1" noResize="1" noEditPoints="1" noAdjustHandles="1" noChangeArrowheads="1" noChangeShapeType="1"/>
          </p:cNvSpPr>
          <p:nvPr/>
        </p:nvSpPr>
        <p:spPr>
          <a:xfrm flipH="1">
            <a:off x="410306" y="174410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8"/>
            <a:stretch>
              <a:fillRect/>
            </a:stretch>
          </a:blipFill>
        </p:spPr>
      </p:sp>
      <p:sp>
        <p:nvSpPr>
          <p:cNvPr id="18" name="TextBox 16">
            <a:extLst>
              <a:ext uri="{FF2B5EF4-FFF2-40B4-BE49-F238E27FC236}">
                <a16:creationId xmlns:a16="http://schemas.microsoft.com/office/drawing/2014/main" id="{9BE2D2EF-7D74-4CBB-B4DF-1F5B80BAE789}"/>
              </a:ext>
            </a:extLst>
          </p:cNvPr>
          <p:cNvSpPr txBox="1">
            <a:spLocks noGrp="1" noRot="1" noMove="1" noResize="1" noEditPoints="1" noAdjustHandles="1" noChangeArrowheads="1" noChangeShapeType="1"/>
          </p:cNvSpPr>
          <p:nvPr/>
        </p:nvSpPr>
        <p:spPr>
          <a:xfrm rot="16200000">
            <a:off x="-1187219" y="9456390"/>
            <a:ext cx="2511017" cy="684033"/>
          </a:xfrm>
          <a:prstGeom prst="rect">
            <a:avLst/>
          </a:prstGeom>
        </p:spPr>
        <p:txBody>
          <a:bodyPr wrap="square" lIns="0" tIns="0" rIns="0" bIns="0" rtlCol="0" anchor="t">
            <a:spAutoFit/>
          </a:bodyPr>
          <a:lstStyle/>
          <a:p>
            <a:pPr algn="ctr">
              <a:lnSpc>
                <a:spcPts val="6388"/>
              </a:lnSpc>
            </a:pPr>
            <a:r>
              <a:rPr lang="en-US">
                <a:solidFill>
                  <a:schemeClr val="bg1"/>
                </a:solidFill>
                <a:latin typeface="Ovo"/>
                <a:ea typeface="Ovo"/>
                <a:cs typeface="Ovo"/>
                <a:sym typeface="Ovo"/>
              </a:rPr>
              <a:t>Chun nguyễn</a:t>
            </a:r>
            <a:r>
              <a:rPr lang="en-US" sz="100">
                <a:solidFill>
                  <a:schemeClr val="bg1"/>
                </a:solidFill>
                <a:latin typeface="Ovo"/>
                <a:ea typeface="Ovo"/>
                <a:cs typeface="Ovo"/>
                <a:sym typeface="Ovo"/>
              </a:rPr>
              <a:t>ơ</a:t>
            </a:r>
            <a:endParaRPr lang="en-US">
              <a:solidFill>
                <a:schemeClr val="bg1"/>
              </a:solidFill>
              <a:latin typeface="Ovo"/>
              <a:ea typeface="Ovo"/>
              <a:cs typeface="Ovo"/>
              <a:sym typeface="O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00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1501"/>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3184204" y="262684"/>
            <a:ext cx="13579796" cy="9761632"/>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2"/>
            <a:stretch>
              <a:fillRect/>
            </a:stretch>
          </a:blipFill>
        </p:spPr>
      </p:sp>
      <p:sp>
        <p:nvSpPr>
          <p:cNvPr id="3" name="Freeform 3"/>
          <p:cNvSpPr>
            <a:spLocks/>
          </p:cNvSpPr>
          <p:nvPr/>
        </p:nvSpPr>
        <p:spPr>
          <a:xfrm>
            <a:off x="14401096" y="6763714"/>
            <a:ext cx="5256882" cy="424754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3"/>
            <a:stretch>
              <a:fillRect l="-2080"/>
            </a:stretch>
          </a:blipFill>
        </p:spPr>
      </p:sp>
      <p:sp>
        <p:nvSpPr>
          <p:cNvPr id="4" name="Freeform 4"/>
          <p:cNvSpPr>
            <a:spLocks/>
          </p:cNvSpPr>
          <p:nvPr/>
        </p:nvSpPr>
        <p:spPr>
          <a:xfrm>
            <a:off x="-1198434" y="7365378"/>
            <a:ext cx="5810692" cy="3413604"/>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4"/>
            <a:stretch>
              <a:fillRect/>
            </a:stretch>
          </a:blipFill>
        </p:spPr>
      </p:sp>
      <p:sp>
        <p:nvSpPr>
          <p:cNvPr id="5" name="Freeform 5"/>
          <p:cNvSpPr>
            <a:spLocks/>
          </p:cNvSpPr>
          <p:nvPr/>
        </p:nvSpPr>
        <p:spPr>
          <a:xfrm flipH="1">
            <a:off x="373109" y="185997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5"/>
            <a:stretch>
              <a:fillRect/>
            </a:stretch>
          </a:blipFill>
        </p:spPr>
      </p:sp>
      <p:sp>
        <p:nvSpPr>
          <p:cNvPr id="6" name="S"/>
          <p:cNvSpPr txBox="1">
            <a:spLocks/>
          </p:cNvSpPr>
          <p:nvPr/>
        </p:nvSpPr>
        <p:spPr>
          <a:xfrm>
            <a:off x="4805792" y="2022455"/>
            <a:ext cx="10702283" cy="5816977"/>
          </a:xfrm>
          <a:prstGeom prst="rect">
            <a:avLst/>
          </a:prstGeom>
        </p:spPr>
        <p:txBody>
          <a:bodyPr wrap="square" lIns="0" tIns="0" rIns="0" bIns="0" rtlCol="0" anchor="t">
            <a:spAutoFit/>
          </a:bodyPr>
          <a:lstStyle/>
          <a:p>
            <a:pPr algn="just"/>
            <a:r>
              <a:rPr lang="vi-VN" sz="5400">
                <a:solidFill>
                  <a:srgbClr val="000000"/>
                </a:solidFill>
                <a:latin typeface="UTM Androgyne"/>
                <a:ea typeface="UTM Androgyne"/>
                <a:cs typeface="UTM Androgyne"/>
                <a:sym typeface="UTM Androgyne"/>
              </a:rPr>
              <a:t>Ngày đầu tuần, Maria Mađalêna đi ra mồ từ sáng sớm khi trời còn tối và bà thấy tảng đá đã được lăn ra khỏi mồ, bà liền chạy về tìm Simon-Phêrô và người môn đệ kia được Chúa Giêsu yêu mến, bà nói với các ông rằng:</a:t>
            </a:r>
            <a:endParaRPr lang="en-US" sz="5400">
              <a:solidFill>
                <a:srgbClr val="000000"/>
              </a:solidFill>
              <a:latin typeface="UTM Androgyne"/>
              <a:ea typeface="UTM Androgyne"/>
              <a:cs typeface="UTM Androgyne"/>
              <a:sym typeface="UTM Androgyne"/>
            </a:endParaRPr>
          </a:p>
        </p:txBody>
      </p:sp>
      <p:sp>
        <p:nvSpPr>
          <p:cNvPr id="8" name="HAI">
            <a:extLst>
              <a:ext uri="{FF2B5EF4-FFF2-40B4-BE49-F238E27FC236}">
                <a16:creationId xmlns:a16="http://schemas.microsoft.com/office/drawing/2014/main" id="{18727731-F099-43F1-4326-F734FC214A20}"/>
              </a:ext>
            </a:extLst>
          </p:cNvPr>
          <p:cNvSpPr txBox="1">
            <a:spLocks/>
          </p:cNvSpPr>
          <p:nvPr/>
        </p:nvSpPr>
        <p:spPr>
          <a:xfrm>
            <a:off x="4603122" y="2603789"/>
            <a:ext cx="9651128" cy="5170646"/>
          </a:xfrm>
          <a:prstGeom prst="rect">
            <a:avLst/>
          </a:prstGeom>
        </p:spPr>
        <p:txBody>
          <a:bodyPr wrap="square" lIns="0" tIns="0" rIns="0" bIns="0" rtlCol="0" anchor="t">
            <a:spAutoFit/>
          </a:bodyPr>
          <a:lstStyle/>
          <a:p>
            <a:pPr algn="just"/>
            <a:r>
              <a:rPr lang="vi-VN" sz="4800">
                <a:solidFill>
                  <a:srgbClr val="000000"/>
                </a:solidFill>
                <a:latin typeface="UTM Androgyne"/>
                <a:ea typeface="UTM Androgyne"/>
                <a:cs typeface="UTM Androgyne"/>
                <a:sym typeface="UTM Androgyne"/>
              </a:rPr>
              <a:t> “Người ta đã lấy xác Thầy khỏi mồ, và chúng tôi không biết người ta đã để Thầy ở đâu”. Phêrô và môn đệ kia ra đi đến mồ. Cả hai cùng chạy, nhưng môn đệ kia chạy nhanh hơn Phêrô, và đến mồ trước. </a:t>
            </a:r>
            <a:endParaRPr lang="en-US" sz="4800">
              <a:solidFill>
                <a:srgbClr val="000000"/>
              </a:solidFill>
              <a:latin typeface="UTM Androgyne"/>
              <a:ea typeface="UTM Androgyne"/>
              <a:cs typeface="UTM Androgyne"/>
              <a:sym typeface="UTM Androgyne"/>
            </a:endParaRPr>
          </a:p>
        </p:txBody>
      </p:sp>
      <p:sp>
        <p:nvSpPr>
          <p:cNvPr id="9" name="BA">
            <a:extLst>
              <a:ext uri="{FF2B5EF4-FFF2-40B4-BE49-F238E27FC236}">
                <a16:creationId xmlns:a16="http://schemas.microsoft.com/office/drawing/2014/main" id="{DE20200E-E60A-BC5D-DD4D-F30CF05D1163}"/>
              </a:ext>
            </a:extLst>
          </p:cNvPr>
          <p:cNvSpPr txBox="1">
            <a:spLocks/>
          </p:cNvSpPr>
          <p:nvPr/>
        </p:nvSpPr>
        <p:spPr>
          <a:xfrm>
            <a:off x="4681113" y="2480131"/>
            <a:ext cx="10410608" cy="4985980"/>
          </a:xfrm>
          <a:prstGeom prst="rect">
            <a:avLst/>
          </a:prstGeom>
        </p:spPr>
        <p:txBody>
          <a:bodyPr wrap="square" lIns="0" tIns="0" rIns="0" bIns="0" rtlCol="0" anchor="t">
            <a:spAutoFit/>
          </a:bodyPr>
          <a:lstStyle/>
          <a:p>
            <a:pPr algn="just"/>
            <a:r>
              <a:rPr lang="vi-VN" sz="5400">
                <a:solidFill>
                  <a:srgbClr val="000000"/>
                </a:solidFill>
                <a:latin typeface="UTM Androgyne"/>
                <a:ea typeface="UTM Androgyne"/>
                <a:cs typeface="UTM Androgyne"/>
                <a:sym typeface="UTM Androgyne"/>
              </a:rPr>
              <a:t>Ông cúi mình xuống thấy những khăn liệm để đó, nhưng ông không vào trong. Vậy Simon-Phêrô theo sau cũng tới nơi, ông vào trong mồ và thấy những dây băng nhỏ để đó,</a:t>
            </a:r>
            <a:endParaRPr lang="en-US" sz="5400">
              <a:solidFill>
                <a:srgbClr val="000000"/>
              </a:solidFill>
              <a:latin typeface="UTM Androgyne"/>
              <a:ea typeface="UTM Androgyne"/>
              <a:cs typeface="UTM Androgyne"/>
              <a:sym typeface="UTM Androgyne"/>
            </a:endParaRPr>
          </a:p>
        </p:txBody>
      </p:sp>
      <p:sp>
        <p:nvSpPr>
          <p:cNvPr id="10" name="NAM">
            <a:extLst>
              <a:ext uri="{FF2B5EF4-FFF2-40B4-BE49-F238E27FC236}">
                <a16:creationId xmlns:a16="http://schemas.microsoft.com/office/drawing/2014/main" id="{75653D5A-9026-B777-BBE5-DF91015E5699}"/>
              </a:ext>
            </a:extLst>
          </p:cNvPr>
          <p:cNvSpPr txBox="1">
            <a:spLocks/>
          </p:cNvSpPr>
          <p:nvPr/>
        </p:nvSpPr>
        <p:spPr>
          <a:xfrm>
            <a:off x="4641617" y="2248383"/>
            <a:ext cx="10489599" cy="5539978"/>
          </a:xfrm>
          <a:prstGeom prst="rect">
            <a:avLst/>
          </a:prstGeom>
        </p:spPr>
        <p:txBody>
          <a:bodyPr wrap="square" lIns="0" tIns="0" rIns="0" bIns="0" rtlCol="0" anchor="t">
            <a:spAutoFit/>
          </a:bodyPr>
          <a:lstStyle/>
          <a:p>
            <a:pPr algn="just"/>
            <a:r>
              <a:rPr lang="vi-VN" sz="6000">
                <a:solidFill>
                  <a:srgbClr val="000000"/>
                </a:solidFill>
                <a:latin typeface="UTM Androgyne"/>
                <a:ea typeface="UTM Androgyne"/>
                <a:cs typeface="UTM Androgyne"/>
                <a:sym typeface="UTM Androgyne"/>
              </a:rPr>
              <a:t>và khăn liệm che đầu Người trước đây, khăn này không để lẫn với dây băng, nhưng cuộn lại để riêng một chỗ. Bấy giờ môn đệ kia mới vào, dù ông đã tới mồ trước. </a:t>
            </a:r>
            <a:endParaRPr lang="en-US" sz="6000">
              <a:solidFill>
                <a:srgbClr val="000000"/>
              </a:solidFill>
              <a:latin typeface="UTM Androgyne"/>
              <a:ea typeface="UTM Androgyne"/>
              <a:cs typeface="UTM Androgyne"/>
              <a:sym typeface="UTM Androgyne"/>
            </a:endParaRPr>
          </a:p>
        </p:txBody>
      </p:sp>
      <p:sp>
        <p:nvSpPr>
          <p:cNvPr id="11" name="SAU">
            <a:extLst>
              <a:ext uri="{FF2B5EF4-FFF2-40B4-BE49-F238E27FC236}">
                <a16:creationId xmlns:a16="http://schemas.microsoft.com/office/drawing/2014/main" id="{1F02AB17-AB24-61A2-B904-9423D4D5B502}"/>
              </a:ext>
            </a:extLst>
          </p:cNvPr>
          <p:cNvSpPr txBox="1">
            <a:spLocks/>
          </p:cNvSpPr>
          <p:nvPr/>
        </p:nvSpPr>
        <p:spPr>
          <a:xfrm>
            <a:off x="4799955" y="2110624"/>
            <a:ext cx="10082257" cy="5539978"/>
          </a:xfrm>
          <a:prstGeom prst="rect">
            <a:avLst/>
          </a:prstGeom>
        </p:spPr>
        <p:txBody>
          <a:bodyPr wrap="square" lIns="0" tIns="0" rIns="0" bIns="0" rtlCol="0" anchor="t">
            <a:spAutoFit/>
          </a:bodyPr>
          <a:lstStyle/>
          <a:p>
            <a:pPr algn="just"/>
            <a:r>
              <a:rPr lang="vi-VN" sz="6000">
                <a:solidFill>
                  <a:srgbClr val="000000"/>
                </a:solidFill>
                <a:latin typeface="UTM Androgyne"/>
                <a:ea typeface="UTM Androgyne"/>
                <a:cs typeface="UTM Androgyne"/>
                <a:sym typeface="UTM Androgyne"/>
              </a:rPr>
              <a:t>Ông thấy và ông tin, vì chưng các ông còn chưa hiểu rằng, theo Kinh Thánh, thì Người phải sống lại từ cõi chết.</a:t>
            </a:r>
          </a:p>
          <a:p>
            <a:pPr algn="just"/>
            <a:r>
              <a:rPr lang="vi-VN" sz="6000">
                <a:solidFill>
                  <a:srgbClr val="000000"/>
                </a:solidFill>
                <a:latin typeface="UTM Androgyne"/>
                <a:ea typeface="UTM Androgyne"/>
                <a:cs typeface="UTM Androgyne"/>
                <a:sym typeface="UTM Androgyne"/>
              </a:rPr>
              <a:t>Đó là</a:t>
            </a:r>
            <a:r>
              <a:rPr lang="en-US" sz="6000">
                <a:solidFill>
                  <a:srgbClr val="000000"/>
                </a:solidFill>
                <a:latin typeface="UTM Androgyne"/>
                <a:ea typeface="UTM Androgyne"/>
                <a:cs typeface="UTM Androgyne"/>
                <a:sym typeface="UTM Androgyne"/>
              </a:rPr>
              <a:t> lời Chúa.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iterate type="wd">
                                    <p:tmAbs val="0"/>
                                  </p:iterate>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iterate type="wd">
                                    <p:tmPct val="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iterate type="wd">
                                    <p:tmAbs val="0"/>
                                  </p:iterate>
                                  <p:childTnLst>
                                    <p:set>
                                      <p:cBhvr>
                                        <p:cTn id="23" dur="1" fill="hold">
                                          <p:stCondLst>
                                            <p:cond delay="0"/>
                                          </p:stCondLst>
                                        </p:cTn>
                                        <p:tgtEl>
                                          <p:spTgt spid="8"/>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0" nodeType="afterEffect">
                                  <p:stCondLst>
                                    <p:cond delay="0"/>
                                  </p:stCondLst>
                                  <p:iterate type="wd">
                                    <p:tmPct val="0"/>
                                  </p:iterate>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iterate type="wd">
                                    <p:tmAbs val="0"/>
                                  </p:iterate>
                                  <p:childTnLst>
                                    <p:set>
                                      <p:cBhvr>
                                        <p:cTn id="33" dur="1" fill="hold">
                                          <p:stCondLst>
                                            <p:cond delay="0"/>
                                          </p:stCondLst>
                                        </p:cTn>
                                        <p:tgtEl>
                                          <p:spTgt spid="9"/>
                                        </p:tgtEl>
                                        <p:attrNameLst>
                                          <p:attrName>style.visibility</p:attrName>
                                        </p:attrNameLst>
                                      </p:cBhvr>
                                      <p:to>
                                        <p:strVal val="hidden"/>
                                      </p:to>
                                    </p:set>
                                  </p:childTnLst>
                                </p:cTn>
                              </p:par>
                            </p:childTnLst>
                          </p:cTn>
                        </p:par>
                        <p:par>
                          <p:cTn id="34" fill="hold">
                            <p:stCondLst>
                              <p:cond delay="0"/>
                            </p:stCondLst>
                            <p:childTnLst>
                              <p:par>
                                <p:cTn id="35" presetID="53" presetClass="entr" presetSubtype="16" fill="hold" grpId="0" nodeType="afterEffect">
                                  <p:stCondLst>
                                    <p:cond delay="0"/>
                                  </p:stCondLst>
                                  <p:iterate type="wd">
                                    <p:tmPct val="0"/>
                                  </p:iterate>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iterate type="wd">
                                    <p:tmAbs val="0"/>
                                  </p:iterate>
                                  <p:childTnLst>
                                    <p:set>
                                      <p:cBhvr>
                                        <p:cTn id="43" dur="1" fill="hold">
                                          <p:stCondLst>
                                            <p:cond delay="0"/>
                                          </p:stCondLst>
                                        </p:cTn>
                                        <p:tgtEl>
                                          <p:spTgt spid="10"/>
                                        </p:tgtEl>
                                        <p:attrNameLst>
                                          <p:attrName>style.visibility</p:attrName>
                                        </p:attrNameLst>
                                      </p:cBhvr>
                                      <p:to>
                                        <p:strVal val="hidden"/>
                                      </p:to>
                                    </p:set>
                                  </p:childTnLst>
                                </p:cTn>
                              </p:par>
                            </p:childTnLst>
                          </p:cTn>
                        </p:par>
                        <p:par>
                          <p:cTn id="44" fill="hold">
                            <p:stCondLst>
                              <p:cond delay="0"/>
                            </p:stCondLst>
                            <p:childTnLst>
                              <p:par>
                                <p:cTn id="45" presetID="53" presetClass="entr" presetSubtype="16" fill="hold" grpId="0" nodeType="afterEffect">
                                  <p:stCondLst>
                                    <p:cond delay="0"/>
                                  </p:stCondLst>
                                  <p:iterate type="wd">
                                    <p:tmPct val="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iterate type="wd">
                                    <p:tmAbs val="0"/>
                                  </p:iterate>
                                  <p:childTnLst>
                                    <p:set>
                                      <p:cBhvr>
                                        <p:cTn id="53"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0460" y="0"/>
            <a:ext cx="18207080" cy="10287000"/>
          </a:xfrm>
          <a:custGeom>
            <a:avLst/>
            <a:gdLst/>
            <a:ahLst/>
            <a:cxnLst/>
            <a:rect l="l" t="t" r="r" b="b"/>
            <a:pathLst>
              <a:path w="18207080" h="10287000">
                <a:moveTo>
                  <a:pt x="0" y="0"/>
                </a:moveTo>
                <a:lnTo>
                  <a:pt x="18207080" y="0"/>
                </a:lnTo>
                <a:lnTo>
                  <a:pt x="18207080" y="10287000"/>
                </a:lnTo>
                <a:lnTo>
                  <a:pt x="0" y="10287000"/>
                </a:lnTo>
                <a:lnTo>
                  <a:pt x="0" y="0"/>
                </a:lnTo>
                <a:close/>
              </a:path>
            </a:pathLst>
          </a:custGeom>
          <a:blipFill>
            <a:blip r:embed="rId4"/>
            <a:stretch>
              <a:fillRect/>
            </a:stretch>
          </a:blipFill>
        </p:spPr>
      </p:sp>
      <p:sp>
        <p:nvSpPr>
          <p:cNvPr id="3" name="Freeform 3"/>
          <p:cNvSpPr/>
          <p:nvPr/>
        </p:nvSpPr>
        <p:spPr>
          <a:xfrm flipH="1">
            <a:off x="40460" y="2018737"/>
            <a:ext cx="6947583" cy="8629210"/>
          </a:xfrm>
          <a:custGeom>
            <a:avLst/>
            <a:gdLst/>
            <a:ahLst/>
            <a:cxnLst/>
            <a:rect l="l" t="t" r="r" b="b"/>
            <a:pathLst>
              <a:path w="6947583" h="8629210">
                <a:moveTo>
                  <a:pt x="6947583" y="0"/>
                </a:moveTo>
                <a:lnTo>
                  <a:pt x="0" y="0"/>
                </a:lnTo>
                <a:lnTo>
                  <a:pt x="0" y="8629210"/>
                </a:lnTo>
                <a:lnTo>
                  <a:pt x="6947583" y="8629210"/>
                </a:lnTo>
                <a:lnTo>
                  <a:pt x="6947583" y="0"/>
                </a:lnTo>
                <a:close/>
              </a:path>
            </a:pathLst>
          </a:custGeom>
          <a:blipFill>
            <a:blip r:embed="rId5"/>
            <a:stretch>
              <a:fillRect l="-109087" t="-35947" r="-89767"/>
            </a:stretch>
          </a:blipFill>
        </p:spPr>
      </p:sp>
      <p:sp>
        <p:nvSpPr>
          <p:cNvPr id="4" name="Rectangle 18">
            <a:extLst>
              <a:ext uri="{FF2B5EF4-FFF2-40B4-BE49-F238E27FC236}">
                <a16:creationId xmlns:a16="http://schemas.microsoft.com/office/drawing/2014/main" id="{C63C5291-3695-BB05-7771-5D68779F2C8E}"/>
              </a:ext>
            </a:extLst>
          </p:cNvPr>
          <p:cNvSpPr/>
          <p:nvPr/>
        </p:nvSpPr>
        <p:spPr>
          <a:xfrm>
            <a:off x="1078612" y="829066"/>
            <a:ext cx="15751277" cy="3344839"/>
          </a:xfrm>
          <a:prstGeom prst="rect">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5" name="Rectangle 19">
            <a:extLst>
              <a:ext uri="{FF2B5EF4-FFF2-40B4-BE49-F238E27FC236}">
                <a16:creationId xmlns:a16="http://schemas.microsoft.com/office/drawing/2014/main" id="{6C9CC389-26FD-E83E-E8BC-60B559FFD88D}"/>
              </a:ext>
            </a:extLst>
          </p:cNvPr>
          <p:cNvSpPr/>
          <p:nvPr/>
        </p:nvSpPr>
        <p:spPr>
          <a:xfrm>
            <a:off x="1219202" y="8273812"/>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C. Maria Mađalêna.</a:t>
            </a:r>
            <a:endParaRPr lang="en-US" sz="4200" dirty="0">
              <a:solidFill>
                <a:schemeClr val="tx1"/>
              </a:solidFill>
            </a:endParaRPr>
          </a:p>
        </p:txBody>
      </p:sp>
      <p:sp>
        <p:nvSpPr>
          <p:cNvPr id="6" name="Rectangle 20">
            <a:extLst>
              <a:ext uri="{FF2B5EF4-FFF2-40B4-BE49-F238E27FC236}">
                <a16:creationId xmlns:a16="http://schemas.microsoft.com/office/drawing/2014/main" id="{855C9463-2C79-F899-443E-1AFFD4AD58CF}"/>
              </a:ext>
            </a:extLst>
          </p:cNvPr>
          <p:cNvSpPr/>
          <p:nvPr/>
        </p:nvSpPr>
        <p:spPr>
          <a:xfrm>
            <a:off x="9621868" y="6847525"/>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tx1"/>
                </a:solidFill>
                <a:latin typeface="Montserrat Alternates Black" panose="00000A00000000000000" pitchFamily="50" charset="0"/>
              </a:rPr>
              <a:t>B. Đức Mẹ Maria</a:t>
            </a:r>
            <a:endParaRPr lang="en-US" sz="4200" dirty="0">
              <a:solidFill>
                <a:schemeClr val="tx1"/>
              </a:solidFill>
            </a:endParaRPr>
          </a:p>
        </p:txBody>
      </p:sp>
      <p:sp>
        <p:nvSpPr>
          <p:cNvPr id="7" name="Rectangle 21">
            <a:extLst>
              <a:ext uri="{FF2B5EF4-FFF2-40B4-BE49-F238E27FC236}">
                <a16:creationId xmlns:a16="http://schemas.microsoft.com/office/drawing/2014/main" id="{8D63B652-EA67-8B6C-70AE-AFA9B2B0E5AA}"/>
              </a:ext>
            </a:extLst>
          </p:cNvPr>
          <p:cNvSpPr/>
          <p:nvPr/>
        </p:nvSpPr>
        <p:spPr>
          <a:xfrm>
            <a:off x="9804184" y="8261617"/>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4200">
                <a:solidFill>
                  <a:schemeClr val="tx1"/>
                </a:solidFill>
                <a:latin typeface="Montserrat Alternates Black" panose="00000A00000000000000" pitchFamily="50" charset="0"/>
              </a:rPr>
              <a:t>D. </a:t>
            </a:r>
            <a:r>
              <a:rPr lang="en-US" sz="4200">
                <a:solidFill>
                  <a:schemeClr val="tx1"/>
                </a:solidFill>
                <a:latin typeface="Montserrat Alternates Black" panose="00000A00000000000000" pitchFamily="50" charset="0"/>
              </a:rPr>
              <a:t>Giacôbê</a:t>
            </a:r>
            <a:endParaRPr lang="en-US" sz="4200" dirty="0">
              <a:solidFill>
                <a:schemeClr val="tx1"/>
              </a:solidFill>
            </a:endParaRPr>
          </a:p>
        </p:txBody>
      </p:sp>
      <p:sp>
        <p:nvSpPr>
          <p:cNvPr id="8" name="Rectangle 22">
            <a:extLst>
              <a:ext uri="{FF2B5EF4-FFF2-40B4-BE49-F238E27FC236}">
                <a16:creationId xmlns:a16="http://schemas.microsoft.com/office/drawing/2014/main" id="{1F627011-751C-B453-4B75-8B9F482285DF}"/>
              </a:ext>
            </a:extLst>
          </p:cNvPr>
          <p:cNvSpPr/>
          <p:nvPr/>
        </p:nvSpPr>
        <p:spPr>
          <a:xfrm>
            <a:off x="1078612" y="6709370"/>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200">
                <a:solidFill>
                  <a:schemeClr val="tx1"/>
                </a:solidFill>
                <a:latin typeface="Montserrat Alternates Black" panose="00000A00000000000000" pitchFamily="50" charset="0"/>
              </a:rPr>
              <a:t>A. Phê rô</a:t>
            </a:r>
            <a:endParaRPr lang="en-US" sz="4200" dirty="0">
              <a:solidFill>
                <a:schemeClr val="tx1"/>
              </a:solidFill>
            </a:endParaRPr>
          </a:p>
        </p:txBody>
      </p:sp>
      <p:pic>
        <p:nvPicPr>
          <p:cNvPr id="9" name="Picture 6" descr="Káº¿t quáº£ hÃ¬nh áº£nh cho right wrong tick icon">
            <a:extLst>
              <a:ext uri="{FF2B5EF4-FFF2-40B4-BE49-F238E27FC236}">
                <a16:creationId xmlns:a16="http://schemas.microsoft.com/office/drawing/2014/main" id="{C7B427E5-D07B-4517-0054-290D257D0C0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F5EE8130-0CD8-FC6A-AC93-1B51007C32F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5018" y="786708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026D0D54-666D-68CB-6801-10D48D070547}"/>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04441" y="633568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a:extLst>
              <a:ext uri="{FF2B5EF4-FFF2-40B4-BE49-F238E27FC236}">
                <a16:creationId xmlns:a16="http://schemas.microsoft.com/office/drawing/2014/main" id="{5523F4C6-8A28-8C27-2757-95C3176B6A6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01349" y="7768189"/>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8">
            <a:extLst>
              <a:ext uri="{FF2B5EF4-FFF2-40B4-BE49-F238E27FC236}">
                <a16:creationId xmlns:a16="http://schemas.microsoft.com/office/drawing/2014/main" id="{CDEA1264-607E-432D-2D0E-3B4B02CEA08D}"/>
              </a:ext>
            </a:extLst>
          </p:cNvPr>
          <p:cNvSpPr txBox="1"/>
          <p:nvPr/>
        </p:nvSpPr>
        <p:spPr>
          <a:xfrm>
            <a:off x="1310185" y="949397"/>
            <a:ext cx="15356540" cy="2123658"/>
          </a:xfrm>
          <a:prstGeom prst="rect">
            <a:avLst/>
          </a:prstGeom>
          <a:noFill/>
        </p:spPr>
        <p:txBody>
          <a:bodyPr wrap="square" rtlCol="0">
            <a:spAutoFit/>
          </a:bodyPr>
          <a:lstStyle/>
          <a:p>
            <a:r>
              <a:rPr lang="en-US" sz="6600">
                <a:latin typeface="Montserrat Alternates Black" panose="00000A00000000000000" pitchFamily="50" charset="0"/>
              </a:rPr>
              <a:t>Câu hỏi </a:t>
            </a:r>
            <a:r>
              <a:rPr lang="vi-VN" sz="6600">
                <a:latin typeface="Montserrat Alternates Black" panose="00000A00000000000000" pitchFamily="50" charset="0"/>
              </a:rPr>
              <a:t> 1.	Ai là người ra thăm mồ đầu tiên vào sáng sớm?</a:t>
            </a:r>
            <a:endParaRPr lang="en-US" sz="6600" dirty="0">
              <a:latin typeface="Montserrat Alternates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332720"/>
          </a:xfrm>
          <a:custGeom>
            <a:avLst/>
            <a:gdLst/>
            <a:ahLst/>
            <a:cxnLst/>
            <a:rect l="l" t="t" r="r" b="b"/>
            <a:pathLst>
              <a:path w="18288000" h="10332720">
                <a:moveTo>
                  <a:pt x="0" y="0"/>
                </a:moveTo>
                <a:lnTo>
                  <a:pt x="18288000" y="0"/>
                </a:lnTo>
                <a:lnTo>
                  <a:pt x="18288000" y="10332720"/>
                </a:lnTo>
                <a:lnTo>
                  <a:pt x="0" y="10332720"/>
                </a:lnTo>
                <a:lnTo>
                  <a:pt x="0" y="0"/>
                </a:lnTo>
                <a:close/>
              </a:path>
            </a:pathLst>
          </a:custGeom>
          <a:blipFill>
            <a:blip r:embed="rId4"/>
            <a:stretch>
              <a:fillRect/>
            </a:stretch>
          </a:blipFill>
        </p:spPr>
      </p:sp>
      <p:sp>
        <p:nvSpPr>
          <p:cNvPr id="3" name="Freeform 3"/>
          <p:cNvSpPr/>
          <p:nvPr/>
        </p:nvSpPr>
        <p:spPr>
          <a:xfrm rot="-97183" flipH="1">
            <a:off x="215166" y="3077516"/>
            <a:ext cx="6075293" cy="7600510"/>
          </a:xfrm>
          <a:custGeom>
            <a:avLst/>
            <a:gdLst/>
            <a:ahLst/>
            <a:cxnLst/>
            <a:rect l="l" t="t" r="r" b="b"/>
            <a:pathLst>
              <a:path w="6075293" h="7600510">
                <a:moveTo>
                  <a:pt x="6075294" y="0"/>
                </a:moveTo>
                <a:lnTo>
                  <a:pt x="0" y="0"/>
                </a:lnTo>
                <a:lnTo>
                  <a:pt x="0" y="7600510"/>
                </a:lnTo>
                <a:lnTo>
                  <a:pt x="6075294" y="7600510"/>
                </a:lnTo>
                <a:lnTo>
                  <a:pt x="6075294" y="0"/>
                </a:lnTo>
                <a:close/>
              </a:path>
            </a:pathLst>
          </a:custGeom>
          <a:blipFill>
            <a:blip r:embed="rId5"/>
            <a:stretch>
              <a:fillRect l="-116564" t="-35947" r="-84458"/>
            </a:stretch>
          </a:blipFill>
        </p:spPr>
      </p:sp>
      <p:sp>
        <p:nvSpPr>
          <p:cNvPr id="4" name="Rectangle 18">
            <a:extLst>
              <a:ext uri="{FF2B5EF4-FFF2-40B4-BE49-F238E27FC236}">
                <a16:creationId xmlns:a16="http://schemas.microsoft.com/office/drawing/2014/main" id="{0E3AABCF-FB06-F2A2-1F43-8364D66EC574}"/>
              </a:ext>
            </a:extLst>
          </p:cNvPr>
          <p:cNvSpPr/>
          <p:nvPr/>
        </p:nvSpPr>
        <p:spPr>
          <a:xfrm>
            <a:off x="1078612" y="829066"/>
            <a:ext cx="15751277" cy="3358212"/>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tx1"/>
              </a:solidFill>
            </a:endParaRPr>
          </a:p>
        </p:txBody>
      </p:sp>
      <p:sp>
        <p:nvSpPr>
          <p:cNvPr id="5" name="Rectangle 19">
            <a:extLst>
              <a:ext uri="{FF2B5EF4-FFF2-40B4-BE49-F238E27FC236}">
                <a16:creationId xmlns:a16="http://schemas.microsoft.com/office/drawing/2014/main" id="{20A78676-7CFA-A55D-7AD8-401E3C27AD9E}"/>
              </a:ext>
            </a:extLst>
          </p:cNvPr>
          <p:cNvSpPr/>
          <p:nvPr/>
        </p:nvSpPr>
        <p:spPr>
          <a:xfrm>
            <a:off x="1076527" y="6656926"/>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chemeClr val="tx1"/>
                </a:solidFill>
                <a:latin typeface="Montserrat Alternates Black" panose="00000A00000000000000" pitchFamily="50" charset="0"/>
              </a:rPr>
              <a:t>A. Còn tối.</a:t>
            </a:r>
            <a:endParaRPr lang="en-US" sz="3200" dirty="0">
              <a:solidFill>
                <a:schemeClr val="tx1"/>
              </a:solidFill>
            </a:endParaRPr>
          </a:p>
        </p:txBody>
      </p:sp>
      <p:sp>
        <p:nvSpPr>
          <p:cNvPr id="6" name="Rectangle 20">
            <a:extLst>
              <a:ext uri="{FF2B5EF4-FFF2-40B4-BE49-F238E27FC236}">
                <a16:creationId xmlns:a16="http://schemas.microsoft.com/office/drawing/2014/main" id="{23647D0A-2607-0355-F143-98024FCDC570}"/>
              </a:ext>
            </a:extLst>
          </p:cNvPr>
          <p:cNvSpPr/>
          <p:nvPr/>
        </p:nvSpPr>
        <p:spPr>
          <a:xfrm>
            <a:off x="1059431" y="8261617"/>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chemeClr val="tx1"/>
                </a:solidFill>
                <a:latin typeface="Montserrat Alternates Black" panose="00000A00000000000000" pitchFamily="50" charset="0"/>
              </a:rPr>
              <a:t>C. Lúc 12 giờ</a:t>
            </a:r>
            <a:endParaRPr lang="en-US" sz="3200" dirty="0">
              <a:solidFill>
                <a:schemeClr val="tx1"/>
              </a:solidFill>
            </a:endParaRPr>
          </a:p>
        </p:txBody>
      </p:sp>
      <p:sp>
        <p:nvSpPr>
          <p:cNvPr id="7" name="Rectangle 21">
            <a:extLst>
              <a:ext uri="{FF2B5EF4-FFF2-40B4-BE49-F238E27FC236}">
                <a16:creationId xmlns:a16="http://schemas.microsoft.com/office/drawing/2014/main" id="{BABFAC79-088D-84D6-59A2-57689517EF49}"/>
              </a:ext>
            </a:extLst>
          </p:cNvPr>
          <p:cNvSpPr/>
          <p:nvPr/>
        </p:nvSpPr>
        <p:spPr>
          <a:xfrm>
            <a:off x="9804184" y="8261617"/>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tx1"/>
                </a:solidFill>
                <a:latin typeface="Montserrat Alternates Black" panose="00000A00000000000000" pitchFamily="50" charset="0"/>
              </a:rPr>
              <a:t>D. Đã về chiều</a:t>
            </a:r>
            <a:endParaRPr lang="en-US" sz="3600" dirty="0">
              <a:solidFill>
                <a:schemeClr val="tx1"/>
              </a:solidFill>
            </a:endParaRPr>
          </a:p>
        </p:txBody>
      </p:sp>
      <p:sp>
        <p:nvSpPr>
          <p:cNvPr id="8" name="Rectangle 22">
            <a:extLst>
              <a:ext uri="{FF2B5EF4-FFF2-40B4-BE49-F238E27FC236}">
                <a16:creationId xmlns:a16="http://schemas.microsoft.com/office/drawing/2014/main" id="{2C33AC8B-96AC-6878-AA2A-E93F5411B9E3}"/>
              </a:ext>
            </a:extLst>
          </p:cNvPr>
          <p:cNvSpPr/>
          <p:nvPr/>
        </p:nvSpPr>
        <p:spPr>
          <a:xfrm>
            <a:off x="9753602" y="6661168"/>
            <a:ext cx="7025705" cy="904010"/>
          </a:xfrm>
          <a:prstGeom prst="rect">
            <a:avLst/>
          </a:prstGeom>
          <a:solidFill>
            <a:schemeClr val="bg1">
              <a:alpha val="9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chemeClr val="tx1"/>
                </a:solidFill>
                <a:latin typeface="Montserrat Alternates Black" panose="00000A00000000000000" pitchFamily="50" charset="0"/>
              </a:rPr>
              <a:t>B. Đã sáng</a:t>
            </a:r>
            <a:endParaRPr lang="en-US" sz="3600" dirty="0">
              <a:solidFill>
                <a:schemeClr val="tx1"/>
              </a:solidFill>
            </a:endParaRPr>
          </a:p>
        </p:txBody>
      </p:sp>
      <p:pic>
        <p:nvPicPr>
          <p:cNvPr id="9" name="Picture 6" descr="Káº¿t quáº£ hÃ¬nh áº£nh cho right wrong tick icon">
            <a:extLst>
              <a:ext uri="{FF2B5EF4-FFF2-40B4-BE49-F238E27FC236}">
                <a16:creationId xmlns:a16="http://schemas.microsoft.com/office/drawing/2014/main" id="{DC4AC051-BD3E-27E0-CB84-BDC9BED487A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8234" y="62103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5CCA15AE-BB78-E17E-C3EA-09838DB2CD2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F88E6416-D735-AAD1-A564-1C4713CF47F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a:extLst>
              <a:ext uri="{FF2B5EF4-FFF2-40B4-BE49-F238E27FC236}">
                <a16:creationId xmlns:a16="http://schemas.microsoft.com/office/drawing/2014/main" id="{859895CD-4A1A-D2AC-F47A-FF954228EE1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32062" y="6099722"/>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8">
            <a:extLst>
              <a:ext uri="{FF2B5EF4-FFF2-40B4-BE49-F238E27FC236}">
                <a16:creationId xmlns:a16="http://schemas.microsoft.com/office/drawing/2014/main" id="{15375933-9968-588D-79EC-F53991BB0DCE}"/>
              </a:ext>
            </a:extLst>
          </p:cNvPr>
          <p:cNvSpPr txBox="1"/>
          <p:nvPr/>
        </p:nvSpPr>
        <p:spPr>
          <a:xfrm>
            <a:off x="1548826" y="1103109"/>
            <a:ext cx="14592816" cy="2308324"/>
          </a:xfrm>
          <a:prstGeom prst="rect">
            <a:avLst/>
          </a:prstGeom>
          <a:noFill/>
        </p:spPr>
        <p:txBody>
          <a:bodyPr wrap="square" rtlCol="0">
            <a:spAutoFit/>
          </a:bodyPr>
          <a:lstStyle/>
          <a:p>
            <a:r>
              <a:rPr lang="en-US" sz="6600">
                <a:latin typeface="Montserrat Alternates Black" panose="00000A00000000000000" pitchFamily="50" charset="0"/>
              </a:rPr>
              <a:t>Câu hỏi </a:t>
            </a:r>
            <a:r>
              <a:rPr lang="vi-VN" sz="6600">
                <a:latin typeface="Montserrat Alternates Black" panose="00000A00000000000000" pitchFamily="50" charset="0"/>
              </a:rPr>
              <a:t> </a:t>
            </a:r>
            <a:r>
              <a:rPr lang="vi-VN" sz="7200">
                <a:latin typeface="Montserrat Alternates Black" panose="00000A00000000000000" pitchFamily="50" charset="0"/>
              </a:rPr>
              <a:t>2.	Lúc Maria đến mồ thì trời đang như thế nào?</a:t>
            </a:r>
            <a:endParaRPr lang="en-US" sz="7200" dirty="0">
              <a:latin typeface="Montserrat Alternates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3" grpId="0"/>
      <p:bldP spid="13"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519</Words>
  <Application>Microsoft Office PowerPoint</Application>
  <PresentationFormat>Tùy chỉnh</PresentationFormat>
  <Paragraphs>51</Paragraphs>
  <Slides>16</Slides>
  <Notes>0</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16</vt:i4>
      </vt:variant>
    </vt:vector>
  </HeadingPairs>
  <TitlesOfParts>
    <vt:vector size="25" baseType="lpstr">
      <vt:lpstr>Montserrat Alternates Black</vt:lpstr>
      <vt:lpstr>UTM Alberta Heavy</vt:lpstr>
      <vt:lpstr>UTM Androgyne</vt:lpstr>
      <vt:lpstr>Arial</vt:lpstr>
      <vt:lpstr>Calibri</vt:lpstr>
      <vt:lpstr>Ovo</vt:lpstr>
      <vt:lpstr>SVN-Neutraface 2</vt:lpstr>
      <vt:lpstr>UTM American Sans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lễ phục sinh. c</dc:title>
  <cp:lastModifiedBy>bongbongcute12@gmail.com</cp:lastModifiedBy>
  <cp:revision>5</cp:revision>
  <dcterms:created xsi:type="dcterms:W3CDTF">2006-08-16T00:00:00Z</dcterms:created>
  <dcterms:modified xsi:type="dcterms:W3CDTF">2025-04-18T03:26:31Z</dcterms:modified>
  <dc:identifier>DAGk4Tt7BJY</dc:identifier>
</cp:coreProperties>
</file>