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4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95" r:id="rId3"/>
    <p:sldId id="283" r:id="rId4"/>
    <p:sldId id="284" r:id="rId5"/>
    <p:sldId id="285" r:id="rId6"/>
    <p:sldId id="256" r:id="rId7"/>
    <p:sldId id="257" r:id="rId8"/>
    <p:sldId id="258" r:id="rId9"/>
    <p:sldId id="259" r:id="rId10"/>
    <p:sldId id="265" r:id="rId11"/>
    <p:sldId id="270" r:id="rId12"/>
    <p:sldId id="271" r:id="rId13"/>
    <p:sldId id="272" r:id="rId14"/>
    <p:sldId id="273" r:id="rId15"/>
    <p:sldId id="274" r:id="rId17"/>
    <p:sldId id="275" r:id="rId18"/>
    <p:sldId id="276" r:id="rId19"/>
    <p:sldId id="278" r:id="rId20"/>
    <p:sldId id="294" r:id="rId21"/>
  </p:sldIdLst>
  <p:sldSz cx="18288000" cy="10287000"/>
  <p:notesSz cx="6858000" cy="9144000"/>
  <p:embeddedFontLst>
    <p:embeddedFont>
      <p:font typeface="Luckiest Guy" panose="02000506000000020004"/>
      <p:regular r:id="rId25"/>
    </p:embeddedFont>
    <p:embeddedFont>
      <p:font typeface="UTM Alexander" panose="02040603050506020204" charset="0"/>
      <p:regular r:id="rId26"/>
    </p:embeddedFont>
    <p:embeddedFont>
      <p:font typeface="UTM American Sans" panose="02040603050506020204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5" d="100"/>
          <a:sy n="45" d="100"/>
        </p:scale>
        <p:origin x="30" y="54"/>
      </p:cViewPr>
      <p:guideLst>
        <p:guide orient="horz" pos="2160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2A2C-4D41-4844-88FE-7A91D6578AE2}" type="datetimeFigureOut">
              <a:rPr lang="vi-VN" smtClean="0"/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20FC-964D-4286-A9D5-5AF71F472198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20FC-964D-4286-A9D5-5AF71F472198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044000" y="591608"/>
            <a:ext cx="16200000" cy="1188000"/>
          </a:xfrm>
        </p:spPr>
        <p:txBody>
          <a:bodyPr/>
          <a:lstStyle>
            <a:lvl1pPr algn="ctr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2.png"/><Relationship Id="rId7" Type="http://schemas.openxmlformats.org/officeDocument/2006/relationships/slide" Target="slide1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3.png"/><Relationship Id="rId7" Type="http://schemas.openxmlformats.org/officeDocument/2006/relationships/slide" Target="slide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4.png"/><Relationship Id="rId7" Type="http://schemas.openxmlformats.org/officeDocument/2006/relationships/slide" Target="slide1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5.png"/><Relationship Id="rId7" Type="http://schemas.openxmlformats.org/officeDocument/2006/relationships/slide" Target="slide1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2.wav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openxmlformats.org/officeDocument/2006/relationships/image" Target="../media/image12.png"/><Relationship Id="rId7" Type="http://schemas.openxmlformats.org/officeDocument/2006/relationships/slide" Target="slide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6.xml"/><Relationship Id="rId8" Type="http://schemas.openxmlformats.org/officeDocument/2006/relationships/image" Target="../media/image14.png"/><Relationship Id="rId7" Type="http://schemas.openxmlformats.org/officeDocument/2006/relationships/slide" Target="slide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image" Target="../media/image13.png"/><Relationship Id="rId7" Type="http://schemas.openxmlformats.org/officeDocument/2006/relationships/slide" Target="slide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6.GIF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10.xml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Picture 9"/>
          <p:cNvPicPr/>
          <p:nvPr/>
        </p:nvPicPr>
        <p:blipFill>
          <a:blip r:embed="rId1"/>
          <a:stretch>
            <a:fillRect/>
          </a:stretch>
        </p:blipFill>
        <p:spPr>
          <a:xfrm>
            <a:off x="-304800" y="-266700"/>
            <a:ext cx="18858230" cy="10607675"/>
          </a:xfrm>
          <a:prstGeom prst="rect">
            <a:avLst/>
          </a:prstGeom>
        </p:spPr>
      </p:pic>
      <p:sp>
        <p:nvSpPr>
          <p:cNvPr id="6" name="Hộp Văn bản 3"/>
          <p:cNvSpPr txBox="1"/>
          <p:nvPr/>
        </p:nvSpPr>
        <p:spPr>
          <a:xfrm>
            <a:off x="-1905000" y="1943100"/>
            <a:ext cx="17665065" cy="2437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en-US" sz="8800">
                <a:solidFill>
                  <a:srgbClr val="FF0000"/>
                </a:solidFill>
                <a:latin typeface="DT Phudu Black" charset="0"/>
                <a:cs typeface="DT Phudu Black" charset="0"/>
              </a:rPr>
              <a:t>CHÚA NHẬT XII THƯỜNG NIÊN</a:t>
            </a:r>
            <a:endParaRPr lang="en-US" sz="8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>
              <a:lnSpc>
                <a:spcPct val="100000"/>
              </a:lnSpc>
            </a:pPr>
            <a:r>
              <a:rPr lang="en-US" sz="8800">
                <a:solidFill>
                  <a:srgbClr val="FF0000"/>
                </a:solidFill>
                <a:latin typeface="DT Phudu Black" charset="0"/>
                <a:cs typeface="DT Phudu Black" charset="0"/>
              </a:rPr>
              <a:t>NĂM C</a:t>
            </a:r>
            <a:endParaRPr lang="en-US" sz="8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/>
            <a:endParaRPr lang="en-US" sz="88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</p:txBody>
      </p:sp>
      <p:sp>
        <p:nvSpPr>
          <p:cNvPr id="7" name="Hộp Văn bản 3"/>
          <p:cNvSpPr txBox="1"/>
          <p:nvPr/>
        </p:nvSpPr>
        <p:spPr>
          <a:xfrm>
            <a:off x="152400" y="3390900"/>
            <a:ext cx="138798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en-US" sz="96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/>
            <a:r>
              <a:rPr lang="en-US" sz="9600">
                <a:solidFill>
                  <a:srgbClr val="FF0000"/>
                </a:solidFill>
                <a:latin typeface="DT Phudu Black" charset="0"/>
                <a:cs typeface="DT Phudu Black" charset="0"/>
              </a:rPr>
              <a:t>LỄ MÌNH VÀ MÁU </a:t>
            </a:r>
            <a:endParaRPr lang="en-US" sz="96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  <a:p>
            <a:pPr algn="ctr"/>
            <a:r>
              <a:rPr lang="en-US" sz="9600">
                <a:solidFill>
                  <a:srgbClr val="FF0000"/>
                </a:solidFill>
                <a:latin typeface="DT Phudu Black" charset="0"/>
                <a:cs typeface="DT Phudu Black" charset="0"/>
              </a:rPr>
              <a:t>CHÚA KITÔ</a:t>
            </a:r>
            <a:endParaRPr lang="en-US" sz="9600">
              <a:solidFill>
                <a:srgbClr val="FF0000"/>
              </a:solidFill>
              <a:latin typeface="DT Phudu Black" charset="0"/>
              <a:cs typeface="DT Phudu Black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79540" y="0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1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2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ớc Thiên Chúa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Lễ V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ợt Qua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Lề luật Do Thái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Luật Môsê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267576" y="615278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634370" y="2258760"/>
            <a:ext cx="14639756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 1: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Chúa Giêsu giảng cho dân chúng về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iều gì?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637" y="2506379"/>
            <a:ext cx="1929164" cy="2075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2716E-6 L -1 3.82716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9" name="Nhóm 8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0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1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2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778517" y="8318350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Kẻ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au yếu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Những trẻ em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78517" y="673847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biệt phái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Ng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giàu có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71468" y="638605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5818408" y="785504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295121" y="2171771"/>
            <a:ext cx="1533108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2: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Chúa Giêsu 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chữa lành ai?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3637" y="2542136"/>
            <a:ext cx="1929164" cy="2003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09877E-6 L -1 -2.0987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8" name="Nhóm 7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5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6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7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1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2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3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094713" y="811263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Giải tán dân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70861" y="678668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Dạy thêm giáo l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ý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Gửi họ về nhà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Ban phép lành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053435" y="627484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34603" y="7649326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60222" y="2324171"/>
            <a:ext cx="1459281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3: 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Các môn 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ệ xin Chúa làm gì với dân chúng?</a:t>
            </a:r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endParaRPr 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3637" y="2540812"/>
            <a:ext cx="1929164" cy="200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3.08642E-6 L -1 3.08642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9" name="Nhóm 8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5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6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7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0" name="Nhóm 9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1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2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3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4"/>
            <a:ext cx="7025705" cy="13857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lphaUcPeriod"/>
            </a:pP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Cho họ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ă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4316" y="8763536"/>
            <a:ext cx="7025705" cy="126317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i mua bánh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738494" y="8639775"/>
            <a:ext cx="7025705" cy="135706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Tìm nơi nghỉ ngơi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70171" y="6954464"/>
            <a:ext cx="7025705" cy="12048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Cầu nguyện cho dân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010737" y="639621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105389" y="833655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647621" y="853851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708314" y="61888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371321" y="2476571"/>
            <a:ext cx="14928107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4: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Chúa Giêsu bảo 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làm gì?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4" name="c2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93637" y="2571080"/>
            <a:ext cx="1929164" cy="1945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-3.7037E-6 L -1 -3.7037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12" name="Nhóm 11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8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28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30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3" name="Nhóm 12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218945" y="57125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9804182" y="6637246"/>
            <a:ext cx="7025705" cy="1302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N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ă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m chiếc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endParaRPr lang="en-US" sz="4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Sáu chiếc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  <a:p>
            <a:pPr algn="ctr"/>
            <a:endParaRPr lang="en-US" altLang="en-US" sz="4200" dirty="0"/>
          </a:p>
          <a:p>
            <a:pPr algn="ctr"/>
            <a:endParaRPr lang="en-US" altLang="en-US" sz="4200" dirty="0"/>
          </a:p>
        </p:txBody>
      </p:sp>
      <p:sp>
        <p:nvSpPr>
          <p:cNvPr id="22" name="Rectangle 21"/>
          <p:cNvSpPr/>
          <p:nvPr/>
        </p:nvSpPr>
        <p:spPr>
          <a:xfrm>
            <a:off x="9804182" y="8261614"/>
            <a:ext cx="7025705" cy="12788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chiếc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8610" y="6709369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Hai chiếc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363244" y="625850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6327667" y="798646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079753" y="630866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386297" y="2171489"/>
            <a:ext cx="1463975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5: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có bao nhiêu chiếc bánh?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grpSp>
        <p:nvGrpSpPr>
          <p:cNvPr id="8" name="Nhóm 7"/>
          <p:cNvGrpSpPr/>
          <p:nvPr/>
        </p:nvGrpSpPr>
        <p:grpSpPr>
          <a:xfrm>
            <a:off x="27432000" y="3589295"/>
            <a:ext cx="1929164" cy="2075196"/>
            <a:chOff x="29679812" y="7024514"/>
            <a:chExt cx="1929164" cy="2075196"/>
          </a:xfrm>
        </p:grpSpPr>
        <p:pic>
          <p:nvPicPr>
            <p:cNvPr id="9" name="c2 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79812" y="7024514"/>
              <a:ext cx="1929164" cy="2075196"/>
            </a:xfrm>
            <a:prstGeom prst="rect">
              <a:avLst/>
            </a:prstGeom>
          </p:spPr>
        </p:pic>
        <p:sp>
          <p:nvSpPr>
            <p:cNvPr id="10" name="Hình Bầu dục 9">
              <a:hlinkClick r:id="rId9" action="ppaction://hlinksldjump"/>
            </p:cNvPr>
            <p:cNvSpPr/>
            <p:nvPr/>
          </p:nvSpPr>
          <p:spPr>
            <a:xfrm>
              <a:off x="30099000" y="7401418"/>
              <a:ext cx="1138938" cy="113893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ln w="0"/>
                  <a:solidFill>
                    <a:srgbClr val="EF1BE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06</a:t>
              </a:r>
              <a:endParaRPr lang="vi-VN" sz="4400" b="1">
                <a:ln w="0"/>
                <a:solidFill>
                  <a:srgbClr val="EF1BE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1.60494E-6 L -1 1.60494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4.19753E-6 L -1 -4.19753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/>
          <p:cNvGrpSpPr/>
          <p:nvPr/>
        </p:nvGrpSpPr>
        <p:grpSpPr>
          <a:xfrm>
            <a:off x="82880" y="-40817"/>
            <a:ext cx="36416920" cy="10327817"/>
            <a:chOff x="-10886" y="-40817"/>
            <a:chExt cx="36416920" cy="10327817"/>
          </a:xfrm>
        </p:grpSpPr>
        <p:grpSp>
          <p:nvGrpSpPr>
            <p:cNvPr id="12" name="Nhóm 11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8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28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30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3" name="Nhóm 12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Hai con</a:t>
            </a:r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endParaRPr lang="en-US" sz="4200" dirty="0"/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con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Mười hai con</a:t>
            </a:r>
            <a:endParaRPr lang="en-US" sz="4200" dirty="0"/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Năm con</a:t>
            </a:r>
            <a:endParaRPr lang="en-US" sz="4200" dirty="0"/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149755" y="6412505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19623" y="2213879"/>
            <a:ext cx="1353437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6: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Các môn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ệ có bao nhiêu con cá?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grpSp>
        <p:nvGrpSpPr>
          <p:cNvPr id="6" name="Nhóm 5"/>
          <p:cNvGrpSpPr/>
          <p:nvPr/>
        </p:nvGrpSpPr>
        <p:grpSpPr>
          <a:xfrm>
            <a:off x="26031925" y="1903023"/>
            <a:ext cx="1929164" cy="2006330"/>
            <a:chOff x="29575735" y="4484480"/>
            <a:chExt cx="1929164" cy="2006330"/>
          </a:xfrm>
        </p:grpSpPr>
        <p:pic>
          <p:nvPicPr>
            <p:cNvPr id="7" name="c2 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5735" y="4484480"/>
              <a:ext cx="1929164" cy="2006330"/>
            </a:xfrm>
            <a:prstGeom prst="rect">
              <a:avLst/>
            </a:prstGeom>
          </p:spPr>
        </p:pic>
        <p:sp>
          <p:nvSpPr>
            <p:cNvPr id="10" name="Hình Bầu dục 9">
              <a:hlinkClick r:id="rId9" action="ppaction://hlinksldjump"/>
            </p:cNvPr>
            <p:cNvSpPr/>
            <p:nvPr/>
          </p:nvSpPr>
          <p:spPr>
            <a:xfrm>
              <a:off x="30098999" y="4914900"/>
              <a:ext cx="1143001" cy="1095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07</a:t>
              </a:r>
              <a:endParaRPr lang="vi-VN" sz="4800" b="1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-1 -3.82716E-6 " pathEditMode="relative" rAng="0" ptsTypes="AA">
                                      <p:cBhvr>
                                        <p:cTn id="7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2778E-6 -1.7284E-6 L -1 -1.7284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6680" y="-40817"/>
            <a:ext cx="36416920" cy="10327817"/>
            <a:chOff x="-10886" y="-40817"/>
            <a:chExt cx="36416920" cy="10327817"/>
          </a:xfrm>
        </p:grpSpPr>
        <p:grpSp>
          <p:nvGrpSpPr>
            <p:cNvPr id="7" name="Nhóm 6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8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28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30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8" name="Nhóm 7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4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5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6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7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1302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Chúc tụng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09864" y="8627809"/>
            <a:ext cx="7025705" cy="10001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Hỏi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ý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 môn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ệ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i vào hoang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đ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ịa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Gọi dân lại gần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416558" y="837812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671809" y="6389943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31290" y="2705100"/>
            <a:ext cx="151523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7: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Tr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ớc khi phân phát bánh, Chúa Giêsu làm gì?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27823709" y="2372671"/>
            <a:ext cx="1929164" cy="2003681"/>
            <a:chOff x="28452569" y="2223585"/>
            <a:chExt cx="1929164" cy="2003681"/>
          </a:xfrm>
        </p:grpSpPr>
        <p:pic>
          <p:nvPicPr>
            <p:cNvPr id="3" name="c2 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2569" y="2223585"/>
              <a:ext cx="1929164" cy="2003681"/>
            </a:xfrm>
            <a:prstGeom prst="rect">
              <a:avLst/>
            </a:prstGeom>
          </p:spPr>
        </p:pic>
        <p:sp>
          <p:nvSpPr>
            <p:cNvPr id="4" name="Hình Bầu dục 3">
              <a:hlinkClick r:id="rId9" action="ppaction://hlinksldjump"/>
            </p:cNvPr>
            <p:cNvSpPr/>
            <p:nvPr/>
          </p:nvSpPr>
          <p:spPr>
            <a:xfrm>
              <a:off x="28929156" y="2602056"/>
              <a:ext cx="1093644" cy="1093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B0F0"/>
                  </a:solidFill>
                </a:rPr>
                <a:t>08</a:t>
              </a:r>
              <a:endParaRPr lang="vi-VN" sz="4000" b="1">
                <a:solidFill>
                  <a:srgbClr val="00B0F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82716E-6 L -1 -3.82716E-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58025E-6 L -1 3.58025E-6 " pathEditMode="relative" rAng="0" ptsTypes="AA">
                                      <p:cBhvr>
                                        <p:cTn id="7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/>
          <p:cNvGrpSpPr/>
          <p:nvPr/>
        </p:nvGrpSpPr>
        <p:grpSpPr>
          <a:xfrm>
            <a:off x="-10886" y="-40817"/>
            <a:ext cx="36416920" cy="10327817"/>
            <a:chOff x="-10886" y="-40817"/>
            <a:chExt cx="36416920" cy="10327817"/>
          </a:xfrm>
        </p:grpSpPr>
        <p:grpSp>
          <p:nvGrpSpPr>
            <p:cNvPr id="7" name="Nhóm 6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6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7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8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28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8" name="Nhóm 7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2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3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4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078610" y="829064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0" name="Rectangle 19"/>
          <p:cNvSpPr/>
          <p:nvPr/>
        </p:nvSpPr>
        <p:spPr>
          <a:xfrm>
            <a:off x="1109864" y="68758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A.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hai thúng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11942" y="8261614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200" b="1" dirty="0">
                <a:latin typeface="Montserrat" panose="00000500000000000000" charset="0"/>
                <a:cs typeface="Montserrat" panose="00000500000000000000" charset="0"/>
              </a:rPr>
              <a:t>Năm thúng</a:t>
            </a:r>
            <a:endParaRPr 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804182" y="8261615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D. </a:t>
            </a:r>
            <a:r>
              <a:rPr lang="en-US" sz="4200" b="1" dirty="0">
                <a:latin typeface="Montserrat" panose="00000500000000000000" charset="0"/>
                <a:cs typeface="Montserrat" panose="00000500000000000000" charset="0"/>
              </a:rPr>
              <a:t>Hai thúng</a:t>
            </a:r>
            <a:endParaRPr 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81206" y="6739292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bg1"/>
                </a:solidFill>
                <a:latin typeface="Montserrat Alternates Black" panose="00000A00000000000000" pitchFamily="50" charset="0"/>
              </a:rPr>
              <a:t>B. 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M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ư</a:t>
            </a:r>
            <a:r>
              <a:rPr lang="en-US" altLang="en-US" sz="4200" b="1" dirty="0">
                <a:latin typeface="Montserrat" panose="00000500000000000000" charset="0"/>
                <a:cs typeface="Montserrat" panose="00000500000000000000" charset="0"/>
              </a:rPr>
              <a:t>ời thúng</a:t>
            </a:r>
            <a:endParaRPr lang="en-US" altLang="en-US" sz="4200" b="1" dirty="0">
              <a:latin typeface="Montserrat" panose="00000500000000000000" charset="0"/>
              <a:cs typeface="Montserrat" panose="00000500000000000000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965840" y="628842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797133" y="790919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94516" y="7749773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456779" y="630355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26565" y="2534285"/>
            <a:ext cx="142887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 8: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Ng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ời ta thu 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đư</a:t>
            </a:r>
            <a:r>
              <a:rPr lang="en-US" altLang="en-US" sz="72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ợc bao nhiêu thúng vụn?</a:t>
            </a:r>
            <a:endParaRPr lang="en-US" altLang="en-US" sz="72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758219" y="803380"/>
            <a:ext cx="5468020" cy="546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-1.60494E-6 L -1 -1.60494E-6 " pathEditMode="relative" rAng="0" ptsTypes="AA">
                                      <p:cBhvr>
                                        <p:cTn id="7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2.83951E-6 L -1 2.83951E-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7143" y="-239487"/>
            <a:ext cx="9025958" cy="90259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008915" y="-250371"/>
            <a:ext cx="9056915" cy="9025958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2740" y="3657599"/>
            <a:ext cx="2298462" cy="1937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/>
          <p:cNvSpPr/>
          <p:nvPr/>
        </p:nvSpPr>
        <p:spPr>
          <a:xfrm>
            <a:off x="6308272" y="2269672"/>
            <a:ext cx="5671457" cy="5671457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4" name="Hình Bầu dục 3"/>
          <p:cNvSpPr/>
          <p:nvPr/>
        </p:nvSpPr>
        <p:spPr>
          <a:xfrm>
            <a:off x="5840186" y="4675415"/>
            <a:ext cx="936171" cy="9361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 rot="2700000">
            <a:off x="6477000" y="2476500"/>
            <a:ext cx="5334000" cy="5334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3" name="Hình chữ nhật 2"/>
          <p:cNvSpPr/>
          <p:nvPr/>
        </p:nvSpPr>
        <p:spPr>
          <a:xfrm rot="2700000">
            <a:off x="8325202" y="4324700"/>
            <a:ext cx="1637597" cy="1637601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cxnSp>
        <p:nvCxnSpPr>
          <p:cNvPr id="7" name="Đường nối Thẳng 6"/>
          <p:cNvCxnSpPr/>
          <p:nvPr/>
        </p:nvCxnSpPr>
        <p:spPr>
          <a:xfrm flipV="1">
            <a:off x="6836229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 rot="16200000" flipV="1">
            <a:off x="9113378" y="2873829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/>
          <p:cNvCxnSpPr/>
          <p:nvPr/>
        </p:nvCxnSpPr>
        <p:spPr>
          <a:xfrm rot="16200000" flipV="1">
            <a:off x="6817179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 rot="5400000">
            <a:off x="9086850" y="5120378"/>
            <a:ext cx="2307771" cy="22696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3353075" y="3086319"/>
            <a:ext cx="16147427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00">
                <a:solidFill>
                  <a:srgbClr val="FFC000"/>
                </a:solidFill>
                <a:latin typeface="SVN-Neutraface 2" panose="02000600040000020004" pitchFamily="2" charset="0"/>
              </a:rPr>
              <a:t>     </a:t>
            </a:r>
            <a:r>
              <a:rPr lang="en-US" sz="11900">
                <a:solidFill>
                  <a:srgbClr val="FFC000"/>
                </a:solidFill>
                <a:latin typeface="SVN-Famous" panose="02000000000000000000" charset="0"/>
                <a:cs typeface="SVN-Famous" panose="02000000000000000000" charset="0"/>
              </a:rPr>
              <a:t>Vui học  Kinh Thánh</a:t>
            </a:r>
            <a:endParaRPr lang="en-US" sz="11900">
              <a:solidFill>
                <a:srgbClr val="FFC000"/>
              </a:solidFill>
              <a:latin typeface="SVN-Famous" panose="02000000000000000000" charset="0"/>
              <a:cs typeface="SVN-Famous" panose="02000000000000000000" charset="0"/>
            </a:endParaRPr>
          </a:p>
        </p:txBody>
      </p:sp>
      <p:sp>
        <p:nvSpPr>
          <p:cNvPr id="3" name="Hình chữ nhật 2"/>
          <p:cNvSpPr/>
          <p:nvPr/>
        </p:nvSpPr>
        <p:spPr>
          <a:xfrm rot="2700000">
            <a:off x="8211206" y="3372271"/>
            <a:ext cx="1013886" cy="1013889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sp>
        <p:nvSpPr>
          <p:cNvPr id="5" name="Hộp Văn bản 4"/>
          <p:cNvSpPr txBox="1"/>
          <p:nvPr/>
        </p:nvSpPr>
        <p:spPr>
          <a:xfrm>
            <a:off x="7539848" y="4641094"/>
            <a:ext cx="749694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6600">
                <a:solidFill>
                  <a:srgbClr val="00B050"/>
                </a:solidFill>
                <a:latin typeface="SVN-Famous" panose="02000000000000000000" charset="0"/>
                <a:cs typeface="SVN-Famous" panose="02000000000000000000" charset="0"/>
              </a:rPr>
              <a:t>Lc 9, 11b-17</a:t>
            </a:r>
            <a:endParaRPr lang="en-US" altLang="en-US" sz="6600">
              <a:solidFill>
                <a:srgbClr val="00B050"/>
              </a:solidFill>
              <a:latin typeface="SVN-Famous" panose="02000000000000000000" charset="0"/>
              <a:cs typeface="SVN-Famous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ldLvl="0" animBg="1"/>
      <p:bldP spid="3" grpId="1" bldLvl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2369" y="833602"/>
            <a:ext cx="16246931" cy="8619796"/>
            <a:chOff x="0" y="0"/>
            <a:chExt cx="21662575" cy="11493062"/>
          </a:xfrm>
        </p:grpSpPr>
        <p:sp>
          <p:nvSpPr>
            <p:cNvPr id="4" name="Freeform 4"/>
            <p:cNvSpPr/>
            <p:nvPr/>
          </p:nvSpPr>
          <p:spPr>
            <a:xfrm rot="-5400000">
              <a:off x="7613819" y="-2555694"/>
              <a:ext cx="11493062" cy="16604450"/>
            </a:xfrm>
            <a:custGeom>
              <a:avLst/>
              <a:gdLst/>
              <a:ahLst/>
              <a:cxnLst/>
              <a:rect l="l" t="t" r="r" b="b"/>
              <a:pathLst>
                <a:path w="11493062" h="16604450">
                  <a:moveTo>
                    <a:pt x="0" y="0"/>
                  </a:moveTo>
                  <a:lnTo>
                    <a:pt x="11493062" y="0"/>
                  </a:lnTo>
                  <a:lnTo>
                    <a:pt x="11493062" y="16604450"/>
                  </a:lnTo>
                  <a:lnTo>
                    <a:pt x="0" y="1660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" b="-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" name="Freeform 5"/>
            <p:cNvSpPr/>
            <p:nvPr/>
          </p:nvSpPr>
          <p:spPr>
            <a:xfrm rot="-5400000">
              <a:off x="2555694" y="-2555694"/>
              <a:ext cx="11493062" cy="16604450"/>
            </a:xfrm>
            <a:custGeom>
              <a:avLst/>
              <a:gdLst/>
              <a:ahLst/>
              <a:cxnLst/>
              <a:rect l="l" t="t" r="r" b="b"/>
              <a:pathLst>
                <a:path w="11493062" h="16604450">
                  <a:moveTo>
                    <a:pt x="0" y="0"/>
                  </a:moveTo>
                  <a:lnTo>
                    <a:pt x="11493062" y="0"/>
                  </a:lnTo>
                  <a:lnTo>
                    <a:pt x="11493062" y="16604450"/>
                  </a:lnTo>
                  <a:lnTo>
                    <a:pt x="0" y="16604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6" b="-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2362200" y="2095500"/>
            <a:ext cx="14597380" cy="6124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9900" spc="168">
                <a:solidFill>
                  <a:srgbClr val="E63029"/>
                </a:solidFill>
                <a:latin typeface="SVN-Famous" panose="02000000000000000000" charset="0"/>
                <a:ea typeface="Luckiest Guy" panose="02000506000000020004"/>
                <a:cs typeface="SVN-Famous" panose="02000000000000000000" charset="0"/>
                <a:sym typeface="Luckiest Guy" panose="02000506000000020004"/>
              </a:rPr>
              <a:t>Tin mừng theo thánh luca</a:t>
            </a:r>
            <a:endParaRPr lang="en-US" sz="19900" spc="168">
              <a:solidFill>
                <a:srgbClr val="E63029"/>
              </a:solidFill>
              <a:latin typeface="SVN-Famous" panose="02000000000000000000" charset="0"/>
              <a:ea typeface="Luckiest Guy" panose="02000506000000020004"/>
              <a:cs typeface="SVN-Famous" panose="02000000000000000000" charset="0"/>
              <a:sym typeface="Luckiest Guy" panose="020005060000000200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894580" y="-3128645"/>
            <a:ext cx="8479790" cy="17036415"/>
          </a:xfrm>
          <a:custGeom>
            <a:avLst/>
            <a:gdLst/>
            <a:ahLst/>
            <a:cxnLst/>
            <a:rect l="l" t="t" r="r" b="b"/>
            <a:pathLst>
              <a:path w="8332013" h="12037566">
                <a:moveTo>
                  <a:pt x="0" y="0"/>
                </a:moveTo>
                <a:lnTo>
                  <a:pt x="8332013" y="0"/>
                </a:lnTo>
                <a:lnTo>
                  <a:pt x="8332013" y="12037566"/>
                </a:lnTo>
                <a:lnTo>
                  <a:pt x="0" y="12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524000" y="1562100"/>
            <a:ext cx="15397480" cy="74225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Khi ấy, Chúa Giêsu nói với dân chúng về n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ớc Thiên Chúa và chữa lành những kẻ cần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ợc cứu chữa. Vậy khi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xế chiều, nhóm m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hai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ến th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a Ng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rằng: “Xin Thầy giải tán dân chúng,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ể họ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 vào trong các làng mạc và trại quanh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ây mà trú ngụ và kiếm thức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n, vì chúng ta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ang ở nơi hoang 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03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ịa”. </a:t>
            </a:r>
            <a:endParaRPr lang="en-US" altLang="en-US" sz="603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825365" y="-3265805"/>
            <a:ext cx="8750300" cy="1688592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466850" y="1028700"/>
            <a:ext cx="15521940" cy="70935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Nh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ng Ng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nói với các ông: “Các con hãy cho họ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i”. Các ông trả lời: “Chúng con chỉ có n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m chiếc bánh và hai con cá, trừ phi chúng con phải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i mua thức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 cho cả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ám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ông này”. Số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àn ông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ộ n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m ngàn. Ng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nói với các môn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ệ rằng: “Hãy cho họ ngồi xuống từng nhóm 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ộ n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m m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ơi ng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16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ời”. </a:t>
            </a:r>
            <a:endParaRPr lang="en-US" altLang="en-US" sz="6600" spc="116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16" b="-916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24400" y="-3303905"/>
            <a:ext cx="9151620" cy="16762730"/>
          </a:xfrm>
          <a:custGeom>
            <a:avLst/>
            <a:gdLst/>
            <a:ahLst/>
            <a:cxnLst/>
            <a:rect l="l" t="t" r="r" b="b"/>
            <a:pathLst>
              <a:path w="9785696" h="14137756">
                <a:moveTo>
                  <a:pt x="0" y="0"/>
                </a:moveTo>
                <a:lnTo>
                  <a:pt x="9785696" y="0"/>
                </a:lnTo>
                <a:lnTo>
                  <a:pt x="9785696" y="14137756"/>
                </a:lnTo>
                <a:lnTo>
                  <a:pt x="0" y="1413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6" b="-6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810385" y="876300"/>
            <a:ext cx="15156180" cy="8355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Các ông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ã làm nh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 thế, và bảo tất cả ngồi xuống. Chúa Giêsu cầm lấy n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m chiếc bánh và hai con cá, nhìn lên trời,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ọc lời chúc tụng, bẻ ra và phân phát cho các môn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ệ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ể các ông dọn ra cho dân chúng. Tất cả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ều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ă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n no nê, và ng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ta thu l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ợm 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ợc m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ời hai thúng miếng vụn còn d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ư</a:t>
            </a: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 lại.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  <a:p>
            <a:pPr algn="ctr">
              <a:lnSpc>
                <a:spcPts val="7240"/>
              </a:lnSpc>
            </a:pPr>
            <a:r>
              <a:rPr lang="en-US" altLang="en-US" sz="6600" spc="162">
                <a:solidFill>
                  <a:srgbClr val="E63029"/>
                </a:solidFill>
                <a:latin typeface="UTM Alexander" panose="02040603050506020204" charset="0"/>
                <a:ea typeface="UTM American Sans" panose="02040603050506020204"/>
                <a:cs typeface="UTM Alexander" panose="02040603050506020204" charset="0"/>
                <a:sym typeface="UTM American Sans" panose="02040603050506020204"/>
              </a:rPr>
              <a:t>Đó là lời Chúa.</a:t>
            </a:r>
            <a:endParaRPr lang="en-US" altLang="en-US" sz="6600" spc="162">
              <a:solidFill>
                <a:srgbClr val="E63029"/>
              </a:solidFill>
              <a:latin typeface="UTM Alexander" panose="02040603050506020204" charset="0"/>
              <a:ea typeface="UTM American Sans" panose="02040603050506020204"/>
              <a:cs typeface="UTM Alexander" panose="02040603050506020204" charset="0"/>
              <a:sym typeface="UTM American Sans" panose="02040603050506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/>
          <p:cNvGrpSpPr/>
          <p:nvPr/>
        </p:nvGrpSpPr>
        <p:grpSpPr>
          <a:xfrm>
            <a:off x="0" y="-310875"/>
            <a:ext cx="36416920" cy="10327817"/>
            <a:chOff x="-10886" y="-40817"/>
            <a:chExt cx="36416920" cy="10327817"/>
          </a:xfrm>
        </p:grpSpPr>
        <p:grpSp>
          <p:nvGrpSpPr>
            <p:cNvPr id="10" name="Nhóm 9"/>
            <p:cNvGrpSpPr/>
            <p:nvPr/>
          </p:nvGrpSpPr>
          <p:grpSpPr>
            <a:xfrm>
              <a:off x="-10886" y="-38100"/>
              <a:ext cx="18288000" cy="10325100"/>
              <a:chOff x="0" y="0"/>
              <a:chExt cx="18288000" cy="10241280"/>
            </a:xfrm>
          </p:grpSpPr>
          <p:sp>
            <p:nvSpPr>
              <p:cNvPr id="16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7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8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9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11" name="Nhóm 10"/>
            <p:cNvGrpSpPr/>
            <p:nvPr/>
          </p:nvGrpSpPr>
          <p:grpSpPr>
            <a:xfrm flipH="1">
              <a:off x="18118034" y="-40817"/>
              <a:ext cx="18288000" cy="10241280"/>
              <a:chOff x="0" y="0"/>
              <a:chExt cx="18288000" cy="10241280"/>
            </a:xfrm>
          </p:grpSpPr>
          <p:sp>
            <p:nvSpPr>
              <p:cNvPr id="12" name="Freeform 2"/>
              <p:cNvSpPr/>
              <p:nvPr/>
            </p:nvSpPr>
            <p:spPr>
              <a:xfrm>
                <a:off x="0" y="0"/>
                <a:ext cx="18288000" cy="10241280"/>
              </a:xfrm>
              <a:custGeom>
                <a:avLst/>
                <a:gdLst/>
                <a:ahLst/>
                <a:cxnLst/>
                <a:rect l="l" t="t" r="r" b="b"/>
                <a:pathLst>
                  <a:path w="18288000" h="10241280">
                    <a:moveTo>
                      <a:pt x="0" y="0"/>
                    </a:moveTo>
                    <a:lnTo>
                      <a:pt x="18288000" y="0"/>
                    </a:lnTo>
                    <a:lnTo>
                      <a:pt x="18288000" y="10241280"/>
                    </a:lnTo>
                    <a:lnTo>
                      <a:pt x="0" y="1024128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"/>
                <a:stretch>
                  <a:fillRect/>
                </a:stretch>
              </a:blipFill>
            </p:spPr>
          </p:sp>
          <p:sp>
            <p:nvSpPr>
              <p:cNvPr id="13" name="Freeform 3"/>
              <p:cNvSpPr/>
              <p:nvPr/>
            </p:nvSpPr>
            <p:spPr>
              <a:xfrm>
                <a:off x="0" y="0"/>
                <a:ext cx="7627565" cy="6082983"/>
              </a:xfrm>
              <a:custGeom>
                <a:avLst/>
                <a:gdLst/>
                <a:ahLst/>
                <a:cxnLst/>
                <a:rect l="l" t="t" r="r" b="b"/>
                <a:pathLst>
                  <a:path w="7627565" h="6082983">
                    <a:moveTo>
                      <a:pt x="0" y="0"/>
                    </a:moveTo>
                    <a:lnTo>
                      <a:pt x="7627565" y="0"/>
                    </a:lnTo>
                    <a:lnTo>
                      <a:pt x="7627565" y="6082983"/>
                    </a:lnTo>
                    <a:lnTo>
                      <a:pt x="0" y="60829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  <p:sp>
            <p:nvSpPr>
              <p:cNvPr id="14" name="Freeform 4"/>
              <p:cNvSpPr/>
              <p:nvPr/>
            </p:nvSpPr>
            <p:spPr>
              <a:xfrm>
                <a:off x="10985986" y="1999761"/>
                <a:ext cx="4107282" cy="2904643"/>
              </a:xfrm>
              <a:custGeom>
                <a:avLst/>
                <a:gdLst/>
                <a:ahLst/>
                <a:cxnLst/>
                <a:rect l="l" t="t" r="r" b="b"/>
                <a:pathLst>
                  <a:path w="4107282" h="2904643">
                    <a:moveTo>
                      <a:pt x="0" y="0"/>
                    </a:moveTo>
                    <a:lnTo>
                      <a:pt x="4107282" y="0"/>
                    </a:lnTo>
                    <a:lnTo>
                      <a:pt x="4107282" y="2904643"/>
                    </a:lnTo>
                    <a:lnTo>
                      <a:pt x="0" y="290464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6384" b="-6384"/>
                </a:stretch>
              </a:blipFill>
            </p:spPr>
          </p:sp>
          <p:sp>
            <p:nvSpPr>
              <p:cNvPr id="15" name="Freeform 6"/>
              <p:cNvSpPr/>
              <p:nvPr/>
            </p:nvSpPr>
            <p:spPr>
              <a:xfrm>
                <a:off x="6245041" y="4554498"/>
                <a:ext cx="4215015" cy="2226933"/>
              </a:xfrm>
              <a:custGeom>
                <a:avLst/>
                <a:gdLst/>
                <a:ahLst/>
                <a:cxnLst/>
                <a:rect l="l" t="t" r="r" b="b"/>
                <a:pathLst>
                  <a:path w="4215015" h="2226933">
                    <a:moveTo>
                      <a:pt x="0" y="0"/>
                    </a:moveTo>
                    <a:lnTo>
                      <a:pt x="4215016" y="0"/>
                    </a:lnTo>
                    <a:lnTo>
                      <a:pt x="4215016" y="2226933"/>
                    </a:lnTo>
                    <a:lnTo>
                      <a:pt x="0" y="222693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8" name="ĐC SHARE MIỄN PHÍ BỞI NK POWERSKILLS" descr="Download Software Development Services - Covent Garden PNG Image ...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30" y="5677078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1853</Words>
  <Application>WPS Presentation</Application>
  <PresentationFormat>Custom</PresentationFormat>
  <Paragraphs>110</Paragraphs>
  <Slides>18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112" baseType="lpstr">
      <vt:lpstr>Arial</vt:lpstr>
      <vt:lpstr>SimSun</vt:lpstr>
      <vt:lpstr>Wingdings</vt:lpstr>
      <vt:lpstr>SVN-Neutraface 2</vt:lpstr>
      <vt:lpstr>Zacatecas 1914</vt:lpstr>
      <vt:lpstr>SVN-Famous</vt:lpstr>
      <vt:lpstr>Luckiest Guy</vt:lpstr>
      <vt:lpstr>UTM Alexander</vt:lpstr>
      <vt:lpstr>UTM American Sans</vt:lpstr>
      <vt:lpstr>Montserrat Alternates Black</vt:lpstr>
      <vt:lpstr>Montserrat</vt:lpstr>
      <vt:lpstr>Microsoft YaHei</vt:lpstr>
      <vt:lpstr>Arial Unicode MS</vt:lpstr>
      <vt:lpstr>Calibri</vt:lpstr>
      <vt:lpstr>1FTV HF Gesco</vt:lpstr>
      <vt:lpstr>Alumni Sans Thin</vt:lpstr>
      <vt:lpstr>Arial Rounded MT Bold</vt:lpstr>
      <vt:lpstr>Baskerville Old Face</vt:lpstr>
      <vt:lpstr>Bauhaus 93</vt:lpstr>
      <vt:lpstr>Bell MT</vt:lpstr>
      <vt:lpstr>Berlin Sans FB Demi</vt:lpstr>
      <vt:lpstr>Bookman Old Style</vt:lpstr>
      <vt:lpstr>Britannic Bold</vt:lpstr>
      <vt:lpstr>Bradley Hand ITC</vt:lpstr>
      <vt:lpstr>BT Suave</vt:lpstr>
      <vt:lpstr>Bungalow</vt:lpstr>
      <vt:lpstr>Calibri Light</vt:lpstr>
      <vt:lpstr>ClassiqueSaigon</vt:lpstr>
      <vt:lpstr>Comic Sans MS</vt:lpstr>
      <vt:lpstr>Cooper Black</vt:lpstr>
      <vt:lpstr>DT Phudu</vt:lpstr>
      <vt:lpstr>DT Phudu Black</vt:lpstr>
      <vt:lpstr>Encore NorScript Cased</vt:lpstr>
      <vt:lpstr>Encore NorScript Bold</vt:lpstr>
      <vt:lpstr>flottflott</vt:lpstr>
      <vt:lpstr>Forte</vt:lpstr>
      <vt:lpstr>Fractis</vt:lpstr>
      <vt:lpstr>Franklin Gothic Medium</vt:lpstr>
      <vt:lpstr>Franklin Gothic Heavy</vt:lpstr>
      <vt:lpstr>FZ-SG Galey</vt:lpstr>
      <vt:lpstr>iCielBC Lodestone</vt:lpstr>
      <vt:lpstr>LNTH-Brotherina</vt:lpstr>
      <vt:lpstr>LNTH-Contre-poincon</vt:lpstr>
      <vt:lpstr>LNTH-JI-Driest</vt:lpstr>
      <vt:lpstr>Maiandra GD</vt:lpstr>
      <vt:lpstr>Montserrat ExtraBold</vt:lpstr>
      <vt:lpstr>MTD VVD Golden Horn Pressed</vt:lpstr>
      <vt:lpstr>Niagara Engraved</vt:lpstr>
      <vt:lpstr>Northwell Alt</vt:lpstr>
      <vt:lpstr>Roboto</vt:lpstr>
      <vt:lpstr>Roboto Black</vt:lpstr>
      <vt:lpstr>Rockstar alt.</vt:lpstr>
      <vt:lpstr>Rossela_Alt</vt:lpstr>
      <vt:lpstr>Segoe Script</vt:lpstr>
      <vt:lpstr>Segoe UI Emoji</vt:lpstr>
      <vt:lpstr>Segoe UI Black</vt:lpstr>
      <vt:lpstr>Showcard Gothic</vt:lpstr>
      <vt:lpstr>SVN-Gilroy</vt:lpstr>
      <vt:lpstr>SVN-Gilroy Black</vt:lpstr>
      <vt:lpstr>SVN-Gilroy Thin</vt:lpstr>
      <vt:lpstr>SVN-Gilroy XLight</vt:lpstr>
      <vt:lpstr>SVN-Gilroy XBold</vt:lpstr>
      <vt:lpstr>UVN But Long 2</vt:lpstr>
      <vt:lpstr>VNI-Whimsy</vt:lpstr>
      <vt:lpstr>Windsor</vt:lpstr>
      <vt:lpstr>Yu Gothic Medium</vt:lpstr>
      <vt:lpstr>Yu Gothic UI Semilight</vt:lpstr>
      <vt:lpstr>.VnCommercial ScriptH</vt:lpstr>
      <vt:lpstr>.VnVogue</vt:lpstr>
      <vt:lpstr>Aharoni</vt:lpstr>
      <vt:lpstr>Levenim MT</vt:lpstr>
      <vt:lpstr>MT Extra</vt:lpstr>
      <vt:lpstr>UTM Roman Classic</vt:lpstr>
      <vt:lpstr>UTM Seagull</vt:lpstr>
      <vt:lpstr>UTM Wedding K&amp;T</vt:lpstr>
      <vt:lpstr>UVN Thoi Nay Nang</vt:lpstr>
      <vt:lpstr>UVN Thu Tu</vt:lpstr>
      <vt:lpstr>UVN Vung Tau</vt:lpstr>
      <vt:lpstr>Agency FB</vt:lpstr>
      <vt:lpstr>Aachen</vt:lpstr>
      <vt:lpstr>Aztek</vt:lpstr>
      <vt:lpstr>Bahnschrift SemiLight</vt:lpstr>
      <vt:lpstr>Berlin Sans FB</vt:lpstr>
      <vt:lpstr>Bodoni MT Condensed</vt:lpstr>
      <vt:lpstr>Bodoni MT Black</vt:lpstr>
      <vt:lpstr>Courier New</vt:lpstr>
      <vt:lpstr>Dael Calligraphy</vt:lpstr>
      <vt:lpstr>DFVN Beauty Reflections</vt:lpstr>
      <vt:lpstr>DFVN 36Daysoftype</vt:lpstr>
      <vt:lpstr>DFVN Bropella</vt:lpstr>
      <vt:lpstr>DFVN Guardilostra</vt:lpstr>
      <vt:lpstr>DFVN Oakley Bold</vt:lpstr>
      <vt:lpstr>DT Phudu Bold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/>
  <cp:lastModifiedBy>nguyet vu</cp:lastModifiedBy>
  <cp:revision>8</cp:revision>
  <dcterms:created xsi:type="dcterms:W3CDTF">2006-08-16T00:00:00Z</dcterms:created>
  <dcterms:modified xsi:type="dcterms:W3CDTF">2025-06-18T01:14:09Z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E47BDB66B97F4A548688BDDA050B4885_12</vt:lpwstr>
  </property>
  <property fmtid="{D5CDD505-2E9C-101B-9397-08002B2CF9AE}" pid="3" name="KSOProductBuildVer">
    <vt:lpwstr>1033-12.2.0.21546</vt:lpwstr>
  </property>
</Properties>
</file>