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4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08" r:id="rId3"/>
    <p:sldId id="283" r:id="rId4"/>
    <p:sldId id="284" r:id="rId5"/>
    <p:sldId id="285" r:id="rId6"/>
    <p:sldId id="256" r:id="rId7"/>
    <p:sldId id="257" r:id="rId8"/>
    <p:sldId id="258" r:id="rId9"/>
    <p:sldId id="259" r:id="rId10"/>
    <p:sldId id="296" r:id="rId11"/>
    <p:sldId id="297" r:id="rId12"/>
    <p:sldId id="298" r:id="rId13"/>
    <p:sldId id="265" r:id="rId14"/>
    <p:sldId id="270" r:id="rId15"/>
    <p:sldId id="271" r:id="rId16"/>
    <p:sldId id="272" r:id="rId17"/>
    <p:sldId id="273" r:id="rId18"/>
    <p:sldId id="274" r:id="rId20"/>
    <p:sldId id="275" r:id="rId21"/>
    <p:sldId id="278" r:id="rId22"/>
    <p:sldId id="306" r:id="rId23"/>
    <p:sldId id="299" r:id="rId24"/>
    <p:sldId id="305" r:id="rId25"/>
    <p:sldId id="301" r:id="rId26"/>
    <p:sldId id="304" r:id="rId27"/>
    <p:sldId id="307" r:id="rId28"/>
    <p:sldId id="294" r:id="rId29"/>
  </p:sldIdLst>
  <p:sldSz cx="18288000" cy="10287000"/>
  <p:notesSz cx="6858000" cy="9144000"/>
  <p:embeddedFontLst>
    <p:embeddedFont>
      <p:font typeface="Luckiest Guy" panose="02000506000000020004"/>
      <p:regular r:id="rId33"/>
    </p:embeddedFont>
    <p:embeddedFont>
      <p:font typeface="UTM Alexander" panose="02040603050506020204" charset="0"/>
      <p:regular r:id="rId34"/>
    </p:embeddedFont>
    <p:embeddedFont>
      <p:font typeface="UTM American Sans" panose="02040603050506020204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5" d="100"/>
          <a:sy n="45" d="100"/>
        </p:scale>
        <p:origin x="30" y="54"/>
      </p:cViewPr>
      <p:guideLst>
        <p:guide orient="horz" pos="2160"/>
        <p:guide pos="2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F2A2C-4D41-4844-88FE-7A91D6578AE2}" type="datetimeFigureOut">
              <a:rPr lang="vi-VN" smtClean="0"/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D20FC-964D-4286-A9D5-5AF71F472198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D20FC-964D-4286-A9D5-5AF71F472198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044000" y="591608"/>
            <a:ext cx="16200000" cy="1188000"/>
          </a:xfrm>
        </p:spPr>
        <p:txBody>
          <a:bodyPr/>
          <a:lstStyle>
            <a:lvl1pPr algn="ctr"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13.xml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2.png"/><Relationship Id="rId7" Type="http://schemas.openxmlformats.org/officeDocument/2006/relationships/slide" Target="slide1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2.wav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Picture 9"/>
          <p:cNvPicPr/>
          <p:nvPr/>
        </p:nvPicPr>
        <p:blipFill>
          <a:blip r:embed="rId1"/>
          <a:stretch>
            <a:fillRect/>
          </a:stretch>
        </p:blipFill>
        <p:spPr>
          <a:xfrm>
            <a:off x="-304800" y="-266700"/>
            <a:ext cx="18858230" cy="10607675"/>
          </a:xfrm>
          <a:prstGeom prst="rect">
            <a:avLst/>
          </a:prstGeom>
        </p:spPr>
      </p:pic>
      <p:sp>
        <p:nvSpPr>
          <p:cNvPr id="6" name="Hộp Văn bản 3"/>
          <p:cNvSpPr txBox="1"/>
          <p:nvPr/>
        </p:nvSpPr>
        <p:spPr>
          <a:xfrm>
            <a:off x="-1905000" y="1943100"/>
            <a:ext cx="17665065" cy="2437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en-US" sz="13800">
                <a:solidFill>
                  <a:srgbClr val="FF0000"/>
                </a:solidFill>
                <a:latin typeface="DT Phudu Black" charset="0"/>
                <a:cs typeface="DT Phudu Black" charset="0"/>
              </a:rPr>
              <a:t>CHÚA NHẬT XIV </a:t>
            </a:r>
            <a:endParaRPr lang="en-US" sz="13800">
              <a:solidFill>
                <a:srgbClr val="FF0000"/>
              </a:solidFill>
              <a:latin typeface="DT Phudu Black" charset="0"/>
              <a:cs typeface="DT Phudu Black" charset="0"/>
            </a:endParaRPr>
          </a:p>
          <a:p>
            <a:pPr algn="ctr">
              <a:lnSpc>
                <a:spcPct val="100000"/>
              </a:lnSpc>
            </a:pPr>
            <a:r>
              <a:rPr lang="en-US" sz="13800">
                <a:solidFill>
                  <a:srgbClr val="FF0000"/>
                </a:solidFill>
                <a:latin typeface="DT Phudu Black" charset="0"/>
                <a:cs typeface="DT Phudu Black" charset="0"/>
              </a:rPr>
              <a:t>THƯỜNG NIÊN</a:t>
            </a:r>
            <a:endParaRPr lang="en-US" sz="13800">
              <a:solidFill>
                <a:srgbClr val="FF0000"/>
              </a:solidFill>
              <a:latin typeface="DT Phudu Black" charset="0"/>
              <a:cs typeface="DT Phudu Black" charset="0"/>
            </a:endParaRPr>
          </a:p>
          <a:p>
            <a:pPr algn="ctr">
              <a:lnSpc>
                <a:spcPct val="100000"/>
              </a:lnSpc>
            </a:pPr>
            <a:r>
              <a:rPr lang="en-US" sz="13800">
                <a:solidFill>
                  <a:srgbClr val="FF0000"/>
                </a:solidFill>
                <a:latin typeface="DT Phudu Black" charset="0"/>
                <a:cs typeface="DT Phudu Black" charset="0"/>
              </a:rPr>
              <a:t>NĂM C</a:t>
            </a:r>
            <a:endParaRPr lang="en-US" sz="13800">
              <a:solidFill>
                <a:srgbClr val="FF0000"/>
              </a:solidFill>
              <a:latin typeface="DT Phudu Black" charset="0"/>
              <a:cs typeface="DT Phudu Black" charset="0"/>
            </a:endParaRPr>
          </a:p>
          <a:p>
            <a:pPr algn="ctr"/>
            <a:endParaRPr lang="en-US" sz="13800">
              <a:solidFill>
                <a:srgbClr val="FF0000"/>
              </a:solidFill>
              <a:latin typeface="DT Phudu Black" charset="0"/>
              <a:cs typeface="DT Phudu Black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724400" y="-3303905"/>
            <a:ext cx="9151620" cy="16762730"/>
          </a:xfrm>
          <a:custGeom>
            <a:avLst/>
            <a:gdLst/>
            <a:ahLst/>
            <a:cxnLst/>
            <a:rect l="l" t="t" r="r" b="b"/>
            <a:pathLst>
              <a:path w="9785696" h="14137756">
                <a:moveTo>
                  <a:pt x="0" y="0"/>
                </a:moveTo>
                <a:lnTo>
                  <a:pt x="9785696" y="0"/>
                </a:lnTo>
                <a:lnTo>
                  <a:pt x="9785696" y="14137756"/>
                </a:lnTo>
                <a:lnTo>
                  <a:pt x="0" y="14137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810385" y="1790700"/>
            <a:ext cx="15156180" cy="6499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40"/>
              </a:lnSpc>
            </a:pP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N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ớc Thiên Chúa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ã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ến gần’. Ta bảo các con, ngày ấy, thành Sô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ôma sẽ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ợc xử khoan dung hơn thành này”.</a:t>
            </a:r>
            <a:endParaRPr lang="en-US" altLang="en-US" sz="6600" spc="162">
              <a:solidFill>
                <a:srgbClr val="E63029"/>
              </a:solidFill>
              <a:latin typeface="UTM Alexander" panose="02040603050506020204" charset="0"/>
              <a:ea typeface="UTM American Sans" panose="02040603050506020204"/>
              <a:cs typeface="UTM Alexander" panose="02040603050506020204" charset="0"/>
              <a:sym typeface="UTM American Sans" panose="02040603050506020204"/>
            </a:endParaRPr>
          </a:p>
          <a:p>
            <a:pPr algn="ctr">
              <a:lnSpc>
                <a:spcPts val="7240"/>
              </a:lnSpc>
            </a:pP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Bảy m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ơi hai ông trở về rất vui mừng và nói rằng: “Th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a Thầy, nhân danh Thầy thì cả ma quỷ c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ũ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ng vâng phục chúng con”. Ng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 bảo: </a:t>
            </a:r>
            <a:endParaRPr lang="en-US" altLang="en-US" sz="6600" spc="162">
              <a:solidFill>
                <a:srgbClr val="E63029"/>
              </a:solidFill>
              <a:latin typeface="UTM Alexander" panose="02040603050506020204" charset="0"/>
              <a:ea typeface="UTM American Sans" panose="02040603050506020204"/>
              <a:cs typeface="UTM Alexander" panose="02040603050506020204" charset="0"/>
              <a:sym typeface="UTM American Sans" panose="02040603050506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724400" y="-3303905"/>
            <a:ext cx="9151620" cy="16762730"/>
          </a:xfrm>
          <a:custGeom>
            <a:avLst/>
            <a:gdLst/>
            <a:ahLst/>
            <a:cxnLst/>
            <a:rect l="l" t="t" r="r" b="b"/>
            <a:pathLst>
              <a:path w="9785696" h="14137756">
                <a:moveTo>
                  <a:pt x="0" y="0"/>
                </a:moveTo>
                <a:lnTo>
                  <a:pt x="9785696" y="0"/>
                </a:lnTo>
                <a:lnTo>
                  <a:pt x="9785696" y="14137756"/>
                </a:lnTo>
                <a:lnTo>
                  <a:pt x="0" y="14137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537970" y="952500"/>
            <a:ext cx="15428595" cy="8355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40"/>
              </a:lnSpc>
            </a:pP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“Ta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ã thấy Satan từ trời sa xuống nh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 luồng chớp. Này Ta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ã ban cho các con quyền giày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ạp rắn rít, bọ cạp, mọi quyền phép của kẻ thù, và không có gì có thể làm hại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ợc các con. Dù vậy, các con chớ vui mừng vì các thần phải vâng phục các con, nh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ng hãy vui mừng vì tên các con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ã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ợc ghi trên trời”.</a:t>
            </a:r>
            <a:endParaRPr lang="en-US" altLang="en-US" sz="6600" spc="162">
              <a:solidFill>
                <a:srgbClr val="E63029"/>
              </a:solidFill>
              <a:latin typeface="UTM Alexander" panose="02040603050506020204" charset="0"/>
              <a:ea typeface="UTM American Sans" panose="02040603050506020204"/>
              <a:cs typeface="UTM Alexander" panose="02040603050506020204" charset="0"/>
              <a:sym typeface="UTM American Sans" panose="02040603050506020204"/>
            </a:endParaRPr>
          </a:p>
          <a:p>
            <a:pPr algn="ctr">
              <a:lnSpc>
                <a:spcPts val="7240"/>
              </a:lnSpc>
            </a:pP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Đó là lời Chúa.</a:t>
            </a:r>
            <a:endParaRPr lang="en-US" altLang="en-US" sz="6600" spc="162">
              <a:solidFill>
                <a:srgbClr val="E63029"/>
              </a:solidFill>
              <a:latin typeface="UTM Alexander" panose="02040603050506020204" charset="0"/>
              <a:ea typeface="UTM American Sans" panose="02040603050506020204"/>
              <a:cs typeface="UTM Alexander" panose="02040603050506020204" charset="0"/>
              <a:sym typeface="UTM American Sans" panose="02040603050506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/>
          <p:cNvGrpSpPr/>
          <p:nvPr/>
        </p:nvGrpSpPr>
        <p:grpSpPr>
          <a:xfrm>
            <a:off x="0" y="-310875"/>
            <a:ext cx="36416920" cy="10327817"/>
            <a:chOff x="-10886" y="-40817"/>
            <a:chExt cx="36416920" cy="10327817"/>
          </a:xfrm>
        </p:grpSpPr>
        <p:grpSp>
          <p:nvGrpSpPr>
            <p:cNvPr id="10" name="Nhóm 9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6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7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8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9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1" name="Nhóm 10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2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3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4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5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pic>
        <p:nvPicPr>
          <p:cNvPr id="8" name="ĐC SHARE MIỄN PHÍ BỞI NK POWERSKILLS" descr="Download Software Development Services - Covent Garden PNG Image ...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30" y="5677078"/>
            <a:ext cx="3123327" cy="31233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/>
          <p:cNvGrpSpPr/>
          <p:nvPr/>
        </p:nvGrpSpPr>
        <p:grpSpPr>
          <a:xfrm>
            <a:off x="79540" y="0"/>
            <a:ext cx="36416920" cy="10327817"/>
            <a:chOff x="-10886" y="-40817"/>
            <a:chExt cx="36416920" cy="10327817"/>
          </a:xfrm>
        </p:grpSpPr>
        <p:grpSp>
          <p:nvGrpSpPr>
            <p:cNvPr id="8" name="Nhóm 7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4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5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6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7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9" name="Nhóm 8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0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1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2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3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9804182" y="663724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Bảy m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ơi hai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Ba m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ơi sáu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Chín m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ơi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M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ời hai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6267576" y="615278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34370" y="2258760"/>
            <a:ext cx="14639756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 1: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Chúa sai bao nhiêu </a:t>
            </a:r>
            <a:r>
              <a:rPr 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môn đệ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i rao giảng?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82716E-6 L -1 3.82716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/>
          <p:cNvGrpSpPr/>
          <p:nvPr/>
        </p:nvGrpSpPr>
        <p:grpSpPr>
          <a:xfrm>
            <a:off x="-10886" y="-40817"/>
            <a:ext cx="36416920" cy="10327817"/>
            <a:chOff x="-10886" y="-40817"/>
            <a:chExt cx="36416920" cy="10327817"/>
          </a:xfrm>
        </p:grpSpPr>
        <p:grpSp>
          <p:nvGrpSpPr>
            <p:cNvPr id="8" name="Nhóm 7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4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5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6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7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9" name="Nhóm 8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0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1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2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3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9778517" y="8318350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Hai ng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ời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Ba ng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ời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778517" y="673847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Bốn ng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ời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Năm ng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ời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71468" y="638605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5818408" y="785504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95121" y="2171771"/>
            <a:ext cx="15331083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2: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Các môn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ệ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đư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ợc sai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i từng mấy ng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ư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ời một?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09877E-6 L -1 -2.09877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/>
          <p:cNvGrpSpPr/>
          <p:nvPr/>
        </p:nvGrpSpPr>
        <p:grpSpPr>
          <a:xfrm>
            <a:off x="-10886" y="-40817"/>
            <a:ext cx="36416920" cy="10327817"/>
            <a:chOff x="-10886" y="-40817"/>
            <a:chExt cx="36416920" cy="10327817"/>
          </a:xfrm>
        </p:grpSpPr>
        <p:grpSp>
          <p:nvGrpSpPr>
            <p:cNvPr id="8" name="Nhóm 7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5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6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7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8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0" name="Nhóm 9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1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2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3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094713" y="811263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Chính Chúa Giêsu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70861" y="6786688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 Thánh Phêrô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Dân chúng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Các th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ợng tế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6053435" y="627484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134603" y="7649326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60222" y="2324171"/>
            <a:ext cx="14592816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3: </a:t>
            </a:r>
            <a:r>
              <a:rPr lang="en-US" alt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Các môn </a:t>
            </a:r>
            <a:r>
              <a:rPr lang="en-US" alt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ệ </a:t>
            </a:r>
            <a:r>
              <a:rPr lang="en-US" alt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đư</a:t>
            </a:r>
            <a:r>
              <a:rPr lang="en-US" alt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ợc sai </a:t>
            </a:r>
            <a:r>
              <a:rPr lang="en-US" alt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i tr</a:t>
            </a:r>
            <a:r>
              <a:rPr lang="en-US" alt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ư</a:t>
            </a:r>
            <a:r>
              <a:rPr lang="en-US" alt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ớc ai?</a:t>
            </a:r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endParaRPr 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3.08642E-6 L -1 3.08642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-10886" y="-40817"/>
            <a:ext cx="36416920" cy="10327817"/>
            <a:chOff x="-10886" y="-40817"/>
            <a:chExt cx="36416920" cy="10327817"/>
          </a:xfrm>
        </p:grpSpPr>
        <p:grpSp>
          <p:nvGrpSpPr>
            <p:cNvPr id="9" name="Nhóm 8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5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6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7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8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0" name="Nhóm 9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1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2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3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109864" y="6875814"/>
            <a:ext cx="7025705" cy="13857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lphaUcPeriod"/>
            </a:pP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 Thợ gặt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4316" y="8763536"/>
            <a:ext cx="7025705" cy="12631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Hạt giống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738494" y="8639775"/>
            <a:ext cx="7025705" cy="135706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Ng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ời gieo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70171" y="6954464"/>
            <a:ext cx="7025705" cy="120480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N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ớc uống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6010737" y="639621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6105389" y="833655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647621" y="853851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708314" y="618880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371321" y="2476571"/>
            <a:ext cx="14928107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4: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Lúa chín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ầy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ồng nh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ư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ng gì thì ít?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3.7037E-6 L -1 -3.7037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/>
          <p:cNvGrpSpPr/>
          <p:nvPr/>
        </p:nvGrpSpPr>
        <p:grpSpPr>
          <a:xfrm>
            <a:off x="-10886" y="-40817"/>
            <a:ext cx="36416920" cy="10327817"/>
            <a:chOff x="-10886" y="-40817"/>
            <a:chExt cx="36416920" cy="10327817"/>
          </a:xfrm>
        </p:grpSpPr>
        <p:grpSp>
          <p:nvGrpSpPr>
            <p:cNvPr id="12" name="Nhóm 11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8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28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30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3" name="Nhóm 12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4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5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6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7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218945" y="57125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9804182" y="6637246"/>
            <a:ext cx="7025705" cy="13026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Chiên con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Kẻ mạnh</a:t>
            </a:r>
            <a:endParaRPr lang="en-US" altLang="en-US" sz="4200" dirty="0"/>
          </a:p>
          <a:p>
            <a:pPr algn="ctr"/>
            <a:endParaRPr lang="en-US" altLang="en-US" sz="4200" dirty="0"/>
          </a:p>
        </p:txBody>
      </p:sp>
      <p:sp>
        <p:nvSpPr>
          <p:cNvPr id="22" name="Rectangle 21"/>
          <p:cNvSpPr/>
          <p:nvPr/>
        </p:nvSpPr>
        <p:spPr>
          <a:xfrm>
            <a:off x="9804182" y="8261614"/>
            <a:ext cx="7025705" cy="12788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Ng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ời lính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Chiên mẹ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6327667" y="7986468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6079753" y="6308669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362200" y="1943100"/>
            <a:ext cx="1339532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5: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Chúa Giêsu ví các môn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ệ nh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ư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gì giữa sói rừng?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1.60494E-6 L -1 1.60494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/>
          <p:cNvGrpSpPr/>
          <p:nvPr/>
        </p:nvGrpSpPr>
        <p:grpSpPr>
          <a:xfrm>
            <a:off x="82880" y="-40817"/>
            <a:ext cx="36416920" cy="10327817"/>
            <a:chOff x="-10886" y="-40817"/>
            <a:chExt cx="36416920" cy="10327817"/>
          </a:xfrm>
        </p:grpSpPr>
        <p:grpSp>
          <p:nvGrpSpPr>
            <p:cNvPr id="12" name="Nhóm 11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8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28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30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3" name="Nhóm 12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4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5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6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7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109864" y="68758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dirty="0"/>
              <a:t>Túi tiền</a:t>
            </a:r>
            <a:endParaRPr lang="en-US" altLang="en-US" sz="4200" dirty="0"/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 Gậy gộc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dirty="0"/>
              <a:t>Bình n</a:t>
            </a:r>
            <a:r>
              <a:rPr lang="en-US" altLang="en-US" sz="4200" dirty="0"/>
              <a:t>ư</a:t>
            </a:r>
            <a:r>
              <a:rPr lang="en-US" altLang="en-US" sz="4200" dirty="0"/>
              <a:t>ớc</a:t>
            </a:r>
            <a:endParaRPr lang="en-US" altLang="en-US" sz="4200" dirty="0"/>
          </a:p>
        </p:txBody>
      </p:sp>
      <p:sp>
        <p:nvSpPr>
          <p:cNvPr id="23" name="Rectangle 22"/>
          <p:cNvSpPr/>
          <p:nvPr/>
        </p:nvSpPr>
        <p:spPr>
          <a:xfrm>
            <a:off x="9681206" y="6739292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dirty="0"/>
              <a:t>Á</a:t>
            </a:r>
            <a:r>
              <a:rPr lang="en-US" altLang="en-US" sz="4200" dirty="0"/>
              <a:t>o choàng</a:t>
            </a:r>
            <a:endParaRPr lang="en-US" altLang="en-US" sz="42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965840" y="628842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149755" y="6412505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19623" y="2213879"/>
            <a:ext cx="13534378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6: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  <a:sym typeface="+mn-ea"/>
              </a:rPr>
              <a:t>Các ông không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  <a:sym typeface="+mn-ea"/>
              </a:rPr>
              <a:t>đư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  <a:sym typeface="+mn-ea"/>
              </a:rPr>
              <a:t>ợc mang theo vật gì sau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  <a:sym typeface="+mn-ea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  <a:sym typeface="+mn-ea"/>
              </a:rPr>
              <a:t>ây?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82716E-6 L -1 -3.82716E-6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/>
          <p:cNvGrpSpPr/>
          <p:nvPr/>
        </p:nvGrpSpPr>
        <p:grpSpPr>
          <a:xfrm>
            <a:off x="-10886" y="-40817"/>
            <a:ext cx="36416920" cy="10327817"/>
            <a:chOff x="-10886" y="-40817"/>
            <a:chExt cx="36416920" cy="10327817"/>
          </a:xfrm>
        </p:grpSpPr>
        <p:grpSp>
          <p:nvGrpSpPr>
            <p:cNvPr id="7" name="Nhóm 6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6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7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8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28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8" name="Nhóm 7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2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3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4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5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109864" y="68758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Bình an cho nhà này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 Chúng tôi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ến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ây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Chúng tôi rao giảng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81206" y="6739292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 Chúa ở cùng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965840" y="628842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456779" y="6303551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26565" y="2534285"/>
            <a:ext cx="142887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7: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Khi vào nhà, các ông nói lời chào nào?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-1.60494E-6 L -1 -1.60494E-6 " pathEditMode="relative" rAng="0" ptsTypes="AA">
                                      <p:cBhvr>
                                        <p:cTn id="7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/>
          <p:cNvSpPr/>
          <p:nvPr/>
        </p:nvSpPr>
        <p:spPr>
          <a:xfrm>
            <a:off x="6308272" y="2269672"/>
            <a:ext cx="5671457" cy="5671457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4" name="Hình Bầu dục 3"/>
          <p:cNvSpPr/>
          <p:nvPr/>
        </p:nvSpPr>
        <p:spPr>
          <a:xfrm>
            <a:off x="5840186" y="4675415"/>
            <a:ext cx="936171" cy="9361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-1.875E-6 -0.15209 0.0694 -0.27593 0.15495 -0.27593 C 0.2405 -0.27593 0.31016 -0.15209 0.31016 2.22222E-6 C 0.31016 0.15208 0.2405 0.27546 0.15495 0.27546 C 0.0694 0.27546 -1.875E-6 0.15208 -1.875E-6 2.22222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0 L 0.1550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/>
          <p:cNvGrpSpPr/>
          <p:nvPr/>
        </p:nvGrpSpPr>
        <p:grpSpPr>
          <a:xfrm>
            <a:off x="-10886" y="-40817"/>
            <a:ext cx="36416920" cy="10327817"/>
            <a:chOff x="-10886" y="-40817"/>
            <a:chExt cx="36416920" cy="10327817"/>
          </a:xfrm>
        </p:grpSpPr>
        <p:grpSp>
          <p:nvGrpSpPr>
            <p:cNvPr id="8" name="Nhóm 7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5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6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7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8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0" name="Nhóm 9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1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2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3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094713" y="811263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Trả công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70861" y="6786688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Ơ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n tha tội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Tình th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ơng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Chúc phúc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6053435" y="627484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134603" y="7649326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60222" y="2324171"/>
            <a:ext cx="14592816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8: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Ng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ư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ời làm công thì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áng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đư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ợc gì?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3.08642E-6 L -1 3.08642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20" grpId="0" bldLvl="0" animBg="1"/>
      <p:bldP spid="20" grpId="1" bldLvl="0" animBg="1"/>
      <p:bldP spid="21" grpId="0" bldLvl="0" animBg="1"/>
      <p:bldP spid="21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9" grpId="0"/>
      <p:bldP spid="2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/>
          <p:cNvGrpSpPr/>
          <p:nvPr/>
        </p:nvGrpSpPr>
        <p:grpSpPr>
          <a:xfrm>
            <a:off x="-10886" y="-40817"/>
            <a:ext cx="36416920" cy="10327817"/>
            <a:chOff x="-10886" y="-40817"/>
            <a:chExt cx="36416920" cy="10327817"/>
          </a:xfrm>
        </p:grpSpPr>
        <p:grpSp>
          <p:nvGrpSpPr>
            <p:cNvPr id="7" name="Nhóm 6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6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7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8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28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8" name="Nhóm 7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2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3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4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5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109864" y="68758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Phủi bụi chân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Gọi Chúa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ến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Rời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i trong im lặng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81206" y="6739292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Cầu nguyện cho dân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965840" y="628842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456779" y="6303551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26565" y="2534285"/>
            <a:ext cx="142887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9: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Khi bị từ chối, các môn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ệ làm gì?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-1.60494E-6 L -1 -1.60494E-6 " pathEditMode="relative" rAng="0" ptsTypes="AA">
                                      <p:cBhvr>
                                        <p:cTn id="7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20" grpId="0" bldLvl="0" animBg="1"/>
      <p:bldP spid="20" grpId="1" bldLvl="0" animBg="1"/>
      <p:bldP spid="21" grpId="0" bldLvl="0" animBg="1"/>
      <p:bldP spid="21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9" grpId="0"/>
      <p:bldP spid="2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/>
          <p:cNvGrpSpPr/>
          <p:nvPr/>
        </p:nvGrpSpPr>
        <p:grpSpPr>
          <a:xfrm>
            <a:off x="-10886" y="-40817"/>
            <a:ext cx="36416920" cy="10327817"/>
            <a:chOff x="-10886" y="-40817"/>
            <a:chExt cx="36416920" cy="10327817"/>
          </a:xfrm>
        </p:grpSpPr>
        <p:grpSp>
          <p:nvGrpSpPr>
            <p:cNvPr id="8" name="Nhóm 7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4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5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6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7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9" name="Nhóm 8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0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1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2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3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9778517" y="8318350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ã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ến gần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Ở xa các ng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ơi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778517" y="673847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ang bị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e dọa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ã bị từ chối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71468" y="638605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5818408" y="785504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95121" y="2171771"/>
            <a:ext cx="15331083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10: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Các môn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ệ nói: “N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ư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ớc Thiên Chúa…” thế nào?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09877E-6 L -1 -2.09877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20" grpId="0" bldLvl="0" animBg="1"/>
      <p:bldP spid="20" grpId="1" bldLvl="0" animBg="1"/>
      <p:bldP spid="21" grpId="0" bldLvl="0" animBg="1"/>
      <p:bldP spid="21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9" grpId="0"/>
      <p:bldP spid="2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/>
          <p:cNvGrpSpPr/>
          <p:nvPr/>
        </p:nvGrpSpPr>
        <p:grpSpPr>
          <a:xfrm>
            <a:off x="-10886" y="-40817"/>
            <a:ext cx="36416920" cy="10327817"/>
            <a:chOff x="-10886" y="-40817"/>
            <a:chExt cx="36416920" cy="10327817"/>
          </a:xfrm>
        </p:grpSpPr>
        <p:grpSp>
          <p:nvGrpSpPr>
            <p:cNvPr id="7" name="Nhóm 6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6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7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8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28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8" name="Nhóm 7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2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3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4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5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109864" y="68758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Danh Thầy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L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òng can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ảm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Sự thánh thiện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81206" y="6739292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Quyền phép của họ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965840" y="628842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456779" y="6303551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26565" y="2534285"/>
            <a:ext cx="142887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11: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Ma quỷ vâng phục các môn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ệ nhờ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âu?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-1.60494E-6 L -1 -1.60494E-6 " pathEditMode="relative" rAng="0" ptsTypes="AA">
                                      <p:cBhvr>
                                        <p:cTn id="7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20" grpId="0" bldLvl="0" animBg="1"/>
      <p:bldP spid="20" grpId="1" bldLvl="0" animBg="1"/>
      <p:bldP spid="21" grpId="0" bldLvl="0" animBg="1"/>
      <p:bldP spid="21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9" grpId="0"/>
      <p:bldP spid="2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/>
          <p:cNvGrpSpPr/>
          <p:nvPr/>
        </p:nvGrpSpPr>
        <p:grpSpPr>
          <a:xfrm>
            <a:off x="79540" y="0"/>
            <a:ext cx="36416920" cy="10327817"/>
            <a:chOff x="-10886" y="-40817"/>
            <a:chExt cx="36416920" cy="10327817"/>
          </a:xfrm>
        </p:grpSpPr>
        <p:grpSp>
          <p:nvGrpSpPr>
            <p:cNvPr id="8" name="Nhóm 7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4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5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6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7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9" name="Nhóm 8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0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1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2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3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9804182" y="663724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Danh Thầy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Lòng can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ảm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Sự thánh thiện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Quyền phép của họ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6267576" y="615278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34370" y="2258760"/>
            <a:ext cx="14639756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 12: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Ma quỷ vâng phục các môn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ệ nhờ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âu?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82716E-6 L -1 3.82716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20" grpId="0" bldLvl="0" animBg="1"/>
      <p:bldP spid="20" grpId="1" bldLvl="0" animBg="1"/>
      <p:bldP spid="21" grpId="0" bldLvl="0" animBg="1"/>
      <p:bldP spid="21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9" grpId="0"/>
      <p:bldP spid="2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/>
          <p:cNvGrpSpPr/>
          <p:nvPr/>
        </p:nvGrpSpPr>
        <p:grpSpPr>
          <a:xfrm>
            <a:off x="-10886" y="-40817"/>
            <a:ext cx="36416920" cy="10327817"/>
            <a:chOff x="-10886" y="-40817"/>
            <a:chExt cx="36416920" cy="10327817"/>
          </a:xfrm>
        </p:grpSpPr>
        <p:grpSp>
          <p:nvGrpSpPr>
            <p:cNvPr id="8" name="Nhóm 7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5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6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7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8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0" name="Nhóm 9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1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2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3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094713" y="811263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Tên ghi trên trời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70861" y="6786688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 Ma quỷ thất bại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Dân tin theo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 Làm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ợc phép lạ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6053435" y="627484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134603" y="7649326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60222" y="2324171"/>
            <a:ext cx="14592816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12: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Chúa bảo hãy vui vì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iều gì?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4" name="c2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93637" y="2540812"/>
            <a:ext cx="1929164" cy="2006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3.08642E-6 L -1 3.08642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20" grpId="0" bldLvl="0" animBg="1"/>
      <p:bldP spid="20" grpId="1" bldLvl="0" animBg="1"/>
      <p:bldP spid="21" grpId="0" bldLvl="0" animBg="1"/>
      <p:bldP spid="21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9" grpId="0"/>
      <p:bldP spid="2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7143" y="-239487"/>
            <a:ext cx="9025958" cy="90259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008915" y="-250371"/>
            <a:ext cx="9056915" cy="9025958"/>
            <a:chOff x="4005943" y="-166914"/>
            <a:chExt cx="6037943" cy="60173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0544" y="1062880"/>
              <a:ext cx="2193327" cy="46847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backgroundMark x1="45333" y1="28000" x2="36444" y2="59111"/>
                          <a14:backgroundMark x1="48889" y1="19556" x2="49333" y2="697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05943" y="-166914"/>
              <a:ext cx="6037943" cy="601730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2740" y="3657599"/>
            <a:ext cx="2298462" cy="1937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 rot="2700000">
            <a:off x="6477000" y="2476500"/>
            <a:ext cx="5334000" cy="5334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3" name="Hình chữ nhật 2"/>
          <p:cNvSpPr/>
          <p:nvPr/>
        </p:nvSpPr>
        <p:spPr>
          <a:xfrm rot="2700000">
            <a:off x="8325202" y="4324700"/>
            <a:ext cx="1637597" cy="1637601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cxnSp>
        <p:nvCxnSpPr>
          <p:cNvPr id="7" name="Đường nối Thẳng 6"/>
          <p:cNvCxnSpPr/>
          <p:nvPr/>
        </p:nvCxnSpPr>
        <p:spPr>
          <a:xfrm flipV="1">
            <a:off x="6836229" y="287382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/>
          <p:cNvCxnSpPr/>
          <p:nvPr/>
        </p:nvCxnSpPr>
        <p:spPr>
          <a:xfrm rot="16200000" flipV="1">
            <a:off x="9113378" y="287382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/>
          <p:cNvCxnSpPr/>
          <p:nvPr/>
        </p:nvCxnSpPr>
        <p:spPr>
          <a:xfrm rot="16200000" flipV="1">
            <a:off x="6817179" y="5120378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/>
          <p:cNvCxnSpPr/>
          <p:nvPr/>
        </p:nvCxnSpPr>
        <p:spPr>
          <a:xfrm rot="5400000">
            <a:off x="9086850" y="5120378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3353075" y="3086319"/>
            <a:ext cx="16147427" cy="192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900">
                <a:solidFill>
                  <a:srgbClr val="FFC000"/>
                </a:solidFill>
                <a:latin typeface="SVN-Neutraface 2" panose="02000600040000020004" pitchFamily="2" charset="0"/>
              </a:rPr>
              <a:t>     </a:t>
            </a:r>
            <a:r>
              <a:rPr lang="en-US" sz="11900">
                <a:solidFill>
                  <a:srgbClr val="FFC000"/>
                </a:solidFill>
                <a:latin typeface="SVN-Famous" panose="02000000000000000000" charset="0"/>
                <a:cs typeface="SVN-Famous" panose="02000000000000000000" charset="0"/>
              </a:rPr>
              <a:t>Vui học  Kinh Thánh</a:t>
            </a:r>
            <a:endParaRPr lang="en-US" sz="11900">
              <a:solidFill>
                <a:srgbClr val="FFC000"/>
              </a:solidFill>
              <a:latin typeface="SVN-Famous" panose="02000000000000000000" charset="0"/>
              <a:cs typeface="SVN-Famous" panose="02000000000000000000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 rot="2700000">
            <a:off x="8211206" y="3372271"/>
            <a:ext cx="1013886" cy="1013889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5" name="Hộp Văn bản 4"/>
          <p:cNvSpPr txBox="1"/>
          <p:nvPr/>
        </p:nvSpPr>
        <p:spPr>
          <a:xfrm>
            <a:off x="7539848" y="4641094"/>
            <a:ext cx="749694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600">
                <a:solidFill>
                  <a:srgbClr val="00B050"/>
                </a:solidFill>
                <a:latin typeface="SVN-Famous" panose="02000000000000000000" charset="0"/>
                <a:cs typeface="SVN-Famous" panose="02000000000000000000" charset="0"/>
              </a:rPr>
              <a:t> Lc 1-12. 17-20</a:t>
            </a:r>
            <a:endParaRPr lang="en-US" altLang="en-US" sz="6600">
              <a:solidFill>
                <a:srgbClr val="00B050"/>
              </a:solidFill>
              <a:latin typeface="SVN-Famous" panose="02000000000000000000" charset="0"/>
              <a:cs typeface="SVN-Famous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9284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9284 0 L 0.48763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ldLvl="0" animBg="1"/>
      <p:bldP spid="3" grpId="1" bldLvl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16" b="-9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12369" y="833602"/>
            <a:ext cx="16246931" cy="8619796"/>
            <a:chOff x="0" y="0"/>
            <a:chExt cx="21662575" cy="11493062"/>
          </a:xfrm>
        </p:grpSpPr>
        <p:sp>
          <p:nvSpPr>
            <p:cNvPr id="4" name="Freeform 4"/>
            <p:cNvSpPr/>
            <p:nvPr/>
          </p:nvSpPr>
          <p:spPr>
            <a:xfrm rot="-5400000">
              <a:off x="7613819" y="-2555694"/>
              <a:ext cx="11493062" cy="16604450"/>
            </a:xfrm>
            <a:custGeom>
              <a:avLst/>
              <a:gdLst/>
              <a:ahLst/>
              <a:cxnLst/>
              <a:rect l="l" t="t" r="r" b="b"/>
              <a:pathLst>
                <a:path w="11493062" h="16604450">
                  <a:moveTo>
                    <a:pt x="0" y="0"/>
                  </a:moveTo>
                  <a:lnTo>
                    <a:pt x="11493062" y="0"/>
                  </a:lnTo>
                  <a:lnTo>
                    <a:pt x="11493062" y="16604450"/>
                  </a:lnTo>
                  <a:lnTo>
                    <a:pt x="0" y="16604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6" b="-6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 rot="-5400000">
              <a:off x="2555694" y="-2555694"/>
              <a:ext cx="11493062" cy="16604450"/>
            </a:xfrm>
            <a:custGeom>
              <a:avLst/>
              <a:gdLst/>
              <a:ahLst/>
              <a:cxnLst/>
              <a:rect l="l" t="t" r="r" b="b"/>
              <a:pathLst>
                <a:path w="11493062" h="16604450">
                  <a:moveTo>
                    <a:pt x="0" y="0"/>
                  </a:moveTo>
                  <a:lnTo>
                    <a:pt x="11493062" y="0"/>
                  </a:lnTo>
                  <a:lnTo>
                    <a:pt x="11493062" y="16604450"/>
                  </a:lnTo>
                  <a:lnTo>
                    <a:pt x="0" y="16604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6" b="-6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2362200" y="2095500"/>
            <a:ext cx="14597380" cy="6124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9900" spc="168">
                <a:solidFill>
                  <a:srgbClr val="E63029"/>
                </a:solidFill>
                <a:latin typeface="SVN-Famous" panose="02000000000000000000" charset="0"/>
                <a:ea typeface="Luckiest Guy" panose="02000506000000020004"/>
                <a:cs typeface="SVN-Famous" panose="02000000000000000000" charset="0"/>
                <a:sym typeface="Luckiest Guy" panose="02000506000000020004"/>
              </a:rPr>
              <a:t>Tin mừng theo thánh Luca</a:t>
            </a:r>
            <a:endParaRPr lang="en-US" sz="19900" spc="168">
              <a:solidFill>
                <a:srgbClr val="E63029"/>
              </a:solidFill>
              <a:latin typeface="SVN-Famous" panose="02000000000000000000" charset="0"/>
              <a:ea typeface="Luckiest Guy" panose="02000506000000020004"/>
              <a:cs typeface="SVN-Famous" panose="02000000000000000000" charset="0"/>
              <a:sym typeface="Luckiest Guy" panose="020005060000000200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894580" y="-3128645"/>
            <a:ext cx="8479790" cy="17036415"/>
          </a:xfrm>
          <a:custGeom>
            <a:avLst/>
            <a:gdLst/>
            <a:ahLst/>
            <a:cxnLst/>
            <a:rect l="l" t="t" r="r" b="b"/>
            <a:pathLst>
              <a:path w="8332013" h="12037566">
                <a:moveTo>
                  <a:pt x="0" y="0"/>
                </a:moveTo>
                <a:lnTo>
                  <a:pt x="8332013" y="0"/>
                </a:lnTo>
                <a:lnTo>
                  <a:pt x="8332013" y="12037566"/>
                </a:lnTo>
                <a:lnTo>
                  <a:pt x="0" y="12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524000" y="2019300"/>
            <a:ext cx="15397480" cy="6494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Khi ấy, Chúa chọn thêm bảy m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ơi hai ng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 nữa, và sai các ông cứ từng hai ng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 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i tr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ớc Ng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ời, 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ến các thành và các nơi mà chính Ng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 sẽ tới. Ng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 bảo các ông rằng: “Lúa chín 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ầy 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ồng mà thợ gặt thì ít; vậy các con hãy xin chủ ruộng sai thợ 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ến gặt lúa của Ng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ời.</a:t>
            </a:r>
            <a:endParaRPr lang="en-US" altLang="en-US" sz="6030" spc="162">
              <a:solidFill>
                <a:srgbClr val="E63029"/>
              </a:solidFill>
              <a:latin typeface="UTM Alexander" panose="02040603050506020204" charset="0"/>
              <a:ea typeface="UTM American Sans" panose="02040603050506020204"/>
              <a:cs typeface="UTM Alexander" panose="02040603050506020204" charset="0"/>
              <a:sym typeface="UTM American Sans" panose="02040603050506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825365" y="-3265805"/>
            <a:ext cx="8750300" cy="16885920"/>
          </a:xfrm>
          <a:custGeom>
            <a:avLst/>
            <a:gdLst/>
            <a:ahLst/>
            <a:cxnLst/>
            <a:rect l="l" t="t" r="r" b="b"/>
            <a:pathLst>
              <a:path w="9785696" h="14137756">
                <a:moveTo>
                  <a:pt x="0" y="0"/>
                </a:moveTo>
                <a:lnTo>
                  <a:pt x="9785696" y="0"/>
                </a:lnTo>
                <a:lnTo>
                  <a:pt x="9785696" y="14137756"/>
                </a:lnTo>
                <a:lnTo>
                  <a:pt x="0" y="14137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1466850" y="1028700"/>
            <a:ext cx="15521940" cy="70935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</a:pP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Các con hãy 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i. Này Ta sai các con nh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 con chiên ở giữa sói rừng. Các con 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ừng mang theo túi tiền, bao bị, giầy dép, và 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ừng chào hỏi ai dọc 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đư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ờng. Vào nhà nào, tr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ớc tiên các con hãy nói: ‘Bình an cho nhà này’. Nếu ở 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ấy có con cái sự bình an, thì sự bình an của các con sẽ 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ến trên ng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 ấy.</a:t>
            </a:r>
            <a:endParaRPr lang="en-US" altLang="en-US" sz="6600" spc="116">
              <a:solidFill>
                <a:srgbClr val="E63029"/>
              </a:solidFill>
              <a:latin typeface="UTM Alexander" panose="02040603050506020204" charset="0"/>
              <a:ea typeface="UTM American Sans" panose="02040603050506020204"/>
              <a:cs typeface="UTM Alexander" panose="02040603050506020204" charset="0"/>
              <a:sym typeface="UTM American Sans" panose="02040603050506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724400" y="-3303905"/>
            <a:ext cx="9151620" cy="16762730"/>
          </a:xfrm>
          <a:custGeom>
            <a:avLst/>
            <a:gdLst/>
            <a:ahLst/>
            <a:cxnLst/>
            <a:rect l="l" t="t" r="r" b="b"/>
            <a:pathLst>
              <a:path w="9785696" h="14137756">
                <a:moveTo>
                  <a:pt x="0" y="0"/>
                </a:moveTo>
                <a:lnTo>
                  <a:pt x="9785696" y="0"/>
                </a:lnTo>
                <a:lnTo>
                  <a:pt x="9785696" y="14137756"/>
                </a:lnTo>
                <a:lnTo>
                  <a:pt x="0" y="14137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810385" y="876300"/>
            <a:ext cx="15156180" cy="8355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40"/>
              </a:lnSpc>
            </a:pP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Bằng không, sự bình an lại trở về với các con. Các con ở lại trong nhà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ó,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ă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n uống những thứ họ có, vì thợ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áng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ợc trả công. Các con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ừng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i nhà này sang nhà nọ. “Khi vào thành nào mà ng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 ta tiếp các con, các con hãy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ă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n những thức ng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 ta dọn cho. Hãy chữa các bệnh nhân trong thành và nói với họ rằng:</a:t>
            </a:r>
            <a:endParaRPr lang="en-US" altLang="en-US" sz="6600" spc="162">
              <a:solidFill>
                <a:srgbClr val="E63029"/>
              </a:solidFill>
              <a:latin typeface="UTM Alexander" panose="02040603050506020204" charset="0"/>
              <a:ea typeface="UTM American Sans" panose="02040603050506020204"/>
              <a:cs typeface="UTM Alexander" panose="02040603050506020204" charset="0"/>
              <a:sym typeface="UTM American Sans" panose="02040603050506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724400" y="-3303905"/>
            <a:ext cx="9151620" cy="16762730"/>
          </a:xfrm>
          <a:custGeom>
            <a:avLst/>
            <a:gdLst/>
            <a:ahLst/>
            <a:cxnLst/>
            <a:rect l="l" t="t" r="r" b="b"/>
            <a:pathLst>
              <a:path w="9785696" h="14137756">
                <a:moveTo>
                  <a:pt x="0" y="0"/>
                </a:moveTo>
                <a:lnTo>
                  <a:pt x="9785696" y="0"/>
                </a:lnTo>
                <a:lnTo>
                  <a:pt x="9785696" y="14137756"/>
                </a:lnTo>
                <a:lnTo>
                  <a:pt x="0" y="14137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810385" y="1257300"/>
            <a:ext cx="15156180" cy="7427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40"/>
              </a:lnSpc>
            </a:pP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‘N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ớc Thiên Chúa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ã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ến gần các ng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ơi’. “Khi vào thành nào mà ng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 ta không tiếp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ón các con, thì hãy ra giữa các phố chợ và nói: ‘Cả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ến bụi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ất thành các ng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ơi dính vào chân chúng tôi, chúng tôi c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ũ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ng xin phủi trả lại các ng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ơi. Nh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ng các ng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ơi hãy biết r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õ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iều này:</a:t>
            </a:r>
            <a:endParaRPr lang="en-US" altLang="en-US" sz="6600" spc="162">
              <a:solidFill>
                <a:srgbClr val="E63029"/>
              </a:solidFill>
              <a:latin typeface="UTM Alexander" panose="02040603050506020204" charset="0"/>
              <a:ea typeface="UTM American Sans" panose="02040603050506020204"/>
              <a:cs typeface="UTM Alexander" panose="02040603050506020204" charset="0"/>
              <a:sym typeface="UTM American Sans" panose="02040603050506020204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3182</Words>
  <Application>WPS Presentation</Application>
  <PresentationFormat>Custom</PresentationFormat>
  <Paragraphs>156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Arial</vt:lpstr>
      <vt:lpstr>SimSun</vt:lpstr>
      <vt:lpstr>Wingdings</vt:lpstr>
      <vt:lpstr>SVN-Neutraface 2</vt:lpstr>
      <vt:lpstr>Zacatecas 1914</vt:lpstr>
      <vt:lpstr>SVN-Famous</vt:lpstr>
      <vt:lpstr>Luckiest Guy</vt:lpstr>
      <vt:lpstr>UTM Alexander</vt:lpstr>
      <vt:lpstr>UTM American Sans</vt:lpstr>
      <vt:lpstr>Microsoft YaHei</vt:lpstr>
      <vt:lpstr>Arial Unicode MS</vt:lpstr>
      <vt:lpstr>Calibri</vt:lpstr>
      <vt:lpstr>Montserrat Alternates Black</vt:lpstr>
      <vt:lpstr>Montserrat</vt:lpstr>
      <vt:lpstr>DT Phudu Black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/>
  <cp:lastModifiedBy>nguyet vu</cp:lastModifiedBy>
  <cp:revision>7</cp:revision>
  <dcterms:created xsi:type="dcterms:W3CDTF">2006-08-16T00:00:00Z</dcterms:created>
  <dcterms:modified xsi:type="dcterms:W3CDTF">2025-06-18T01:18:29Z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E47BDB66B97F4A548688BDDA050B4885_12</vt:lpwstr>
  </property>
  <property fmtid="{D5CDD505-2E9C-101B-9397-08002B2CF9AE}" pid="3" name="KSOProductBuildVer">
    <vt:lpwstr>1033-12.2.0.21546</vt:lpwstr>
  </property>
</Properties>
</file>