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324" r:id="rId2"/>
    <p:sldId id="275" r:id="rId3"/>
    <p:sldId id="276" r:id="rId4"/>
    <p:sldId id="277" r:id="rId5"/>
    <p:sldId id="279" r:id="rId6"/>
    <p:sldId id="278" r:id="rId7"/>
    <p:sldId id="280" r:id="rId8"/>
    <p:sldId id="325" r:id="rId9"/>
    <p:sldId id="268" r:id="rId10"/>
    <p:sldId id="326" r:id="rId11"/>
    <p:sldId id="269" r:id="rId12"/>
    <p:sldId id="327" r:id="rId13"/>
    <p:sldId id="272" r:id="rId14"/>
    <p:sldId id="281" r:id="rId15"/>
    <p:sldId id="282" r:id="rId16"/>
    <p:sldId id="285" r:id="rId17"/>
    <p:sldId id="283" r:id="rId18"/>
    <p:sldId id="286" r:id="rId19"/>
    <p:sldId id="284" r:id="rId20"/>
    <p:sldId id="287" r:id="rId21"/>
    <p:sldId id="317" r:id="rId22"/>
    <p:sldId id="296" r:id="rId23"/>
    <p:sldId id="297" r:id="rId24"/>
    <p:sldId id="298" r:id="rId25"/>
    <p:sldId id="299" r:id="rId26"/>
    <p:sldId id="300" r:id="rId27"/>
    <p:sldId id="301" r:id="rId28"/>
    <p:sldId id="302" r:id="rId29"/>
    <p:sldId id="318" r:id="rId30"/>
    <p:sldId id="271" r:id="rId31"/>
    <p:sldId id="330" r:id="rId32"/>
    <p:sldId id="331" r:id="rId33"/>
    <p:sldId id="332" r:id="rId34"/>
    <p:sldId id="334" r:id="rId35"/>
    <p:sldId id="333" r:id="rId36"/>
    <p:sldId id="335" r:id="rId37"/>
    <p:sldId id="328" r:id="rId38"/>
    <p:sldId id="311" r:id="rId39"/>
    <p:sldId id="274" r:id="rId40"/>
    <p:sldId id="312" r:id="rId41"/>
    <p:sldId id="313" r:id="rId42"/>
    <p:sldId id="315" r:id="rId43"/>
    <p:sldId id="314" r:id="rId44"/>
    <p:sldId id="316" r:id="rId45"/>
    <p:sldId id="329" r:id="rId46"/>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3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tags" Target="tags/tag1.xml" /><Relationship Id="rId48" Type="http://schemas.openxmlformats.org/officeDocument/2006/relationships/presProps" Target="presProps.xml" /><Relationship Id="rId49" Type="http://schemas.openxmlformats.org/officeDocument/2006/relationships/viewProps" Target="viewProps.xml" /><Relationship Id="rId5" Type="http://schemas.openxmlformats.org/officeDocument/2006/relationships/slide" Target="slides/slide4.xml" /><Relationship Id="rId50" Type="http://schemas.openxmlformats.org/officeDocument/2006/relationships/theme" Target="theme/theme1.xml" /><Relationship Id="rId51"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203EF7-54EE-4163-A358-D661045D5E9C}"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96E03-7EE8-4A74-BBC0-3E1B1440C206}" type="slidenum">
              <a:rPr lang="en-US" smtClean="0"/>
              <a:t>‹#›</a:t>
            </a:fld>
            <a:endParaRPr lang="en-US"/>
          </a:p>
        </p:txBody>
      </p:sp>
    </p:spTree>
    <p:extLst>
      <p:ext uri="{BB962C8B-B14F-4D97-AF65-F5344CB8AC3E}">
        <p14:creationId xmlns:p14="http://schemas.microsoft.com/office/powerpoint/2010/main" val="1856202469"/>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203EF7-54EE-4163-A358-D661045D5E9C}"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96E03-7EE8-4A74-BBC0-3E1B1440C206}" type="slidenum">
              <a:rPr lang="en-US" smtClean="0"/>
              <a:t>‹#›</a:t>
            </a:fld>
            <a:endParaRPr lang="en-US"/>
          </a:p>
        </p:txBody>
      </p:sp>
    </p:spTree>
    <p:extLst>
      <p:ext uri="{BB962C8B-B14F-4D97-AF65-F5344CB8AC3E}">
        <p14:creationId xmlns:p14="http://schemas.microsoft.com/office/powerpoint/2010/main" val="1327228111"/>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203EF7-54EE-4163-A358-D661045D5E9C}" type="datetimeFigureOut">
              <a:rPr lang="en-US" smtClean="0"/>
              <a:t>7/12/2025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B96E03-7EE8-4A74-BBC0-3E1B1440C206}" type="slidenum">
              <a:rPr lang="en-US" smtClean="0"/>
              <a:t>‹#›</a:t>
            </a:fld>
            <a:endParaRPr lang="en-US"/>
          </a:p>
        </p:txBody>
      </p:sp>
    </p:spTree>
    <p:extLst>
      <p:ext uri="{BB962C8B-B14F-4D97-AF65-F5344CB8AC3E}">
        <p14:creationId xmlns:p14="http://schemas.microsoft.com/office/powerpoint/2010/main" val="2509432582"/>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66255"/>
            <a:ext cx="12192000" cy="7024255"/>
          </a:xfrm>
          <a:prstGeom prst="rect">
            <a:avLst/>
          </a:prstGeom>
        </p:spPr>
      </p:pic>
    </p:spTree>
    <p:extLst>
      <p:ext uri="{BB962C8B-B14F-4D97-AF65-F5344CB8AC3E}">
        <p14:creationId xmlns:p14="http://schemas.microsoft.com/office/powerpoint/2010/main" val="348185754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0"/>
            <a:ext cx="11887200" cy="6732027"/>
          </a:xfrm>
          <a:prstGeom prst="rect">
            <a:avLst/>
          </a:prstGeom>
        </p:spPr>
      </p:pic>
      <p:sp>
        <p:nvSpPr>
          <p:cNvPr id="2" name="Rectangle 1"/>
          <p:cNvSpPr/>
          <p:nvPr/>
        </p:nvSpPr>
        <p:spPr>
          <a:xfrm>
            <a:off x="314036" y="2715491"/>
            <a:ext cx="9411854" cy="1671227"/>
          </a:xfrm>
          <a:prstGeom prst="rect">
            <a:avLst/>
          </a:prstGeom>
        </p:spPr>
        <p:txBody>
          <a:bodyPr wrap="square">
            <a:spAutoFit/>
          </a:bodyPr>
          <a:lstStyle/>
          <a:p>
            <a:pPr algn="ctr">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ÐẾN TRƯỚC NHAN NGÀI</a:t>
            </a:r>
            <a:endParaRPr lang="en-US" sz="48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28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Ngọc Linh</a:t>
            </a:r>
            <a:endParaRPr lang="en-US" sz="2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956109"/>
      </p:ext>
    </p:extLst>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44379"/>
            <a:ext cx="11903242"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Hãy đến trước nhan Ngài. Hồn ơi reo lên ý thơ, đàn ơi vang lên tiếng tơ ca mừng Vua Chí Thánh. Hãy đến trước nhan Ngài. Cùng tôn vinh Thiên Chúa ta là Vua trên muôn các Vua danh Ngài luôn vững bền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64122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360218" y="144379"/>
            <a:ext cx="11543025" cy="7173132"/>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Hãy ca khen Ngài tình Chúa thật khôn sánh trung tín vượt ngàn mây, công lý vững bền nguồn suối hồng ân chan chứa mọi nơi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28365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44379"/>
            <a:ext cx="11903242"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Hãy đến trước nhan Ngài. Hồn ơi reo lên ý thơ, đàn ơi vang lên tiếng tơ ca mừng Vua Chí Thánh. Hãy đến trước nhan Ngài. Cùng tôn vinh Thiên Chúa ta là Vua trên muôn các Vua danh Ngài luôn vững bền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98912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44379"/>
            <a:ext cx="11903242" cy="5917967"/>
          </a:xfrm>
          <a:prstGeom prst="rect">
            <a:avLst/>
          </a:prstGeom>
        </p:spPr>
        <p:txBody>
          <a:bodyPr wrap="square">
            <a:spAutoFit/>
          </a:bodyPr>
          <a:lstStyle/>
          <a:p>
            <a:pPr algn="just">
              <a:lnSpc>
                <a:spcPct val="135000"/>
              </a:lnSpc>
              <a:spcAft>
                <a:spcPct val="0"/>
              </a:spcAft>
            </a:pPr>
            <a:r>
              <a:rPr lang="en-US" sz="72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7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7200" err="1">
                <a:latin typeface="Times New Roman" panose="02020603050405020304" pitchFamily="18" charset="0"/>
                <a:ea typeface="Calibri" panose="020f0502020204030204" pitchFamily="34" charset="0"/>
                <a:cs typeface="Times New Roman" panose="02020603050405020304" pitchFamily="18" charset="0"/>
              </a:rPr>
              <a:t>Hỡi muôn tâm hồn đặt vững niềm tin Chúa. Chúa sẽ chẳng bỏ rơi. Chúa sẽ chẳng rời. Ngài mãi một niềm ưu ái chở che.</a:t>
            </a:r>
          </a:p>
        </p:txBody>
      </p:sp>
    </p:spTree>
    <p:extLst>
      <p:ext uri="{BB962C8B-B14F-4D97-AF65-F5344CB8AC3E}">
        <p14:creationId xmlns:p14="http://schemas.microsoft.com/office/powerpoint/2010/main" val="20801951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44379"/>
            <a:ext cx="11903242"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Hãy đến trước nhan Ngài. Hồn ơi reo lên ý thơ, đàn ơi vang lên tiếng tơ ca mừng Vua Chí Thánh. Hãy đến trước nhan Ngài. Cùng tôn vinh Thiên Chúa ta là Vua trên muôn các Vua danh Ngài luôn vững bền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380665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66255"/>
            <a:ext cx="12192000" cy="7024255"/>
          </a:xfrm>
          <a:prstGeom prst="rect">
            <a:avLst/>
          </a:prstGeom>
        </p:spPr>
      </p:pic>
    </p:spTree>
    <p:extLst>
      <p:ext uri="{BB962C8B-B14F-4D97-AF65-F5344CB8AC3E}">
        <p14:creationId xmlns:p14="http://schemas.microsoft.com/office/powerpoint/2010/main" val="16386604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958109"/>
            <a:ext cx="11614503" cy="4524315"/>
          </a:xfrm>
          <a:prstGeom prst="rect">
            <a:avLst/>
          </a:prstGeom>
        </p:spPr>
        <p:txBody>
          <a:bodyPr wrap="square">
            <a:spAutoFit/>
          </a:bodyPr>
          <a:lstStyle/>
          <a:p>
            <a:pPr algn="just" fontAlgn="base"/>
            <a:r>
              <a:rPr lang="en-US" sz="7200" b="1">
                <a:latin typeface="Times New Roman" panose="02020603050405020304" pitchFamily="18" charset="0"/>
                <a:cs typeface="Times New Roman" panose="02020603050405020304" pitchFamily="18" charset="0"/>
              </a:rPr>
              <a:t>Ai sẽ được vào, sẽ được vào ngự trong nhà Chúa? Ai sẽ đi lên, sẽ ở trên núi thánh của </a:t>
            </a:r>
            <a:r>
              <a:rPr lang="en-US" sz="7200" b="1" err="1" smtClean="0">
                <a:latin typeface="Times New Roman" panose="02020603050405020304" pitchFamily="18" charset="0"/>
                <a:cs typeface="Times New Roman" panose="02020603050405020304" pitchFamily="18" charset="0"/>
              </a:rPr>
              <a:t>Ngài</a:t>
            </a:r>
            <a:endParaRPr lang="en-US" sz="7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8714766"/>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66255"/>
            <a:ext cx="12192000" cy="7024255"/>
          </a:xfrm>
          <a:prstGeom prst="rect">
            <a:avLst/>
          </a:prstGeom>
        </p:spPr>
      </p:pic>
    </p:spTree>
    <p:extLst>
      <p:ext uri="{BB962C8B-B14F-4D97-AF65-F5344CB8AC3E}">
        <p14:creationId xmlns:p14="http://schemas.microsoft.com/office/powerpoint/2010/main" val="82214565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387926" y="1856509"/>
            <a:ext cx="11515317" cy="4524315"/>
          </a:xfrm>
          <a:prstGeom prst="rect">
            <a:avLst/>
          </a:prstGeom>
        </p:spPr>
        <p:txBody>
          <a:bodyPr wrap="square">
            <a:spAutoFit/>
          </a:bodyPr>
          <a:lstStyle/>
          <a:p>
            <a:pPr algn="just"/>
            <a:r>
              <a:rPr lang="en-US" sz="7200" b="1" err="1">
                <a:latin typeface="Times New Roman" panose="02020603050405020304" pitchFamily="18" charset="0"/>
                <a:cs typeface="Times New Roman" panose="02020603050405020304" pitchFamily="18" charset="0"/>
              </a:rPr>
              <a:t>Phúc thay những ai giữ Lời Thiên Chúa với tấm lòng trọn hảo tốt lành, nhờ kiên trì mà họ sinh hoa kết trái.</a:t>
            </a:r>
          </a:p>
        </p:txBody>
      </p:sp>
    </p:spTree>
    <p:extLst>
      <p:ext uri="{BB962C8B-B14F-4D97-AF65-F5344CB8AC3E}">
        <p14:creationId xmlns:p14="http://schemas.microsoft.com/office/powerpoint/2010/main" val="2576245743"/>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66255"/>
            <a:ext cx="12192000" cy="7024255"/>
          </a:xfrm>
          <a:prstGeom prst="rect">
            <a:avLst/>
          </a:prstGeom>
        </p:spPr>
      </p:pic>
    </p:spTree>
    <p:extLst>
      <p:ext uri="{BB962C8B-B14F-4D97-AF65-F5344CB8AC3E}">
        <p14:creationId xmlns:p14="http://schemas.microsoft.com/office/powerpoint/2010/main" val="37020406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999407" y="893445"/>
            <a:ext cx="10193185" cy="5071110"/>
          </a:xfrm>
          <a:prstGeom prst="rect">
            <a:avLst/>
          </a:prstGeom>
        </p:spPr>
      </p:pic>
      <p:sp>
        <p:nvSpPr>
          <p:cNvPr id="3" name="Rectangle 2"/>
          <p:cNvSpPr/>
          <p:nvPr/>
        </p:nvSpPr>
        <p:spPr>
          <a:xfrm>
            <a:off x="2475345" y="2650836"/>
            <a:ext cx="7084291" cy="1588127"/>
          </a:xfrm>
          <a:prstGeom prst="rect">
            <a:avLst/>
          </a:prstGeom>
        </p:spPr>
        <p:txBody>
          <a:bodyPr wrap="square">
            <a:spAutoFit/>
          </a:body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BÁNH THƠM NHO LÀNH </a:t>
            </a:r>
            <a:endParaRPr lang="en-US" sz="44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28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Đinh Công Huỳnh</a:t>
            </a:r>
            <a:endParaRPr lang="en-US" sz="2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0407243"/>
      </p:ext>
    </p:extLst>
  </p:cSld>
  <p:clrMapOvr>
    <a:masterClrMapping/>
  </p:clrMapOvr>
  <p:transition spd="slow">
    <p:push dir="u"/>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705234"/>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i="1"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5400" i="1"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289060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Cúi xin Ngài đón nhận của lễ con dâng, nho và bánh này kết tựu hoa trái đơm hương. Tháng ngày nặng trĩu đôi vai, cùng hương trầm dâng tiến lên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512206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705234"/>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i="1"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5400" i="1"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520883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Chén cứu độ Chúa đã tận hiến năm xưa, trong mình máu này, máu đào vết tích yêu thương, chỉ vì nặng gánh vai mang tội con người muôn kiếp lưu truyền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630344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705234"/>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i="1"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5400" i="1"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215034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Chén đắng này xin Ngài xẻ bớt cho con, thông phần đau khổ với Ngài gánh lấy đau thương, để đền tội lỗi con đây, nguyện xin Ngài nhận lấy tim con.</a:t>
            </a:r>
          </a:p>
        </p:txBody>
      </p:sp>
    </p:spTree>
    <p:extLst>
      <p:ext uri="{BB962C8B-B14F-4D97-AF65-F5344CB8AC3E}">
        <p14:creationId xmlns:p14="http://schemas.microsoft.com/office/powerpoint/2010/main" val="316280909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705234"/>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i="1"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5400" i="1"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749485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651021136"/>
      </p:ext>
    </p:extLst>
  </p:cSld>
  <p:clrMapOvr>
    <a:masterClrMapping/>
  </p:clrMapOvr>
  <p:transition spd="slow">
    <p:push dir="u"/>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bamboo mat with green leaves&#10;&#10;Description automatically generated">
            <a:extLst>
              <a:ext uri="{FF2B5EF4-FFF2-40B4-BE49-F238E27FC236}">
                <a16:creationId xmlns:a16="http://schemas.microsoft.com/office/drawing/2014/main" id="{83FA6E4D-5FFC-BDF9-22FF-FA7DE2A68989}"/>
              </a:ext>
            </a:extLst>
          </p:cNvPr>
          <p:cNvPicPr>
            <a:picLocks noChangeAspect="1"/>
          </p:cNvPicPr>
          <p:nvPr/>
        </p:nvPicPr>
        <p:blipFill>
          <a:blip r:embed="rId2"/>
          <a:srcRect b="3427"/>
          <a:stretch>
            <a:fillRect/>
          </a:stretch>
        </p:blipFill>
        <p:spPr>
          <a:xfrm>
            <a:off x="-341745" y="0"/>
            <a:ext cx="12921671" cy="6858000"/>
          </a:xfrm>
          <a:prstGeom prst="rect">
            <a:avLst/>
          </a:prstGeom>
        </p:spPr>
      </p:pic>
      <p:sp>
        <p:nvSpPr>
          <p:cNvPr id="5" name="TextBox 4">
            <a:extLst>
              <a:ext uri="{FF2B5EF4-FFF2-40B4-BE49-F238E27FC236}">
                <a16:creationId xmlns:a16="http://schemas.microsoft.com/office/drawing/2014/main" id="{900FCB6E-B109-C401-FDAC-BC6FD5CEF738}"/>
              </a:ext>
            </a:extLst>
          </p:cNvPr>
          <p:cNvSpPr txBox="1"/>
          <p:nvPr/>
        </p:nvSpPr>
        <p:spPr>
          <a:xfrm>
            <a:off x="83127" y="3038763"/>
            <a:ext cx="9615055" cy="2288063"/>
          </a:xfrm>
          <a:prstGeom prst="rect">
            <a:avLst/>
          </a:prstGeom>
          <a:noFill/>
        </p:spPr>
        <p:txBody>
          <a:bodyPr wrap="square">
            <a:spAutoFit/>
          </a:bodyPr>
          <a:lstStyle/>
          <a:p>
            <a:pPr algn="ctr"/>
            <a:r>
              <a:rPr lang="vi-VN" sz="5400" b="1">
                <a:solidFill>
                  <a:srgbClr val="FF0000"/>
                </a:solidFill>
                <a:latin typeface="+mj-lt"/>
              </a:rPr>
              <a:t>BAO LA TÌNH CHÚA</a:t>
            </a:r>
          </a:p>
          <a:p>
            <a:pPr algn="ctr"/>
            <a:r>
              <a:rPr lang="vi-VN" sz="3600" b="1">
                <a:solidFill>
                  <a:srgbClr val="FF0000"/>
                </a:solidFill>
                <a:latin typeface="+mj-lt"/>
              </a:rPr>
              <a:t>Tác giả: Giang Ân</a:t>
            </a:r>
          </a:p>
          <a:p>
            <a:pPr algn="ctr"/>
            <a:endParaRPr lang="vi-VN" sz="5400" b="1">
              <a:solidFill>
                <a:srgbClr val="FF0000"/>
              </a:solidFill>
              <a:latin typeface="+mj-lt"/>
            </a:endParaRPr>
          </a:p>
        </p:txBody>
      </p:sp>
    </p:spTree>
    <p:extLst>
      <p:ext uri="{BB962C8B-B14F-4D97-AF65-F5344CB8AC3E}">
        <p14:creationId xmlns:p14="http://schemas.microsoft.com/office/powerpoint/2010/main" val="229143031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489527" y="0"/>
            <a:ext cx="13106400"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535709" y="471055"/>
            <a:ext cx="11185235" cy="6555641"/>
          </a:xfrm>
          <a:prstGeom prst="rect">
            <a:avLst/>
          </a:prstGeom>
          <a:noFill/>
        </p:spPr>
        <p:txBody>
          <a:bodyPr wrap="square">
            <a:spAutoFit/>
          </a:bodyPr>
          <a:lstStyle/>
          <a:p>
            <a:pPr algn="just"/>
            <a:r>
              <a:rPr lang="vi-VN" sz="6000" b="1">
                <a:solidFill>
                  <a:srgbClr val="FF0000"/>
                </a:solidFill>
                <a:latin typeface="+mj-lt"/>
              </a:rPr>
              <a:t>1. </a:t>
            </a:r>
            <a:r>
              <a:rPr lang="vi-VN" sz="6000">
                <a:latin typeface="+mj-lt"/>
              </a:rPr>
              <a:t>Bao la tình Chúa yêu con, mênh mông như biển Thái Bình, dạt dào như ngàn con sóng, vỗ về năm tháng đời con. Tình Ngài như mưa đỉnh núi, suốt đời tuôn đổ dạt dào. Một tình yêu vô biên, một tình yêu vô biên.</a:t>
            </a:r>
          </a:p>
        </p:txBody>
      </p:sp>
    </p:spTree>
    <p:extLst>
      <p:ext uri="{BB962C8B-B14F-4D97-AF65-F5344CB8AC3E}">
        <p14:creationId xmlns:p14="http://schemas.microsoft.com/office/powerpoint/2010/main" val="1604041903"/>
      </p:ext>
    </p:extLst>
  </p:cSld>
  <p:clrMapOvr>
    <a:masterClrMapping/>
  </p:clrMapOvr>
  <mc:AlternateContent xmlns:mc="http://schemas.openxmlformats.org/markup-compatibility/2006">
    <mc:Choice xmlns:p159="http://schemas.microsoft.com/office/powerpoint/2015/09/main" Requires="p159">
      <p:transition spd="slow" p14:dur="2000">
        <p159:morph option="byObject"/>
      </p:transition>
    </mc:Choice>
    <mc:Fallback>
      <p:transition spd="slow">
        <p:fad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491613" y="0"/>
            <a:ext cx="13214555"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383458" y="432619"/>
            <a:ext cx="11425084" cy="5909310"/>
          </a:xfrm>
          <a:prstGeom prst="rect">
            <a:avLst/>
          </a:prstGeom>
          <a:noFill/>
        </p:spPr>
        <p:txBody>
          <a:bodyPr wrap="square">
            <a:spAutoFit/>
          </a:bodyPr>
          <a:lstStyle/>
          <a:p>
            <a:pPr algn="just"/>
            <a:r>
              <a:rPr lang="vi-VN" sz="5400" b="1">
                <a:solidFill>
                  <a:srgbClr val="FF0000"/>
                </a:solidFill>
                <a:latin typeface="+mj-lt"/>
              </a:rPr>
              <a:t>ĐK. </a:t>
            </a:r>
            <a:r>
              <a:rPr lang="vi-VN" sz="5400">
                <a:latin typeface="+mj-lt"/>
              </a:rPr>
              <a:t>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p>
        </p:txBody>
      </p:sp>
    </p:spTree>
    <p:extLst>
      <p:ext uri="{BB962C8B-B14F-4D97-AF65-F5344CB8AC3E}">
        <p14:creationId xmlns:p14="http://schemas.microsoft.com/office/powerpoint/2010/main" val="2696569346"/>
      </p:ext>
    </p:extLst>
  </p:cSld>
  <p:clrMapOvr>
    <a:masterClrMapping/>
  </p:clrMapOvr>
  <p:transition spd="med">
    <p:pull/>
  </p:transition>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501445" y="0"/>
            <a:ext cx="13234219"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412956" y="422787"/>
            <a:ext cx="11405418" cy="6555641"/>
          </a:xfrm>
          <a:prstGeom prst="rect">
            <a:avLst/>
          </a:prstGeom>
          <a:noFill/>
        </p:spPr>
        <p:txBody>
          <a:bodyPr wrap="square">
            <a:spAutoFit/>
          </a:bodyPr>
          <a:lstStyle/>
          <a:p>
            <a:pPr algn="just"/>
            <a:r>
              <a:rPr lang="vi-VN" sz="6000" b="1">
                <a:solidFill>
                  <a:srgbClr val="FF0000"/>
                </a:solidFill>
                <a:latin typeface="+mj-lt"/>
              </a:rPr>
              <a:t>2. </a:t>
            </a:r>
            <a:r>
              <a:rPr lang="vi-VN" sz="6000">
                <a:latin typeface="+mj-lt"/>
              </a:rPr>
              <a:t>Xa xôi ngày tháng êm trôi, yêu thương như nước xuôi dòng, mặn nồng như làn hơi ấm, đổ đầy mưa nắng đời con. Còn gì như ân tình Chúa, dắt dìu con bước trong đời. Từng nhịp chân yêu thương, từng nhịp chân yêu thương.</a:t>
            </a:r>
          </a:p>
        </p:txBody>
      </p:sp>
    </p:spTree>
    <p:extLst>
      <p:ext uri="{BB962C8B-B14F-4D97-AF65-F5344CB8AC3E}">
        <p14:creationId xmlns:p14="http://schemas.microsoft.com/office/powerpoint/2010/main" val="1412786259"/>
      </p:ext>
    </p:extLst>
  </p:cSld>
  <p:clrMapOvr>
    <a:masterClrMapping/>
  </p:clrMapOvr>
  <p:transition spd="slow">
    <p:cover/>
  </p:transition>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491613" y="0"/>
            <a:ext cx="13214555"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383458" y="432619"/>
            <a:ext cx="11425084" cy="5909310"/>
          </a:xfrm>
          <a:prstGeom prst="rect">
            <a:avLst/>
          </a:prstGeom>
          <a:noFill/>
        </p:spPr>
        <p:txBody>
          <a:bodyPr wrap="square">
            <a:spAutoFit/>
          </a:bodyPr>
          <a:lstStyle/>
          <a:p>
            <a:pPr algn="just"/>
            <a:r>
              <a:rPr lang="vi-VN" sz="5400" b="1">
                <a:solidFill>
                  <a:srgbClr val="FF0000"/>
                </a:solidFill>
                <a:latin typeface="+mj-lt"/>
              </a:rPr>
              <a:t>ĐK. </a:t>
            </a:r>
            <a:r>
              <a:rPr lang="vi-VN" sz="5400">
                <a:latin typeface="+mj-lt"/>
              </a:rPr>
              <a:t>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p>
        </p:txBody>
      </p:sp>
    </p:spTree>
    <p:extLst>
      <p:ext uri="{BB962C8B-B14F-4D97-AF65-F5344CB8AC3E}">
        <p14:creationId xmlns:p14="http://schemas.microsoft.com/office/powerpoint/2010/main" val="578816377"/>
      </p:ext>
    </p:extLst>
  </p:cSld>
  <p:clrMapOvr>
    <a:masterClrMapping/>
  </p:clrMapOvr>
  <p:transition spd="med">
    <p:pull/>
  </p:transition>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501445" y="0"/>
            <a:ext cx="13263716"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403123" y="383458"/>
            <a:ext cx="11454579" cy="6555641"/>
          </a:xfrm>
          <a:prstGeom prst="rect">
            <a:avLst/>
          </a:prstGeom>
          <a:noFill/>
        </p:spPr>
        <p:txBody>
          <a:bodyPr wrap="square">
            <a:spAutoFit/>
          </a:bodyPr>
          <a:lstStyle/>
          <a:p>
            <a:pPr algn="just"/>
            <a:r>
              <a:rPr lang="vi-VN" sz="6000" b="1">
                <a:solidFill>
                  <a:srgbClr val="FF0000"/>
                </a:solidFill>
                <a:latin typeface="+mj-lt"/>
              </a:rPr>
              <a:t>3</a:t>
            </a:r>
            <a:r>
              <a:rPr lang="vi-VN" sz="6000">
                <a:solidFill>
                  <a:srgbClr val="FF0000"/>
                </a:solidFill>
                <a:latin typeface="+mj-lt"/>
              </a:rPr>
              <a:t>. </a:t>
            </a:r>
            <a:r>
              <a:rPr lang="vi-VN" sz="6000">
                <a:latin typeface="+mj-lt"/>
              </a:rPr>
              <a:t>Êm như làn gió đưa mây, đôi tay con hướng lên trời. Nguyện cầu cho đời con mãi, giữ trọn lời hứatrung kiên. Trọn đời con xin tận hiến, Chúa là hơi ấm mẹ hiền. Trọn đời con nương thân, trọn đời con nương thân.</a:t>
            </a:r>
          </a:p>
        </p:txBody>
      </p:sp>
    </p:spTree>
    <p:extLst>
      <p:ext uri="{BB962C8B-B14F-4D97-AF65-F5344CB8AC3E}">
        <p14:creationId xmlns:p14="http://schemas.microsoft.com/office/powerpoint/2010/main" val="2282062700"/>
      </p:ext>
    </p:extLst>
  </p:cSld>
  <p:clrMapOvr>
    <a:masterClrMapping/>
  </p:clrMapOvr>
  <p:transition spd="slow">
    <p:cover/>
  </p:transition>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491613" y="0"/>
            <a:ext cx="13214555"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383458" y="432619"/>
            <a:ext cx="11425084" cy="5909310"/>
          </a:xfrm>
          <a:prstGeom prst="rect">
            <a:avLst/>
          </a:prstGeom>
          <a:noFill/>
        </p:spPr>
        <p:txBody>
          <a:bodyPr wrap="square">
            <a:spAutoFit/>
          </a:bodyPr>
          <a:lstStyle/>
          <a:p>
            <a:pPr algn="just"/>
            <a:r>
              <a:rPr lang="vi-VN" sz="5400" b="1">
                <a:solidFill>
                  <a:srgbClr val="FF0000"/>
                </a:solidFill>
                <a:latin typeface="+mj-lt"/>
              </a:rPr>
              <a:t>ĐK. </a:t>
            </a:r>
            <a:r>
              <a:rPr lang="vi-VN" sz="5400">
                <a:latin typeface="+mj-lt"/>
              </a:rPr>
              <a:t>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p>
        </p:txBody>
      </p:sp>
    </p:spTree>
    <p:extLst>
      <p:ext uri="{BB962C8B-B14F-4D97-AF65-F5344CB8AC3E}">
        <p14:creationId xmlns:p14="http://schemas.microsoft.com/office/powerpoint/2010/main" val="2646696047"/>
      </p:ext>
    </p:extLst>
  </p:cSld>
  <p:clrMapOvr>
    <a:masterClrMapping/>
  </p:clrMapOvr>
  <p:transition spd="med">
    <p:pull/>
  </p:transition>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446740668"/>
      </p:ext>
    </p:extLst>
  </p:cSld>
  <p:clrMapOvr>
    <a:masterClrMapping/>
  </p:clrMapOvr>
  <p:transition spd="slow">
    <p:push dir="u"/>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0"/>
            <a:ext cx="12192000" cy="7735401"/>
          </a:xfrm>
          <a:prstGeom prst="rect">
            <a:avLst/>
          </a:prstGeom>
        </p:spPr>
      </p:pic>
      <p:sp>
        <p:nvSpPr>
          <p:cNvPr id="2" name="Rectangle 1"/>
          <p:cNvSpPr/>
          <p:nvPr/>
        </p:nvSpPr>
        <p:spPr>
          <a:xfrm>
            <a:off x="1330037" y="2780146"/>
            <a:ext cx="9550400" cy="2816196"/>
          </a:xfrm>
          <a:prstGeom prst="rect">
            <a:avLst/>
          </a:prstGeom>
        </p:spPr>
        <p:txBody>
          <a:bodyPr wrap="square">
            <a:spAutoFit/>
          </a:bodyPr>
          <a:lstStyle/>
          <a:p>
            <a:pPr algn="ctr">
              <a:lnSpc>
                <a:spcPct val="135000"/>
              </a:lnSpc>
              <a:spcAft>
                <a:spcPct val="0"/>
              </a:spcAft>
            </a:pPr>
            <a:r>
              <a:rPr lang="en-US" sz="6600" b="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BÊN </a:t>
            </a:r>
            <a:r>
              <a:rPr lang="en-US" sz="6600" b="1">
                <a:solidFill>
                  <a:srgbClr val="FF0000"/>
                </a:solidFill>
                <a:latin typeface="Algerian" panose="04020705040a02060702" pitchFamily="82" charset="0"/>
                <a:ea typeface="Calibri" panose="020f0502020204030204" pitchFamily="34" charset="0"/>
                <a:cs typeface="Times New Roman" panose="02020603050405020304" pitchFamily="18" charset="0"/>
              </a:rPr>
              <a:t>CHÚA TÌNH YÊU</a:t>
            </a:r>
            <a:endParaRPr lang="en-US" sz="6600">
              <a:latin typeface="Algerian" panose="04020705040a02060702" pitchFamily="82" charset="0"/>
              <a:ea typeface="Calibri" panose="020f0502020204030204" pitchFamily="34" charset="0"/>
              <a:cs typeface="Times New Roman" panose="02020603050405020304" pitchFamily="18" charset="0"/>
            </a:endParaRPr>
          </a:p>
          <a:p>
            <a:pPr algn="ctr">
              <a:lnSpc>
                <a:spcPct val="135000"/>
              </a:lnSpc>
              <a:spcAft>
                <a:spcPct val="0"/>
              </a:spcAft>
            </a:pPr>
            <a:r>
              <a:rPr lang="en-US" sz="6600" b="1">
                <a:solidFill>
                  <a:srgbClr val="FF0000"/>
                </a:solidFill>
                <a:latin typeface="Algerian" panose="04020705040a02060702" pitchFamily="82" charset="0"/>
                <a:ea typeface="Calibri" panose="020f0502020204030204" pitchFamily="34" charset="0"/>
                <a:cs typeface="Times New Roman" panose="02020603050405020304" pitchFamily="18" charset="0"/>
              </a:rPr>
              <a:t>Lm. Bùi </a:t>
            </a:r>
            <a:r>
              <a:rPr lang="en-US" sz="6600" b="1" err="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Ninh</a:t>
            </a:r>
            <a:endParaRPr lang="en-US" sz="6600">
              <a:latin typeface="Algerian" panose="04020705040a02060702" pitchFamily="8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6863039"/>
      </p:ext>
    </p:extLst>
  </p:cSld>
  <p:clrMapOvr>
    <a:masterClrMapping/>
  </p:clrMapOvr>
  <p:transition spd="slow">
    <p:wipe/>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8"/>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Dọc đường xa Mac-ta đón Chúa vào nhà, lòng mở ra thiết tha ân cần tiếp đón. Maria cứ ngồi bên chân Chúa mà thôi, lắng nghe lời cao vời từ trời Chúa truyền ban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99159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12436" y="144379"/>
            <a:ext cx="11690807" cy="6848333"/>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Xin cho con luôn khao khát mến yêu Lời Chúa, luôn vui sống phúc âm Ngài trao để đạt tới phúc ân trời cao. Xin cho con dẫu kiếp sống lắng lo trăm bề, dẫu lỗi bước đáng cay ê chề, vẫn tìm về bên Chúa tình yêu</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18565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8"/>
            <a:ext cx="11614504" cy="6324808"/>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Kìa Thầy xem mỗi con lo lắng phục vụ. Còn phần em cớ sao không hề chú ý ? “Nhưng con ơi, quá bận tâm lo lắng làm chi ? Chính em con đang chọn phần cần thiết rồi đây</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015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12436" y="144379"/>
            <a:ext cx="11690807" cy="6848333"/>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Xin cho con luôn khao khát mến yêu Lời Chúa, luôn vui sống phúc âm Ngài trao để đạt tới phúc ân trời cao. Xin cho con dẫu kiếp sống lắng lo trăm bề, dẫu lỗi bước đáng cay ê chề, vẫn tìm về bên Chúa tình yêu</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08713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8"/>
            <a:ext cx="11614504"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Đường trần gian lo lắng cơm áo gạo tiền, và triền miên vấn vương ưu sầu kiếp sống. Xin cho con vững lòng trông nơi Chúa mà thôi, dẫu đơn côi không ngại nguyện cầu với Ngài luôn.</a:t>
            </a:r>
          </a:p>
        </p:txBody>
      </p:sp>
    </p:spTree>
    <p:extLst>
      <p:ext uri="{BB962C8B-B14F-4D97-AF65-F5344CB8AC3E}">
        <p14:creationId xmlns:p14="http://schemas.microsoft.com/office/powerpoint/2010/main" val="2116995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12436" y="144379"/>
            <a:ext cx="11690807" cy="6848333"/>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Xin cho con luôn khao khát mến yêu Lời Chúa, luôn vui sống phúc âm Ngài trao để đạt tới phúc ân trời cao. Xin cho con dẫu kiếp sống lắng lo trăm bề, dẫu lỗi bước đáng cay ê chề, vẫn tìm về bên Chúa tình yêu</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890355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66255"/>
            <a:ext cx="12192000" cy="7024255"/>
          </a:xfrm>
          <a:prstGeom prst="rect">
            <a:avLst/>
          </a:prstGeom>
        </p:spPr>
      </p:pic>
    </p:spTree>
    <p:extLst>
      <p:ext uri="{BB962C8B-B14F-4D97-AF65-F5344CB8AC3E}">
        <p14:creationId xmlns:p14="http://schemas.microsoft.com/office/powerpoint/2010/main" val="8295127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999407" y="893445"/>
            <a:ext cx="10193185" cy="5071110"/>
          </a:xfrm>
          <a:prstGeom prst="rect">
            <a:avLst/>
          </a:prstGeom>
        </p:spPr>
      </p:pic>
      <p:sp>
        <p:nvSpPr>
          <p:cNvPr id="4" name="Rectangle 3"/>
          <p:cNvSpPr/>
          <p:nvPr/>
        </p:nvSpPr>
        <p:spPr>
          <a:xfrm>
            <a:off x="2484582" y="2595418"/>
            <a:ext cx="7121236" cy="1754326"/>
          </a:xfrm>
          <a:prstGeom prst="rect">
            <a:avLst/>
          </a:prstGeom>
        </p:spPr>
        <p:txBody>
          <a:bodyPr wrap="square">
            <a:spAutoFit/>
          </a:body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CHÚT TÌNH CON THƠ</a:t>
            </a:r>
            <a:endParaRPr lang="en-US" sz="44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3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Nguyễn Duy</a:t>
            </a:r>
            <a:endParaRPr lang="en-US" sz="3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2060182"/>
      </p:ext>
    </p:extLst>
  </p:cSld>
  <p:clrMapOvr>
    <a:masterClrMapping/>
  </p:clrMapOvr>
  <p:transition spd="slow">
    <p:wipe/>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Mẹ ơi! Trên trần gian con chưa thấy ai đến nhờ Mẹ mà Mẹ không thương giúp. Mẹ ơi! Con biết rằng tình Mẹ rất bao la, luôn dõi nhìn từng nhịp bước con thơ</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62625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07004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ơi! Trên đường trần vương theo gót chân, những bụi mờ lòng nặng bao nhung nhớ. Mẹ ơi! Trên nước trời tình Mẹ rất bao dung, con lỗi lầm Mẹ cầu Chúa tha cho</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30763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472383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ơi! Như hạt lệ đã vỡ tan, những ngọc nhằn là lời kinh dâng tiến. Mẹ ơi! Cho dẫu đời còn nặng gánh bon chen, nhưng có Mẹ đời nhẹ nỗi truân chuyên</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94206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20258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66255"/>
            <a:ext cx="12192000" cy="7024255"/>
          </a:xfrm>
          <a:prstGeom prst="rect">
            <a:avLst/>
          </a:prstGeom>
        </p:spPr>
      </p:pic>
    </p:spTree>
    <p:extLst>
      <p:ext uri="{BB962C8B-B14F-4D97-AF65-F5344CB8AC3E}">
        <p14:creationId xmlns:p14="http://schemas.microsoft.com/office/powerpoint/2010/main" val="31392211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44</Paragraphs>
  <Slides>45</Slides>
  <Notes>0</Notes>
  <TotalTime>93</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45</vt:i4>
      </vt:variant>
    </vt:vector>
  </HeadingPairs>
  <TitlesOfParts>
    <vt:vector baseType="lpstr" size="51">
      <vt:lpstr>Arial</vt:lpstr>
      <vt:lpstr>Calibri Light</vt:lpstr>
      <vt:lpstr>Calibri</vt:lpstr>
      <vt:lpstr>Times New Roman</vt:lpstr>
      <vt:lpstr>Algerian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17</cp:revision>
  <dcterms:created xsi:type="dcterms:W3CDTF">2025-01-20T00:30:40Z</dcterms:created>
  <dcterms:modified xsi:type="dcterms:W3CDTF">2025-07-12T13:52:41Z</dcterms:modified>
</cp:coreProperties>
</file>