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5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tags" Target="tags/tag1.xml" /><Relationship Id="rId48" Type="http://schemas.openxmlformats.org/officeDocument/2006/relationships/presProps" Target="presProps.xml" /><Relationship Id="rId49" Type="http://schemas.openxmlformats.org/officeDocument/2006/relationships/viewProps" Target="viewProps.xml" /><Relationship Id="rId5" Type="http://schemas.openxmlformats.org/officeDocument/2006/relationships/slide" Target="slides/slide4.xml" /><Relationship Id="rId50" Type="http://schemas.openxmlformats.org/officeDocument/2006/relationships/theme" Target="theme/theme1.xml" /><Relationship Id="rId51"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6D1A30-B7D2-40EE-B8B2-3C76D6FCC986}"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7FFDCC-4695-4752-A05F-57B54415B193}" type="slidenum">
              <a:rPr lang="en-US" smtClean="0"/>
              <a:t>‹#›</a:t>
            </a:fld>
            <a:endParaRPr lang="en-US"/>
          </a:p>
        </p:txBody>
      </p:sp>
    </p:spTree>
    <p:extLst>
      <p:ext uri="{BB962C8B-B14F-4D97-AF65-F5344CB8AC3E}">
        <p14:creationId xmlns:p14="http://schemas.microsoft.com/office/powerpoint/2010/main" val="141443222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6D1A30-B7D2-40EE-B8B2-3C76D6FCC986}" type="datetimeFigureOut">
              <a:rPr lang="en-US" smtClean="0"/>
              <a:t>8/20/2025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FFDCC-4695-4752-A05F-57B54415B193}" type="slidenum">
              <a:rPr lang="en-US" smtClean="0"/>
              <a:t>‹#›</a:t>
            </a:fld>
            <a:endParaRPr lang="en-US"/>
          </a:p>
        </p:txBody>
      </p:sp>
    </p:spTree>
    <p:extLst>
      <p:ext uri="{BB962C8B-B14F-4D97-AF65-F5344CB8AC3E}">
        <p14:creationId xmlns:p14="http://schemas.microsoft.com/office/powerpoint/2010/main" val="3594180006"/>
      </p:ext>
    </p:ext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83128" y="-665017"/>
            <a:ext cx="12275128" cy="7523018"/>
          </a:xfrm>
          <a:prstGeom prst="rect">
            <a:avLst/>
          </a:prstGeom>
        </p:spPr>
      </p:pic>
    </p:spTree>
    <p:extLst>
      <p:ext uri="{BB962C8B-B14F-4D97-AF65-F5344CB8AC3E}">
        <p14:creationId xmlns:p14="http://schemas.microsoft.com/office/powerpoint/2010/main" val="4146438657"/>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0"/>
            <a:ext cx="11887200" cy="6732027"/>
          </a:xfrm>
          <a:prstGeom prst="rect">
            <a:avLst/>
          </a:prstGeom>
        </p:spPr>
      </p:pic>
      <p:sp>
        <p:nvSpPr>
          <p:cNvPr id="2" name="Rectangle 1"/>
          <p:cNvSpPr/>
          <p:nvPr/>
        </p:nvSpPr>
        <p:spPr>
          <a:xfrm>
            <a:off x="314036" y="2715491"/>
            <a:ext cx="9411854" cy="1671227"/>
          </a:xfrm>
          <a:prstGeom prst="rect">
            <a:avLst/>
          </a:prstGeom>
        </p:spPr>
        <p:txBody>
          <a:bodyPr wrap="square">
            <a:spAutoFit/>
          </a:bodyPr>
          <a:lstStyle/>
          <a:p>
            <a:pPr algn="ctr">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ÐẾN TRƯỚC NHAN NGÀI</a:t>
            </a:r>
            <a:endParaRPr lang="en-US" sz="48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28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Ngọc Linh</a:t>
            </a:r>
            <a:endParaRPr lang="en-US" sz="2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4736743"/>
      </p:ext>
    </p:extLst>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44379"/>
            <a:ext cx="11903242"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Hãy đến trước nhan Ngài. Hồn ơi reo lên ý thơ, đàn ơi vang lên tiếng tơ ca mừng Vua Chí Thánh. Hãy đến trước nhan Ngài. Cùng tôn vinh Thiên Chúa ta là Vua trên muôn các Vua danh Ngài luôn vững bền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08972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360218" y="144379"/>
            <a:ext cx="11543025" cy="7173132"/>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Hãy ca khen Ngài tình Chúa thật khôn sánh trung tín vượt ngàn mây, công lý vững bền nguồn suối hồng ân chan chứa mọi nơi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28812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44379"/>
            <a:ext cx="11903242"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Hãy đến trước nhan Ngài. Hồn ơi reo lên ý thơ, đàn ơi vang lên tiếng tơ ca mừng Vua Chí Thánh. Hãy đến trước nhan Ngài. Cùng tôn vinh Thiên Chúa ta là Vua trên muôn các Vua danh Ngài luôn vững bền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161660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44379"/>
            <a:ext cx="11903242" cy="5917967"/>
          </a:xfrm>
          <a:prstGeom prst="rect">
            <a:avLst/>
          </a:prstGeom>
        </p:spPr>
        <p:txBody>
          <a:bodyPr wrap="square">
            <a:spAutoFit/>
          </a:bodyPr>
          <a:lstStyle/>
          <a:p>
            <a:pPr algn="just">
              <a:lnSpc>
                <a:spcPct val="135000"/>
              </a:lnSpc>
              <a:spcAft>
                <a:spcPct val="0"/>
              </a:spcAft>
            </a:pPr>
            <a:r>
              <a:rPr lang="en-US" sz="72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7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7200" err="1">
                <a:latin typeface="Times New Roman" panose="02020603050405020304" pitchFamily="18" charset="0"/>
                <a:ea typeface="Calibri" panose="020f0502020204030204" pitchFamily="34" charset="0"/>
                <a:cs typeface="Times New Roman" panose="02020603050405020304" pitchFamily="18" charset="0"/>
              </a:rPr>
              <a:t>Hỡi muôn tâm hồn đặt vững niềm tin Chúa. Chúa sẽ chẳng bỏ rơi. Chúa sẽ chẳng rời. Ngài mãi một niềm ưu ái chở che.</a:t>
            </a:r>
          </a:p>
        </p:txBody>
      </p:sp>
    </p:spTree>
    <p:extLst>
      <p:ext uri="{BB962C8B-B14F-4D97-AF65-F5344CB8AC3E}">
        <p14:creationId xmlns:p14="http://schemas.microsoft.com/office/powerpoint/2010/main" val="7696517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144379" y="144379"/>
            <a:ext cx="11903242"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Hãy đến trước nhan Ngài. Hồn ơi reo lên ý thơ, đàn ơi vang lên tiếng tơ ca mừng Vua Chí Thánh. Hãy đến trước nhan Ngài. Cùng tôn vinh Thiên Chúa ta là Vua trên muôn các Vua danh Ngài luôn vững bền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359957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83128" y="-665017"/>
            <a:ext cx="12275128" cy="7523018"/>
          </a:xfrm>
          <a:prstGeom prst="rect">
            <a:avLst/>
          </a:prstGeom>
        </p:spPr>
      </p:pic>
    </p:spTree>
    <p:extLst>
      <p:ext uri="{BB962C8B-B14F-4D97-AF65-F5344CB8AC3E}">
        <p14:creationId xmlns:p14="http://schemas.microsoft.com/office/powerpoint/2010/main" val="3947211055"/>
      </p:ext>
    </p:extLst>
  </p:cSld>
  <p:clrMapOvr>
    <a:masterClrMapping/>
  </p:clrMapOvr>
  <p:transition spd="slow">
    <p:push dir="u"/>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958109"/>
            <a:ext cx="11614503" cy="3871060"/>
          </a:xfrm>
          <a:prstGeom prst="rect">
            <a:avLst/>
          </a:prstGeom>
        </p:spPr>
        <p:txBody>
          <a:bodyPr wrap="square">
            <a:spAutoFit/>
          </a:bodyPr>
          <a:lstStyle/>
          <a:p>
            <a:pPr algn="just">
              <a:lnSpc>
                <a:spcPct val="135000"/>
              </a:lnSpc>
              <a:spcAft>
                <a:spcPct val="0"/>
              </a:spcAft>
            </a:pPr>
            <a:r>
              <a:rPr lang="en-US" sz="9600" b="1" err="1">
                <a:latin typeface="Times New Roman" panose="02020603050405020304" pitchFamily="18" charset="0"/>
                <a:cs typeface="Times New Roman" panose="02020603050405020304" pitchFamily="18" charset="0"/>
              </a:rPr>
              <a:t>Hãy đi rao giảng Tin Mừng khắp thế gian.</a:t>
            </a:r>
            <a:endParaRPr lang="en-US" sz="154700" b="1">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5983458"/>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83128" y="-665017"/>
            <a:ext cx="12275128" cy="7523018"/>
          </a:xfrm>
          <a:prstGeom prst="rect">
            <a:avLst/>
          </a:prstGeom>
        </p:spPr>
      </p:pic>
    </p:spTree>
    <p:extLst>
      <p:ext uri="{BB962C8B-B14F-4D97-AF65-F5344CB8AC3E}">
        <p14:creationId xmlns:p14="http://schemas.microsoft.com/office/powerpoint/2010/main" val="1445355601"/>
      </p:ext>
    </p:extLst>
  </p:cSld>
  <p:clrMapOvr>
    <a:masterClrMapping/>
  </p:clrMapOvr>
  <p:transition spd="slow">
    <p:push dir="u"/>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363580"/>
            <a:ext cx="11614505" cy="5632312"/>
          </a:xfrm>
          <a:prstGeom prst="rect">
            <a:avLst/>
          </a:prstGeom>
        </p:spPr>
        <p:txBody>
          <a:bodyPr wrap="square">
            <a:spAutoFit/>
          </a:bodyPr>
          <a:lstStyle/>
          <a:p>
            <a:pPr algn="just"/>
            <a:r>
              <a:rPr lang="en-US" sz="7200" b="1">
                <a:latin typeface="Times New Roman" panose="02020603050405020304" pitchFamily="18" charset="0"/>
                <a:cs typeface="Times New Roman" panose="02020603050405020304" pitchFamily="18" charset="0"/>
              </a:rPr>
              <a:t>"Ai yêu mến Thầy thì sẽ giữ lời Thầy. </a:t>
            </a:r>
            <a:r>
              <a:rPr lang="en-US" sz="7200" b="1" smtClean="0">
                <a:latin typeface="Times New Roman" panose="02020603050405020304" pitchFamily="18" charset="0"/>
                <a:cs typeface="Times New Roman" panose="02020603050405020304" pitchFamily="18" charset="0"/>
              </a:rPr>
              <a:t>Cha </a:t>
            </a:r>
            <a:r>
              <a:rPr lang="en-US" sz="7200" b="1" err="1">
                <a:latin typeface="Times New Roman" panose="02020603050405020304" pitchFamily="18" charset="0"/>
                <a:cs typeface="Times New Roman" panose="02020603050405020304" pitchFamily="18" charset="0"/>
              </a:rPr>
              <a:t>Thầy sẽ yêu mến người ấy. Cha và Thầy sẽ đến và ở lại trong người ấy".</a:t>
            </a:r>
          </a:p>
        </p:txBody>
      </p:sp>
    </p:spTree>
    <p:extLst>
      <p:ext uri="{BB962C8B-B14F-4D97-AF65-F5344CB8AC3E}">
        <p14:creationId xmlns:p14="http://schemas.microsoft.com/office/powerpoint/2010/main" val="2140138963"/>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83128" y="-665017"/>
            <a:ext cx="12275128" cy="7523018"/>
          </a:xfrm>
          <a:prstGeom prst="rect">
            <a:avLst/>
          </a:prstGeom>
        </p:spPr>
      </p:pic>
    </p:spTree>
    <p:extLst>
      <p:ext uri="{BB962C8B-B14F-4D97-AF65-F5344CB8AC3E}">
        <p14:creationId xmlns:p14="http://schemas.microsoft.com/office/powerpoint/2010/main" val="2316739225"/>
      </p:ext>
    </p:extLst>
  </p:cSld>
  <p:clrMapOvr>
    <a:masterClrMapping/>
  </p:clrMapOvr>
  <p:transition spd="slow">
    <p:push dir="u"/>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999407" y="893445"/>
            <a:ext cx="10193185" cy="5071110"/>
          </a:xfrm>
          <a:prstGeom prst="rect">
            <a:avLst/>
          </a:prstGeom>
        </p:spPr>
      </p:pic>
      <p:sp>
        <p:nvSpPr>
          <p:cNvPr id="3" name="Rectangle 2"/>
          <p:cNvSpPr/>
          <p:nvPr/>
        </p:nvSpPr>
        <p:spPr>
          <a:xfrm>
            <a:off x="2475345" y="2650836"/>
            <a:ext cx="7084291" cy="1588127"/>
          </a:xfrm>
          <a:prstGeom prst="rect">
            <a:avLst/>
          </a:prstGeom>
        </p:spPr>
        <p:txBody>
          <a:bodyPr wrap="square">
            <a:spAutoFit/>
          </a:body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BÁNH THƠM NHO LÀNH </a:t>
            </a:r>
            <a:endParaRPr lang="en-US" sz="44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28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Đinh Công Huỳnh</a:t>
            </a:r>
            <a:endParaRPr lang="en-US" sz="2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2047419"/>
      </p:ext>
    </p:extLst>
  </p:cSld>
  <p:clrMapOvr>
    <a:masterClrMapping/>
  </p:clrMapOvr>
  <p:transition spd="slow">
    <p:push dir="u"/>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705234"/>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i="1"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5400" i="1"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18843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Cúi xin Ngài đón nhận của lễ con dâng, nho và bánh này kết tựu hoa trái đơm hương. Tháng ngày nặng trĩu đôi vai, cùng hương trầm dâng tiến lên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150676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705234"/>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i="1"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5400" i="1"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902819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Chén cứu độ Chúa đã tận hiến năm xưa, trong mình máu này, máu đào vết tích yêu thương, chỉ vì nặng gánh vai mang tội con người muôn kiếp lưu truyền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34232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705234"/>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i="1"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5400" i="1"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56447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Chén đắng này xin Ngài xẻ bớt cho con, thông phần đau khổ với Ngài gánh lấy đau thương, để đền tội lỗi con đây, nguyện xin Ngài nhận lấy tim con.</a:t>
            </a:r>
          </a:p>
        </p:txBody>
      </p:sp>
    </p:spTree>
    <p:extLst>
      <p:ext uri="{BB962C8B-B14F-4D97-AF65-F5344CB8AC3E}">
        <p14:creationId xmlns:p14="http://schemas.microsoft.com/office/powerpoint/2010/main" val="254690987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705234"/>
          </a:xfrm>
          <a:prstGeom prst="rect">
            <a:avLst/>
          </a:prstGeom>
        </p:spPr>
        <p:txBody>
          <a:bodyPr wrap="square">
            <a:spAutoFit/>
          </a:bodyPr>
          <a:lstStyle/>
          <a:p>
            <a:pPr algn="just">
              <a:lnSpc>
                <a:spcPct val="135000"/>
              </a:lnSpc>
              <a:spcAft>
                <a:spcPct val="0"/>
              </a:spcAft>
            </a:pPr>
            <a:r>
              <a:rPr lang="en-US" sz="5400" b="1" i="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i="1" err="1">
                <a:latin typeface="Times New Roman" panose="02020603050405020304" pitchFamily="18" charset="0"/>
                <a:ea typeface="Calibri" panose="020f0502020204030204" pitchFamily="34" charset="0"/>
                <a:cs typeface="Times New Roman" panose="02020603050405020304" pitchFamily="18" charset="0"/>
              </a:rPr>
              <a:t>Dâng lên Ngài bằng tấm bánh này tấm bánh này bằng giọt mồ hôi, bánh miến này bằng từng lao công của con người ngày đêm lao khó xin dâng lên làm lễ vật kính tiến Chúa bằng hết tâm hồn cho đẹp lòng Chúa ơi</a:t>
            </a:r>
            <a:r>
              <a:rPr lang="en-US" sz="5400" i="1"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379667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131434271"/>
      </p:ext>
    </p:extLst>
  </p:cSld>
  <p:clrMapOvr>
    <a:masterClrMapping/>
  </p:clrMapOvr>
  <p:transition spd="slow">
    <p:push dir="u"/>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bamboo mat with green leaves&#10;&#10;Description automatically generated">
            <a:extLst>
              <a:ext uri="{FF2B5EF4-FFF2-40B4-BE49-F238E27FC236}">
                <a16:creationId xmlns:a16="http://schemas.microsoft.com/office/drawing/2014/main" id="{83FA6E4D-5FFC-BDF9-22FF-FA7DE2A68989}"/>
              </a:ext>
            </a:extLst>
          </p:cNvPr>
          <p:cNvPicPr>
            <a:picLocks noChangeAspect="1"/>
          </p:cNvPicPr>
          <p:nvPr/>
        </p:nvPicPr>
        <p:blipFill>
          <a:blip r:embed="rId2"/>
          <a:srcRect b="3427"/>
          <a:stretch>
            <a:fillRect/>
          </a:stretch>
        </p:blipFill>
        <p:spPr>
          <a:xfrm>
            <a:off x="-341745" y="0"/>
            <a:ext cx="12921671" cy="6858000"/>
          </a:xfrm>
          <a:prstGeom prst="rect">
            <a:avLst/>
          </a:prstGeom>
        </p:spPr>
      </p:pic>
      <p:sp>
        <p:nvSpPr>
          <p:cNvPr id="5" name="TextBox 4">
            <a:extLst>
              <a:ext uri="{FF2B5EF4-FFF2-40B4-BE49-F238E27FC236}">
                <a16:creationId xmlns:a16="http://schemas.microsoft.com/office/drawing/2014/main" id="{900FCB6E-B109-C401-FDAC-BC6FD5CEF738}"/>
              </a:ext>
            </a:extLst>
          </p:cNvPr>
          <p:cNvSpPr txBox="1"/>
          <p:nvPr/>
        </p:nvSpPr>
        <p:spPr>
          <a:xfrm>
            <a:off x="83127" y="3038763"/>
            <a:ext cx="9615055" cy="2288063"/>
          </a:xfrm>
          <a:prstGeom prst="rect">
            <a:avLst/>
          </a:prstGeom>
          <a:noFill/>
        </p:spPr>
        <p:txBody>
          <a:bodyPr wrap="square">
            <a:spAutoFit/>
          </a:bodyPr>
          <a:lstStyle/>
          <a:p>
            <a:pPr algn="ctr"/>
            <a:r>
              <a:rPr lang="vi-VN" sz="5400" b="1">
                <a:solidFill>
                  <a:srgbClr val="FF0000"/>
                </a:solidFill>
                <a:latin typeface="+mj-lt"/>
              </a:rPr>
              <a:t>BAO LA TÌNH CHÚA</a:t>
            </a:r>
          </a:p>
          <a:p>
            <a:pPr algn="ctr"/>
            <a:r>
              <a:rPr lang="vi-VN" sz="3600" b="1">
                <a:solidFill>
                  <a:srgbClr val="FF0000"/>
                </a:solidFill>
                <a:latin typeface="+mj-lt"/>
              </a:rPr>
              <a:t>Tác giả: Giang Ân</a:t>
            </a:r>
          </a:p>
          <a:p>
            <a:pPr algn="ctr"/>
            <a:endParaRPr lang="vi-VN" sz="5400" b="1">
              <a:solidFill>
                <a:srgbClr val="FF0000"/>
              </a:solidFill>
              <a:latin typeface="+mj-lt"/>
            </a:endParaRPr>
          </a:p>
        </p:txBody>
      </p:sp>
    </p:spTree>
    <p:extLst>
      <p:ext uri="{BB962C8B-B14F-4D97-AF65-F5344CB8AC3E}">
        <p14:creationId xmlns:p14="http://schemas.microsoft.com/office/powerpoint/2010/main" val="11024318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489527" y="0"/>
            <a:ext cx="13106400"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535709" y="471055"/>
            <a:ext cx="11185235" cy="6555641"/>
          </a:xfrm>
          <a:prstGeom prst="rect">
            <a:avLst/>
          </a:prstGeom>
          <a:noFill/>
        </p:spPr>
        <p:txBody>
          <a:bodyPr wrap="square">
            <a:spAutoFit/>
          </a:bodyPr>
          <a:lstStyle/>
          <a:p>
            <a:pPr algn="just"/>
            <a:r>
              <a:rPr lang="vi-VN" sz="6000" b="1">
                <a:solidFill>
                  <a:srgbClr val="FF0000"/>
                </a:solidFill>
                <a:latin typeface="+mj-lt"/>
              </a:rPr>
              <a:t>1. </a:t>
            </a:r>
            <a:r>
              <a:rPr lang="vi-VN" sz="6000">
                <a:latin typeface="+mj-lt"/>
              </a:rPr>
              <a:t>Bao la tình Chúa yêu con, mênh mông như biển Thái Bình, dạt dào như ngàn con sóng, vỗ về năm tháng đời con. Tình Ngài như mưa đỉnh núi, suốt đời tuôn đổ dạt dào. Một tình yêu vô biên, một tình yêu vô biên.</a:t>
            </a:r>
          </a:p>
        </p:txBody>
      </p:sp>
    </p:spTree>
    <p:extLst>
      <p:ext uri="{BB962C8B-B14F-4D97-AF65-F5344CB8AC3E}">
        <p14:creationId xmlns:p14="http://schemas.microsoft.com/office/powerpoint/2010/main" val="72885359"/>
      </p:ext>
    </p:extLst>
  </p:cSld>
  <p:clrMapOvr>
    <a:masterClrMapping/>
  </p:clrMapOvr>
  <mc:AlternateContent xmlns:mc="http://schemas.openxmlformats.org/markup-compatibility/2006">
    <mc:Choice xmlns:p159="http://schemas.microsoft.com/office/powerpoint/2015/09/main" Requires="p159">
      <p:transition spd="slow" p14:dur="2000">
        <p159:morph option="byObject"/>
      </p:transition>
    </mc:Choice>
    <mc:Fallback>
      <p:transition spd="slow">
        <p:fad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491613" y="0"/>
            <a:ext cx="13214555"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383458" y="432619"/>
            <a:ext cx="11425084" cy="5909310"/>
          </a:xfrm>
          <a:prstGeom prst="rect">
            <a:avLst/>
          </a:prstGeom>
          <a:noFill/>
        </p:spPr>
        <p:txBody>
          <a:bodyPr wrap="square">
            <a:spAutoFit/>
          </a:bodyPr>
          <a:lstStyle/>
          <a:p>
            <a:pPr algn="just"/>
            <a:r>
              <a:rPr lang="vi-VN" sz="5400" b="1">
                <a:solidFill>
                  <a:srgbClr val="FF0000"/>
                </a:solidFill>
                <a:latin typeface="+mj-lt"/>
              </a:rPr>
              <a:t>ĐK. </a:t>
            </a:r>
            <a:r>
              <a:rPr lang="vi-VN" sz="5400">
                <a:latin typeface="+mj-lt"/>
              </a:rPr>
              <a:t>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p>
        </p:txBody>
      </p:sp>
    </p:spTree>
    <p:extLst>
      <p:ext uri="{BB962C8B-B14F-4D97-AF65-F5344CB8AC3E}">
        <p14:creationId xmlns:p14="http://schemas.microsoft.com/office/powerpoint/2010/main" val="3076699985"/>
      </p:ext>
    </p:extLst>
  </p:cSld>
  <p:clrMapOvr>
    <a:masterClrMapping/>
  </p:clrMapOvr>
  <p:transition spd="med">
    <p:pull/>
  </p:transition>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501445" y="0"/>
            <a:ext cx="13234219"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412956" y="422787"/>
            <a:ext cx="11405418" cy="6555641"/>
          </a:xfrm>
          <a:prstGeom prst="rect">
            <a:avLst/>
          </a:prstGeom>
          <a:noFill/>
        </p:spPr>
        <p:txBody>
          <a:bodyPr wrap="square">
            <a:spAutoFit/>
          </a:bodyPr>
          <a:lstStyle/>
          <a:p>
            <a:pPr algn="just"/>
            <a:r>
              <a:rPr lang="vi-VN" sz="6000" b="1">
                <a:solidFill>
                  <a:srgbClr val="FF0000"/>
                </a:solidFill>
                <a:latin typeface="+mj-lt"/>
              </a:rPr>
              <a:t>2. </a:t>
            </a:r>
            <a:r>
              <a:rPr lang="vi-VN" sz="6000">
                <a:latin typeface="+mj-lt"/>
              </a:rPr>
              <a:t>Xa xôi ngày tháng êm trôi, yêu thương như nước xuôi dòng, mặn nồng như làn hơi ấm, đổ đầy mưa nắng đời con. Còn gì như ân tình Chúa, dắt dìu con bước trong đời. Từng nhịp chân yêu thương, từng nhịp chân yêu thương.</a:t>
            </a:r>
          </a:p>
        </p:txBody>
      </p:sp>
    </p:spTree>
    <p:extLst>
      <p:ext uri="{BB962C8B-B14F-4D97-AF65-F5344CB8AC3E}">
        <p14:creationId xmlns:p14="http://schemas.microsoft.com/office/powerpoint/2010/main" val="178785983"/>
      </p:ext>
    </p:extLst>
  </p:cSld>
  <p:clrMapOvr>
    <a:masterClrMapping/>
  </p:clrMapOvr>
  <p:transition spd="slow">
    <p:cover/>
  </p:transition>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491613" y="0"/>
            <a:ext cx="13214555"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383458" y="432619"/>
            <a:ext cx="11425084" cy="5909310"/>
          </a:xfrm>
          <a:prstGeom prst="rect">
            <a:avLst/>
          </a:prstGeom>
          <a:noFill/>
        </p:spPr>
        <p:txBody>
          <a:bodyPr wrap="square">
            <a:spAutoFit/>
          </a:bodyPr>
          <a:lstStyle/>
          <a:p>
            <a:pPr algn="just"/>
            <a:r>
              <a:rPr lang="vi-VN" sz="5400" b="1">
                <a:solidFill>
                  <a:srgbClr val="FF0000"/>
                </a:solidFill>
                <a:latin typeface="+mj-lt"/>
              </a:rPr>
              <a:t>ĐK. </a:t>
            </a:r>
            <a:r>
              <a:rPr lang="vi-VN" sz="5400">
                <a:latin typeface="+mj-lt"/>
              </a:rPr>
              <a:t>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p>
        </p:txBody>
      </p:sp>
    </p:spTree>
    <p:extLst>
      <p:ext uri="{BB962C8B-B14F-4D97-AF65-F5344CB8AC3E}">
        <p14:creationId xmlns:p14="http://schemas.microsoft.com/office/powerpoint/2010/main" val="208806184"/>
      </p:ext>
    </p:extLst>
  </p:cSld>
  <p:clrMapOvr>
    <a:masterClrMapping/>
  </p:clrMapOvr>
  <p:transition spd="med">
    <p:pull/>
  </p:transition>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501445" y="0"/>
            <a:ext cx="13263716"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403123" y="383458"/>
            <a:ext cx="11454579" cy="6555641"/>
          </a:xfrm>
          <a:prstGeom prst="rect">
            <a:avLst/>
          </a:prstGeom>
          <a:noFill/>
        </p:spPr>
        <p:txBody>
          <a:bodyPr wrap="square">
            <a:spAutoFit/>
          </a:bodyPr>
          <a:lstStyle/>
          <a:p>
            <a:pPr algn="just"/>
            <a:r>
              <a:rPr lang="vi-VN" sz="6000" b="1">
                <a:solidFill>
                  <a:srgbClr val="FF0000"/>
                </a:solidFill>
                <a:latin typeface="+mj-lt"/>
              </a:rPr>
              <a:t>3</a:t>
            </a:r>
            <a:r>
              <a:rPr lang="vi-VN" sz="6000">
                <a:solidFill>
                  <a:srgbClr val="FF0000"/>
                </a:solidFill>
                <a:latin typeface="+mj-lt"/>
              </a:rPr>
              <a:t>. </a:t>
            </a:r>
            <a:r>
              <a:rPr lang="vi-VN" sz="6000">
                <a:latin typeface="+mj-lt"/>
              </a:rPr>
              <a:t>Êm như làn gió đưa mây, đôi tay con hướng lên trời. Nguyện cầu cho đời con mãi, giữ trọn lời hứatrung kiên. Trọn đời con xin tận hiến, Chúa là hơi ấm mẹ hiền. Trọn đời con nương thân, trọn đời con nương thân.</a:t>
            </a:r>
          </a:p>
        </p:txBody>
      </p:sp>
    </p:spTree>
    <p:extLst>
      <p:ext uri="{BB962C8B-B14F-4D97-AF65-F5344CB8AC3E}">
        <p14:creationId xmlns:p14="http://schemas.microsoft.com/office/powerpoint/2010/main" val="732132048"/>
      </p:ext>
    </p:extLst>
  </p:cSld>
  <p:clrMapOvr>
    <a:masterClrMapping/>
  </p:clrMapOvr>
  <p:transition spd="slow">
    <p:cover/>
  </p:transition>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B073F57B-4BA2-6CA8-3204-EBE389720558}"/>
              </a:ext>
            </a:extLst>
          </p:cNvPr>
          <p:cNvPicPr>
            <a:picLocks noChangeAspect="1"/>
          </p:cNvPicPr>
          <p:nvPr/>
        </p:nvPicPr>
        <p:blipFill>
          <a:blip r:embed="rId2"/>
          <a:srcRect t="5434" b="5158"/>
          <a:stretch>
            <a:fillRect/>
          </a:stretch>
        </p:blipFill>
        <p:spPr>
          <a:xfrm>
            <a:off x="-491613" y="0"/>
            <a:ext cx="13214555" cy="7138292"/>
          </a:xfrm>
          <a:prstGeom prst="rect">
            <a:avLst/>
          </a:prstGeom>
        </p:spPr>
      </p:pic>
      <p:sp>
        <p:nvSpPr>
          <p:cNvPr id="5" name="TextBox 4">
            <a:extLst>
              <a:ext uri="{FF2B5EF4-FFF2-40B4-BE49-F238E27FC236}">
                <a16:creationId xmlns:a16="http://schemas.microsoft.com/office/drawing/2014/main" id="{854F7191-9851-EF0A-92BB-F91EE19253E5}"/>
              </a:ext>
            </a:extLst>
          </p:cNvPr>
          <p:cNvSpPr txBox="1"/>
          <p:nvPr/>
        </p:nvSpPr>
        <p:spPr>
          <a:xfrm>
            <a:off x="383458" y="432619"/>
            <a:ext cx="11425084" cy="5909310"/>
          </a:xfrm>
          <a:prstGeom prst="rect">
            <a:avLst/>
          </a:prstGeom>
          <a:noFill/>
        </p:spPr>
        <p:txBody>
          <a:bodyPr wrap="square">
            <a:spAutoFit/>
          </a:bodyPr>
          <a:lstStyle/>
          <a:p>
            <a:pPr algn="just"/>
            <a:r>
              <a:rPr lang="vi-VN" sz="5400" b="1">
                <a:solidFill>
                  <a:srgbClr val="FF0000"/>
                </a:solidFill>
                <a:latin typeface="+mj-lt"/>
              </a:rPr>
              <a:t>ĐK. </a:t>
            </a:r>
            <a:r>
              <a:rPr lang="vi-VN" sz="5400">
                <a:latin typeface="+mj-lt"/>
              </a:rPr>
              <a:t>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p>
        </p:txBody>
      </p:sp>
    </p:spTree>
    <p:extLst>
      <p:ext uri="{BB962C8B-B14F-4D97-AF65-F5344CB8AC3E}">
        <p14:creationId xmlns:p14="http://schemas.microsoft.com/office/powerpoint/2010/main" val="2328353211"/>
      </p:ext>
    </p:extLst>
  </p:cSld>
  <p:clrMapOvr>
    <a:masterClrMapping/>
  </p:clrMapOvr>
  <p:transition spd="med">
    <p:pull/>
  </p:transition>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595558878"/>
      </p:ext>
    </p:extLst>
  </p:cSld>
  <p:clrMapOvr>
    <a:masterClrMapping/>
  </p:clrMapOvr>
  <p:transition spd="slow">
    <p:push dir="u"/>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0"/>
            <a:ext cx="12192000" cy="7735401"/>
          </a:xfrm>
          <a:prstGeom prst="rect">
            <a:avLst/>
          </a:prstGeom>
        </p:spPr>
      </p:pic>
      <p:sp>
        <p:nvSpPr>
          <p:cNvPr id="2" name="Rectangle 1"/>
          <p:cNvSpPr/>
          <p:nvPr/>
        </p:nvSpPr>
        <p:spPr>
          <a:xfrm>
            <a:off x="1320800" y="2475345"/>
            <a:ext cx="9559636" cy="3457870"/>
          </a:xfrm>
          <a:prstGeom prst="rect">
            <a:avLst/>
          </a:prstGeom>
        </p:spPr>
        <p:txBody>
          <a:bodyPr wrap="square">
            <a:spAutoFit/>
          </a:bodyPr>
          <a:lstStyle/>
          <a:p>
            <a:pPr algn="ctr">
              <a:lnSpc>
                <a:spcPct val="135000"/>
              </a:lnSpc>
              <a:spcAft>
                <a:spcPct val="0"/>
              </a:spcAft>
            </a:pPr>
            <a:r>
              <a:rPr lang="en-US" sz="9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CỬA HẸP</a:t>
            </a:r>
            <a:endParaRPr lang="en-US" sz="96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Y Vũ</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6922228"/>
      </p:ext>
    </p:extLst>
  </p:cSld>
  <p:clrMapOvr>
    <a:masterClrMapping/>
  </p:clrMapOvr>
  <p:transition spd="slow">
    <p:wipe/>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Vì muốn cho con được cứu thoát Chúa dẫn con đi qua cửa hẹp. Nẻo đường dạy con sống trung thành ơn gọi theo Chúa. Bởi lối thênh thang và dễ dãi có những đam mê luôn vẫy gọi từng ngày làm con lãng quên Ngài xa rồi cậy tin</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250365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Hãy giúp con chấp nhận cùng Chúa qua cửa hẹp dù khốn khó gian nan và hãy giúp con chiếm được hạnh phúc qua cửa hẹp hạnh phúc ân tình</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45657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075509"/>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Nhiều lúc con ích kỷ tính toán cứ giữ tin yêu theo ý mình tưởng rằng mình đang sông vuông tròn những điều Chúa muốn. Nào có hay đâu mình với Chúa đã khác xa nhau đôi nẻo đường. Chẳng cùng Ngài yêu đến hao mòn quên cả bản thân</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133064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Hãy giúp con chấp nhận cùng Chúa qua cửa hẹp dù khốn khó gian nan và hãy giúp con chiếm được hạnh phúc qua cửa hẹp hạnh phúc ân tình</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3954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Đường Chúa con theo đầy thạch đó Vẫn thấy chơi với khi khốn cùng. Thập Tự làm con ngã nghiêng long con sợ chén đắng. Nguyện Chúa bên con cùng chiến đấu hãy nâng con khi yếu hèn. Vực dậy hồn con lúc mỏi mòn can trường xin vâng</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34691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Hãy giúp con chấp nhận cùng Chúa qua cửa hẹp dù khốn khó gian nan và hãy giúp con chiếm được hạnh phúc qua cửa hẹp hạnh phúc ân tình</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010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83128" y="-665017"/>
            <a:ext cx="12275128" cy="7523018"/>
          </a:xfrm>
          <a:prstGeom prst="rect">
            <a:avLst/>
          </a:prstGeom>
        </p:spPr>
      </p:pic>
    </p:spTree>
    <p:extLst>
      <p:ext uri="{BB962C8B-B14F-4D97-AF65-F5344CB8AC3E}">
        <p14:creationId xmlns:p14="http://schemas.microsoft.com/office/powerpoint/2010/main" val="1503095373"/>
      </p:ext>
    </p:extLst>
  </p:cSld>
  <p:clrMapOvr>
    <a:masterClrMapping/>
  </p:clrMapOvr>
  <p:transition spd="slow">
    <p:push dir="u"/>
  </p:transition>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999407" y="893445"/>
            <a:ext cx="10193185" cy="5071110"/>
          </a:xfrm>
          <a:prstGeom prst="rect">
            <a:avLst/>
          </a:prstGeom>
        </p:spPr>
      </p:pic>
      <p:sp>
        <p:nvSpPr>
          <p:cNvPr id="4" name="Rectangle 3"/>
          <p:cNvSpPr/>
          <p:nvPr/>
        </p:nvSpPr>
        <p:spPr>
          <a:xfrm>
            <a:off x="2484582" y="2595418"/>
            <a:ext cx="7121236" cy="1754326"/>
          </a:xfrm>
          <a:prstGeom prst="rect">
            <a:avLst/>
          </a:prstGeom>
        </p:spPr>
        <p:txBody>
          <a:bodyPr wrap="square">
            <a:spAutoFit/>
          </a:body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CHÚT TÌNH CON THƠ</a:t>
            </a:r>
            <a:endParaRPr lang="en-US" sz="44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3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Nguyễn Duy</a:t>
            </a:r>
            <a:endParaRPr lang="en-US" sz="3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635259"/>
      </p:ext>
    </p:extLst>
  </p:cSld>
  <p:clrMapOvr>
    <a:masterClrMapping/>
  </p:clrMapOvr>
  <p:transition spd="slow">
    <p:wipe/>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Mẹ ơi! Trên trần gian con chưa thấy ai đến nhờ Mẹ mà Mẹ không thương giúp. Mẹ ơi! Con biết rằng tình Mẹ rất bao la, luôn dõi nhìn từng nhịp bước con thơ</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85230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87311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ơi! Trên đường trần vương theo gót chân, những bụi mờ lòng nặng bao nhung nhớ. Mẹ ơi! Trên nước trời tình Mẹ rất bao dung, con lỗi lầm Mẹ cầu Chúa tha cho</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402298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378074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ơi! Như hạt lệ đã vỡ tan, những ngọc nhằn là lời kinh dâng tiến. Mẹ ơi! Cho dẫu đời còn nặng gánh bon chen, nhưng có Mẹ đời nhẹ nỗi truân chuyên</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54756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79"/>
            <a:ext cx="11903242" cy="6803657"/>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Mẹ nguồn cậy trông cho người thất vọng. Mẹ là niềm tin cho người lữ thứ. Mẹ là niềm vui cho người buồn đau, Mẹ là nghỉ ngơi cho người đơn côi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93248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83128" y="-665017"/>
            <a:ext cx="12275128" cy="7523018"/>
          </a:xfrm>
          <a:prstGeom prst="rect">
            <a:avLst/>
          </a:prstGeom>
        </p:spPr>
      </p:pic>
    </p:spTree>
    <p:extLst>
      <p:ext uri="{BB962C8B-B14F-4D97-AF65-F5344CB8AC3E}">
        <p14:creationId xmlns:p14="http://schemas.microsoft.com/office/powerpoint/2010/main" val="1287852986"/>
      </p:ext>
    </p:extLst>
  </p:cSld>
  <p:clrMapOvr>
    <a:masterClrMapping/>
  </p:clrMapOvr>
  <p:transition spd="slow">
    <p:push dir="u"/>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44</Paragraphs>
  <Slides>45</Slides>
  <Notes>0</Notes>
  <TotalTime>0</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45</vt:i4>
      </vt:variant>
    </vt:vector>
  </HeadingPairs>
  <TitlesOfParts>
    <vt:vector baseType="lpstr" size="50">
      <vt:lpstr>Arial</vt:lpstr>
      <vt:lpstr>Calibri Light</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1</cp:revision>
  <dcterms:created xsi:type="dcterms:W3CDTF">2025-08-20T10:54:02Z</dcterms:created>
  <dcterms:modified xsi:type="dcterms:W3CDTF">2025-08-21T08:17:20Z</dcterms:modified>
</cp:coreProperties>
</file>