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tags" Target="tags/tag1.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heme" Target="theme/theme1.xml" /><Relationship Id="rId54"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6EBAF-CB86-470F-9A1A-288309817A40}"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493AB-375E-449D-A44A-BD2872ADC2DE}" type="slidenum">
              <a:rPr lang="en-US" smtClean="0"/>
              <a:t>‹#›</a:t>
            </a:fld>
            <a:endParaRPr lang="en-US"/>
          </a:p>
        </p:txBody>
      </p:sp>
    </p:spTree>
    <p:extLst>
      <p:ext uri="{BB962C8B-B14F-4D97-AF65-F5344CB8AC3E}">
        <p14:creationId xmlns:p14="http://schemas.microsoft.com/office/powerpoint/2010/main" val="2019285390"/>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6EBAF-CB86-470F-9A1A-288309817A40}"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4493AB-375E-449D-A44A-BD2872ADC2DE}" type="slidenum">
              <a:rPr lang="en-US" smtClean="0"/>
              <a:t>‹#›</a:t>
            </a:fld>
            <a:endParaRPr lang="en-US"/>
          </a:p>
        </p:txBody>
      </p:sp>
    </p:spTree>
    <p:extLst>
      <p:ext uri="{BB962C8B-B14F-4D97-AF65-F5344CB8AC3E}">
        <p14:creationId xmlns:p14="http://schemas.microsoft.com/office/powerpoint/2010/main" val="3261813937"/>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6EBAF-CB86-470F-9A1A-288309817A40}" type="datetimeFigureOut">
              <a:rPr lang="en-US" smtClean="0"/>
              <a:t>9/17/2025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4493AB-375E-449D-A44A-BD2872ADC2DE}" type="slidenum">
              <a:rPr lang="en-US" smtClean="0"/>
              <a:t>‹#›</a:t>
            </a:fld>
            <a:endParaRPr lang="en-US"/>
          </a:p>
        </p:txBody>
      </p:sp>
    </p:spTree>
    <p:extLst>
      <p:ext uri="{BB962C8B-B14F-4D97-AF65-F5344CB8AC3E}">
        <p14:creationId xmlns:p14="http://schemas.microsoft.com/office/powerpoint/2010/main" val="3666354319"/>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29023012"/>
      </p:ext>
    </p:extLst>
  </p:cSld>
  <p:clrMapOvr>
    <a:masterClrMapping/>
  </p:clrMapOvr>
  <p:transition spd="slow">
    <p:wipe/>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49383" y="2429165"/>
            <a:ext cx="8894618" cy="2336024"/>
          </a:xfrm>
          <a:prstGeom prst="rect">
            <a:avLst/>
          </a:prstGeom>
        </p:spPr>
        <p:txBody>
          <a:bodyPr wrap="square">
            <a:spAutoFit/>
          </a:bodyPr>
          <a:lstStyle/>
          <a:p>
            <a:pPr algn="ctr">
              <a:lnSpc>
                <a:spcPct val="135000"/>
              </a:lnSpc>
              <a:spcAft>
                <a:spcPct val="0"/>
              </a:spcAft>
            </a:pP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KHÚC CA LÊN ĐỀN</a:t>
            </a:r>
            <a:endParaRPr lang="en-US" sz="5400">
              <a:latin typeface="Times New Roman" pitchFamily="18" charset="0"/>
              <a:ea typeface="Calibri" panose="020f0502020204030204" pitchFamily="34" charset="0"/>
              <a:cs typeface="Times New Roman" pitchFamily="18" charset="0"/>
            </a:endParaRPr>
          </a:p>
          <a:p>
            <a:pPr algn="ctr">
              <a:lnSpc>
                <a:spcPct val="135000"/>
              </a:lnSpc>
              <a:spcAft>
                <a:spcPct val="0"/>
              </a:spcAft>
            </a:pPr>
            <a:r>
              <a:rPr lang="en-US" sz="54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Giang Ân</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7702657"/>
      </p:ext>
    </p:extLst>
  </p:cSld>
  <p:clrMapOvr>
    <a:masterClrMapping/>
  </p:clrMapOvr>
  <p:transition spd="slow">
    <p:push dir="u"/>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Trần gian hôm nay dâng lên tiếng ca dịu dàng.  Hoà với cung đàn nhịp nhàng đoàn con dâng tiến.  Cùng muôn Thiên Sứ ca vang Thiên Chúa vinh quang.  Chung tiếng hân hoan rộn ràng khúc ca lên Đền.  </a:t>
            </a:r>
          </a:p>
        </p:txBody>
      </p:sp>
    </p:spTree>
    <p:extLst>
      <p:ext uri="{BB962C8B-B14F-4D97-AF65-F5344CB8AC3E}">
        <p14:creationId xmlns:p14="http://schemas.microsoft.com/office/powerpoint/2010/main" val="192368952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758864"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Tôn vinh Thiên Chúa muôn đời. Ngàn lời tri ân cảm mến.  Dâng lên tình con thiết tha. Chúa thương dắt dìu, đường đời con luôn vững tin.   </a:t>
            </a:r>
          </a:p>
        </p:txBody>
      </p:sp>
    </p:spTree>
    <p:extLst>
      <p:ext uri="{BB962C8B-B14F-4D97-AF65-F5344CB8AC3E}">
        <p14:creationId xmlns:p14="http://schemas.microsoft.com/office/powerpoint/2010/main" val="542977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Trần gian hôm nay dâng lên tiếng ca dịu dàng.  Hoà với cung đàn nhịp nhàng đoàn con dâng tiến.  Cùng muôn Thiên Sứ ca vang Thiên Chúa vinh quang.  Chung tiếng hân hoan rộn ràng khúc ca lên Đền.  </a:t>
            </a:r>
          </a:p>
        </p:txBody>
      </p:sp>
    </p:spTree>
    <p:extLst>
      <p:ext uri="{BB962C8B-B14F-4D97-AF65-F5344CB8AC3E}">
        <p14:creationId xmlns:p14="http://schemas.microsoft.com/office/powerpoint/2010/main" val="21020656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80" y="144379"/>
            <a:ext cx="11758864" cy="7173132"/>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Ơn thiêng ban xuống vơi đầy. Từng ngày tim con rạng rỡ.  Dâng lên tình con bé thơ. Mãi luôn mong chờ, cậy nhờ ơn thiêng Chúa thôi.  </a:t>
            </a:r>
          </a:p>
        </p:txBody>
      </p:sp>
    </p:spTree>
    <p:extLst>
      <p:ext uri="{BB962C8B-B14F-4D97-AF65-F5344CB8AC3E}">
        <p14:creationId xmlns:p14="http://schemas.microsoft.com/office/powerpoint/2010/main" val="42469938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Trần gian hôm nay dâng lên tiếng ca dịu dàng.  Hoà với cung đàn nhịp nhàng đoàn con dâng tiến.  Cùng muôn Thiên Sứ ca vang Thiên Chúa vinh quang.  Chung tiếng hân hoan rộn ràng khúc ca lên Đền.  </a:t>
            </a:r>
          </a:p>
        </p:txBody>
      </p:sp>
    </p:spTree>
    <p:extLst>
      <p:ext uri="{BB962C8B-B14F-4D97-AF65-F5344CB8AC3E}">
        <p14:creationId xmlns:p14="http://schemas.microsoft.com/office/powerpoint/2010/main" val="206896673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2855" y="0"/>
            <a:ext cx="11760388" cy="7091135"/>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Ơn Cha ban xuống chan hoà. Mặn mà con dâng tình mến.  Bao nhiêu hồng ân chứa chan. Mãi luôn tuôn tràn, từng ngày qua muôn tháng năm</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139478379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Trần gian hôm nay dâng lên tiếng ca dịu dàng.  Hoà với cung đàn nhịp nhàng đoàn con dâng tiến.  Cùng muôn Thiên Sứ ca vang Thiên Chúa vinh quang.  Chung tiếng hân hoan rộn ràng khúc ca lên Đền.  </a:t>
            </a:r>
          </a:p>
        </p:txBody>
      </p:sp>
    </p:spTree>
    <p:extLst>
      <p:ext uri="{BB962C8B-B14F-4D97-AF65-F5344CB8AC3E}">
        <p14:creationId xmlns:p14="http://schemas.microsoft.com/office/powerpoint/2010/main" val="30491332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12386362"/>
      </p:ext>
    </p:extLst>
  </p:cSld>
  <p:clrMapOvr>
    <a:masterClrMapping/>
  </p:clrMapOvr>
  <p:transition spd="slow">
    <p:wipe/>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itchFamily="18" charset="0"/>
              <a:cs typeface="Times New Roman" pitchFamily="18" charset="0"/>
            </a:endParaRPr>
          </a:p>
        </p:txBody>
      </p:sp>
      <p:sp>
        <p:nvSpPr>
          <p:cNvPr id="5" name="Rectangle 4"/>
          <p:cNvSpPr/>
          <p:nvPr/>
        </p:nvSpPr>
        <p:spPr>
          <a:xfrm>
            <a:off x="288739" y="1967345"/>
            <a:ext cx="11614504" cy="4061368"/>
          </a:xfrm>
          <a:prstGeom prst="rect">
            <a:avLst/>
          </a:prstGeom>
        </p:spPr>
        <p:txBody>
          <a:bodyPr wrap="square">
            <a:spAutoFit/>
          </a:bodyPr>
          <a:lstStyle/>
          <a:p>
            <a:pPr algn="just">
              <a:lnSpc>
                <a:spcPct val="135000"/>
              </a:lnSpc>
              <a:spcAft>
                <a:spcPct val="0"/>
              </a:spcAft>
            </a:pPr>
            <a:r>
              <a:rPr lang="en-US" sz="6600" err="1">
                <a:latin typeface="Times New Roman" panose="02020603050405020304" pitchFamily="18" charset="0"/>
                <a:ea typeface="Calibri" panose="020f0502020204030204" pitchFamily="34" charset="0"/>
                <a:cs typeface="Times New Roman" panose="02020603050405020304" pitchFamily="18" charset="0"/>
              </a:rPr>
              <a:t>Hãy tới hòa lời ngợi ca, vui mừng kính Chúa ta. Vì Người nâng cao thân phận, những ai sống cơ bần </a:t>
            </a:r>
          </a:p>
        </p:txBody>
      </p:sp>
    </p:spTree>
    <p:extLst>
      <p:ext uri="{BB962C8B-B14F-4D97-AF65-F5344CB8AC3E}">
        <p14:creationId xmlns:p14="http://schemas.microsoft.com/office/powerpoint/2010/main" val="1091900304"/>
      </p:ext>
    </p:extLst>
  </p:cSld>
  <p:clrMapOvr>
    <a:masterClrMapping/>
  </p:clrMapOvr>
  <p:transition spd="slow">
    <p:push dir="u"/>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773864346"/>
      </p:ext>
    </p:extLst>
  </p:cSld>
  <p:clrMapOvr>
    <a:masterClrMapping/>
  </p:clrMapOvr>
  <p:transition spd="slow">
    <p:wipe/>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69455" y="1773382"/>
            <a:ext cx="11533788" cy="5078313"/>
          </a:xfrm>
          <a:prstGeom prst="rect">
            <a:avLst/>
          </a:prstGeom>
        </p:spPr>
        <p:txBody>
          <a:bodyPr wrap="square">
            <a:spAutoFit/>
          </a:bodyPr>
          <a:lstStyle/>
          <a:p>
            <a:pPr algn="just">
              <a:lnSpc>
                <a:spcPct val="135000"/>
              </a:lnSpc>
              <a:spcAft>
                <a:spcPct val="0"/>
              </a:spcAft>
            </a:pPr>
            <a:r>
              <a:rPr lang="en-US" sz="8000" err="1">
                <a:latin typeface="Times New Roman" panose="02020603050405020304" pitchFamily="18" charset="0"/>
                <a:ea typeface="Calibri" panose="020f0502020204030204" pitchFamily="34" charset="0"/>
                <a:cs typeface="Times New Roman" panose="02020603050405020304" pitchFamily="18" charset="0"/>
              </a:rPr>
              <a:t>Chúa phán: “Lời Cha là chân lý, xin thánh hoá họ trong sự thật”</a:t>
            </a:r>
          </a:p>
        </p:txBody>
      </p:sp>
    </p:spTree>
    <p:extLst>
      <p:ext uri="{BB962C8B-B14F-4D97-AF65-F5344CB8AC3E}">
        <p14:creationId xmlns:p14="http://schemas.microsoft.com/office/powerpoint/2010/main" val="2896991737"/>
      </p:ext>
    </p:extLst>
  </p:cSld>
  <p:clrMapOvr>
    <a:masterClrMapping/>
  </p:clrMapOvr>
  <p:transition spd="slow">
    <p:wipe/>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2581122282"/>
      </p:ext>
    </p:extLst>
  </p:cSld>
  <p:clrMapOvr>
    <a:masterClrMapping/>
  </p:clrMapOvr>
  <p:transition spd="slow">
    <p:wipe/>
  </p:transition>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11563" y="2761673"/>
            <a:ext cx="9494981" cy="2336024"/>
          </a:xfrm>
          <a:prstGeom prst="rect">
            <a:avLst/>
          </a:prstGeom>
        </p:spPr>
        <p:txBody>
          <a:bodyPr wrap="square">
            <a:spAutoFit/>
          </a:bodyPr>
          <a:lstStyle/>
          <a:p>
            <a:pPr algn="ctr">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KHÚC TÌNH HIẾN DÂNG </a:t>
            </a:r>
            <a:endParaRPr lang="en-US" sz="5400" smtClean="0">
              <a:latin typeface="Times New Roman" pitchFamily="18" charset="0"/>
              <a:ea typeface="Calibri" panose="020f0502020204030204" pitchFamily="34" charset="0"/>
              <a:cs typeface="Times New Roman" pitchFamily="18" charset="0"/>
            </a:endParaRPr>
          </a:p>
          <a:p>
            <a:pPr algn="ctr">
              <a:lnSpc>
                <a:spcPct val="135000"/>
              </a:lnSpc>
              <a:spcAft>
                <a:spcPct val="0"/>
              </a:spcAft>
            </a:pPr>
            <a:r>
              <a:rPr lang="en-US" sz="54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8547918"/>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Kính tiến lên Cha bánh và rượu thơm hương, đượm màu giọt mưa, giọt nắng, giọt sương. Kính tiến dâng Cha lễ vật yêu thương chân thành. Cùng một lòng sốt mến với tâm tình tri ân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90352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259872061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Biết lấy chi dâng, lấy chi đền cho cân, vì ngàn hồng ân Cha đã tặng ban. Biết lấy chi dâng khi đời con bao lỗi lầm, chẳng thể nào xứng đáng với Vua Trời khoan nhân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37821369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42786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Thánh ý Cha ban lúc con vừa phôi thai, làm ngọn đuốc sáng soi lối trần ai. Thánh ý Cha ban, con nguyện xin luôn thi hành, để trở thành hy lễ dâng lên tòa cao sang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679248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574997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Dẫu có dâng lên muôn ngàn lời ca khen, cũng chẳng cân xứng ơn thánh ngày đêm. Ấy máu chiên bò, lễ toàn thiêu Cha không nhận, thì giờ này con đến dâng Cha lời xin vâng.</a:t>
            </a:r>
          </a:p>
        </p:txBody>
      </p:sp>
    </p:spTree>
    <p:extLst>
      <p:ext uri="{BB962C8B-B14F-4D97-AF65-F5344CB8AC3E}">
        <p14:creationId xmlns:p14="http://schemas.microsoft.com/office/powerpoint/2010/main" val="37847132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39773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6927"/>
            <a:ext cx="12191999" cy="6864927"/>
          </a:xfrm>
          <a:prstGeom prst="rect">
            <a:avLst/>
          </a:prstGeom>
        </p:spPr>
      </p:pic>
    </p:spTree>
    <p:extLst>
      <p:ext uri="{BB962C8B-B14F-4D97-AF65-F5344CB8AC3E}">
        <p14:creationId xmlns:p14="http://schemas.microsoft.com/office/powerpoint/2010/main" val="3359902952"/>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EB1A86D-26A7-4A1E-774A-D57B7B969B36}"/>
            </a:ext>
          </a:extLst>
        </p:cNvPr>
        <p:cNvGrpSpPr/>
        <p:nvPr/>
      </p:nvGrpSpPr>
      <p:grpSpPr>
        <a:xfrm>
          <a:off x="0" y="0"/>
          <a:ext cx="0" cy="0"/>
        </a:xfrm>
      </p:grpSpPr>
      <p:pic>
        <p:nvPicPr>
          <p:cNvPr id="3" name="Picture 2">
            <a:extLst>
              <a:ext uri="{FF2B5EF4-FFF2-40B4-BE49-F238E27FC236}">
                <a16:creationId xmlns:a16="http://schemas.microsoft.com/office/drawing/2014/main" id="{CA68DCBC-5A92-F360-2DBC-99C37DF4AB94}"/>
              </a:ext>
            </a:extLst>
          </p:cNvPr>
          <p:cNvPicPr>
            <a:picLocks noChangeAspect="1"/>
          </p:cNvPicPr>
          <p:nvPr/>
        </p:nvPicPr>
        <p:blipFill>
          <a:blip r:embed="rId2"/>
          <a:srcRect l="4301" r="2349"/>
          <a:stretch>
            <a:fillRect/>
          </a:stretch>
        </p:blipFill>
        <p:spPr>
          <a:xfrm>
            <a:off x="20" y="1282"/>
            <a:ext cx="12191980" cy="6856718"/>
          </a:xfrm>
          <a:prstGeom prst="rect">
            <a:avLst/>
          </a:prstGeom>
        </p:spPr>
      </p:pic>
      <p:sp>
        <p:nvSpPr>
          <p:cNvPr id="2" name="Rectangle 1"/>
          <p:cNvSpPr/>
          <p:nvPr/>
        </p:nvSpPr>
        <p:spPr>
          <a:xfrm>
            <a:off x="2050473" y="2133600"/>
            <a:ext cx="7897091" cy="3167021"/>
          </a:xfrm>
          <a:prstGeom prst="rect">
            <a:avLst/>
          </a:prstGeom>
        </p:spPr>
        <p:txBody>
          <a:bodyPr wrap="square">
            <a:spAutoFit/>
          </a:bodyPr>
          <a:lstStyle/>
          <a:p>
            <a:pPr algn="ctr">
              <a:lnSpc>
                <a:spcPct val="135000"/>
              </a:lnSpc>
              <a:spcAft>
                <a:spcPct val="0"/>
              </a:spcAft>
            </a:pP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CHO CON KHÁT KHAO</a:t>
            </a:r>
            <a:endParaRPr lang="en-US" sz="60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Huỳnh Minh Kỳ - Đinh Công Huỳnh</a:t>
            </a:r>
            <a:endParaRPr lang="en-US" sz="28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2431973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Chúa chính nguồn tình yêu là dòng suối mát trong dịu êm, Chúa biến đổi đời con được trở nên nhân chứng tin mừng. Tưới mát cuộc đời con bằng hồng phúc bát ngát cao vời, bằng niềm tin thắp sáng giữa đời, bằng mạch suối thánh ân diệu </a:t>
            </a:r>
            <a:r>
              <a:rPr lang="en-US" sz="4800" err="1" smtClean="0">
                <a:latin typeface="Times New Roman" panose="02020603050405020304" pitchFamily="18" charset="0"/>
                <a:ea typeface="Calibri" panose="020f0502020204030204" pitchFamily="34" charset="0"/>
                <a:cs typeface="Times New Roman" panose="02020603050405020304" pitchFamily="18" charset="0"/>
              </a:rPr>
              <a:t>vời</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36881"/>
      </p:ext>
    </p:extLst>
  </p:cSld>
  <p:clrMapOvr>
    <a:masterClrMapping/>
  </p:clrMapOvr>
  <p:transition spd="slow">
    <p:wipe/>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con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9428904"/>
      </p:ext>
    </p:extLst>
  </p:cSld>
  <p:clrMapOvr>
    <a:masterClrMapping/>
  </p:clrMapOvr>
  <p:transition spd="slow">
    <p:wipe/>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Những khát vọng trần gian là hạnh phúc chóng qua mà thôi. Hãy giữ lòng thảnh thơi và truyền rao chân lý Nước Trời. Chúa chính nguồn sự sống là mạch suối con vẫn mong chờ, được tình Chúa chẳng khát bao giờ, Ngài là Đức Chúa con phụng thờ</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5353193"/>
      </p:ext>
    </p:extLst>
  </p:cSld>
  <p:clrMapOvr>
    <a:masterClrMapping/>
  </p:clrMapOvr>
  <p:transition spd="slow">
    <p:wipe/>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con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3850098"/>
      </p:ext>
    </p:extLst>
  </p:cSld>
  <p:clrMapOvr>
    <a:masterClrMapping/>
  </p:clrMapOvr>
  <p:transition spd="slow">
    <p:wipe/>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tabLst>
                <a:tab pos="5490845"/>
              </a:tabLs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Thế giới còn khổ đau nhiều người vẫn sống trong lầm than. Bao tâm hồn ngủ mê tìm lợi danh nơi chốn gian trần. Chúa vẫn mời gọi con hãy trở nên men muối giữa đời, mở lòng ra chia sẻ với người, để tình Chúa chiếu soi rạng ngời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5545849"/>
      </p:ext>
    </p:extLst>
  </p:cSld>
  <p:clrMapOvr>
    <a:masterClrMapping/>
  </p:clrMapOvr>
  <p:transition spd="slow">
    <p:wipe/>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con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3629774"/>
      </p:ext>
    </p:extLst>
  </p:cSld>
  <p:clrMapOvr>
    <a:masterClrMapping/>
  </p:clrMapOvr>
  <p:transition spd="slow">
    <p:wipe/>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4092729694"/>
      </p:ext>
    </p:extLst>
  </p:cSld>
  <p:clrMapOvr>
    <a:masterClrMapping/>
  </p:clrMapOvr>
  <p:transition spd="slow">
    <p:wipe/>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3" name="Rectangle 2"/>
          <p:cNvSpPr/>
          <p:nvPr/>
        </p:nvSpPr>
        <p:spPr>
          <a:xfrm>
            <a:off x="2484582" y="2881745"/>
            <a:ext cx="7259782" cy="1666803"/>
          </a:xfrm>
          <a:prstGeom prst="rect">
            <a:avLst/>
          </a:prstGeom>
        </p:spPr>
        <p:txBody>
          <a:bodyPr wrap="square">
            <a:spAutoFit/>
          </a:bodyPr>
          <a:lstStyle/>
          <a:p>
            <a:pPr algn="ctr">
              <a:lnSpc>
                <a:spcPct val="135000"/>
              </a:lnSpc>
              <a:spcAft>
                <a:spcPct val="0"/>
              </a:spcAft>
              <a:tabLst>
                <a:tab pos="5490845"/>
              </a:tabLst>
            </a:pPr>
            <a:r>
              <a:rPr lang="en-US" sz="4000" b="1" kern="1800" cap="all"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Một người quản gia</a:t>
            </a:r>
            <a:endParaRPr lang="en-US" sz="4000">
              <a:latin typeface="Times New Roman" pitchFamily="18" charset="0"/>
              <a:ea typeface="Calibri" panose="020f0502020204030204" pitchFamily="34" charset="0"/>
              <a:cs typeface="Times New Roman" pitchFamily="18" charset="0"/>
            </a:endParaRPr>
          </a:p>
          <a:p>
            <a:pPr algn="ctr" fontAlgn="base">
              <a:lnSpc>
                <a:spcPct val="135000"/>
              </a:lnSpc>
              <a:spcAft>
                <a:spcPct val="0"/>
              </a:spcAft>
            </a:pPr>
            <a:r>
              <a:rPr lang="en-US" sz="40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Lm. Bùi Ninh</a:t>
            </a:r>
            <a:endParaRPr lang="en-US" sz="4000">
              <a:solidFill>
                <a:srgbClr val="FF0000"/>
              </a:solidFill>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619892921"/>
      </p:ext>
    </p:extLst>
  </p:cSld>
  <p:clrMapOvr>
    <a:masterClrMapping/>
  </p:clrMapOvr>
  <p:transition spd="slow">
    <p:push dir="u"/>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6705234"/>
          </a:xfrm>
          <a:prstGeom prst="rect">
            <a:avLst/>
          </a:prstGeom>
        </p:spPr>
        <p:txBody>
          <a:bodyPr wrap="square">
            <a:spAutoFit/>
          </a:bodyPr>
          <a:lstStyle/>
          <a:p>
            <a:pPr algn="just" fontAlgn="base">
              <a:lnSpc>
                <a:spcPct val="135000"/>
              </a:lnSpc>
              <a:spcAft>
                <a:spcPts val="1200"/>
              </a:spcAft>
            </a:pPr>
            <a:r>
              <a:rPr lang="en-US" sz="54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54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54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54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Một người quản gia, phung phí bạc tiền của người chủ nhà. Đến khi biết là sắp bị loại ra tiền toan tính xa. Anh ta nghĩ là cuốc đất thì lười, ăn mày hổ ngươi. Liền gấp cho mời những người thiếu nợ thính toán theo thời</a:t>
            </a:r>
            <a:r>
              <a:rPr lang="en-US" sz="540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0309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6705234"/>
          </a:xfrm>
          <a:prstGeom prst="rect">
            <a:avLst/>
          </a:prstGeom>
        </p:spPr>
        <p:txBody>
          <a:bodyPr wrap="square">
            <a:spAutoFit/>
          </a:bodyPr>
          <a:lstStyle/>
          <a:p>
            <a:pPr algn="just" fontAlgn="base">
              <a:lnSpc>
                <a:spcPct val="135000"/>
              </a:lnSpc>
              <a:spcAft>
                <a:spcPts val="1200"/>
              </a:spcAft>
            </a:pPr>
            <a:r>
              <a:rPr lang="en-US" sz="54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ĐK</a:t>
            </a:r>
            <a:r>
              <a:rPr lang="en-US" sz="54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54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Không gia nhân nào được làm tôi hai chủ, hoặc ghét chủ này để lòng yêu mến người kia (mến người kia). Anh em không thể vừa làm tôi tiền với của, lại cũng tôn thờ và yêu mến Chúa Trời (mến Chúa Trời</a:t>
            </a:r>
            <a:r>
              <a:rPr lang="en-US" sz="540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97288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5970481"/>
          </a:xfrm>
          <a:prstGeom prst="rect">
            <a:avLst/>
          </a:prstGeom>
        </p:spPr>
        <p:txBody>
          <a:bodyPr wrap="square">
            <a:spAutoFit/>
          </a:bodyPr>
          <a:lstStyle/>
          <a:p>
            <a:pPr algn="just" fontAlgn="base">
              <a:lnSpc>
                <a:spcPct val="135000"/>
              </a:lnSpc>
              <a:spcAft>
                <a:spcPts val="1200"/>
              </a:spcAft>
            </a:pPr>
            <a:r>
              <a:rPr lang="en-US" sz="48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4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Người đời thật khôn con cái phần hồn chẳng ai khéo bằng. Các con nhớ rằng sức tiền vạn năng mà không vĩnh hằng. Nên đem số tiền kết lấy bạn hiền mua liền triều thiên. Phòng lúc không tiền ai đời thánh thiện đón rước ngay </a:t>
            </a:r>
            <a:r>
              <a:rPr lang="en-US" sz="4800" err="1"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liền.</a:t>
            </a:r>
          </a:p>
        </p:txBody>
      </p:sp>
    </p:spTree>
    <p:extLst>
      <p:ext uri="{BB962C8B-B14F-4D97-AF65-F5344CB8AC3E}">
        <p14:creationId xmlns:p14="http://schemas.microsoft.com/office/powerpoint/2010/main" val="23096125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6705234"/>
          </a:xfrm>
          <a:prstGeom prst="rect">
            <a:avLst/>
          </a:prstGeom>
        </p:spPr>
        <p:txBody>
          <a:bodyPr wrap="square">
            <a:spAutoFit/>
          </a:bodyPr>
          <a:lstStyle/>
          <a:p>
            <a:pPr algn="just" fontAlgn="base">
              <a:lnSpc>
                <a:spcPct val="135000"/>
              </a:lnSpc>
              <a:spcAft>
                <a:spcPts val="1200"/>
              </a:spcAft>
            </a:pPr>
            <a:r>
              <a:rPr lang="en-US" sz="54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ĐK</a:t>
            </a:r>
            <a:r>
              <a:rPr lang="en-US" sz="54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54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Không gia nhân nào được làm tôi hai chủ, hoặc ghét chủ này để lòng yêu mến người kia (mến người kia). Anh em không thể vừa làm tôi tiền với của, lại cũng tôn thờ và yêu mến Chúa Trời (mến Chúa Trời</a:t>
            </a:r>
            <a:r>
              <a:rPr lang="en-US" sz="540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26208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5970481"/>
          </a:xfrm>
          <a:prstGeom prst="rect">
            <a:avLst/>
          </a:prstGeom>
        </p:spPr>
        <p:txBody>
          <a:bodyPr wrap="square">
            <a:spAutoFit/>
          </a:bodyPr>
          <a:lstStyle/>
          <a:p>
            <a:pPr algn="just" fontAlgn="base">
              <a:lnSpc>
                <a:spcPct val="135000"/>
              </a:lnSpc>
              <a:spcAft>
                <a:spcPts val="600"/>
              </a:spcAft>
            </a:pPr>
            <a:r>
              <a:rPr lang="en-US" sz="48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sz="4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8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Người nào hiền lương trung tín chuyện thường việc trọng giữ lời. Nhưng ai nuốt lời những chuyện nhỏ vơi chuyện to dễ dời. Ai không tín thành đối với chuyện đời đâu còn lòng thanh. Nên khó trao dành những điều quý thật lỡ mất sao đành.</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89184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3" cy="6705234"/>
          </a:xfrm>
          <a:prstGeom prst="rect">
            <a:avLst/>
          </a:prstGeom>
        </p:spPr>
        <p:txBody>
          <a:bodyPr wrap="square">
            <a:spAutoFit/>
          </a:bodyPr>
          <a:lstStyle/>
          <a:p>
            <a:pPr algn="just" fontAlgn="base">
              <a:lnSpc>
                <a:spcPct val="135000"/>
              </a:lnSpc>
              <a:spcAft>
                <a:spcPts val="1200"/>
              </a:spcAft>
            </a:pPr>
            <a:r>
              <a:rPr lang="en-US" sz="5400" b="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ĐK</a:t>
            </a:r>
            <a:r>
              <a:rPr lang="en-US" sz="54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540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Không gia nhân nào được làm tôi hai chủ, hoặc ghét chủ này để lòng yêu mến người kia (mến người kia). Anh em không thể vừa làm tôi tiền với của, lại cũng tôn thờ và yêu mến Chúa Trời (mến Chúa Trời</a:t>
            </a:r>
            <a:r>
              <a:rPr lang="en-US" sz="540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0031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2099368882"/>
      </p:ext>
    </p:extLst>
  </p:cSld>
  <p:clrMapOvr>
    <a:masterClrMapping/>
  </p:clrMapOvr>
  <p:transition spd="slow">
    <p:wipe/>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999407" y="893445"/>
            <a:ext cx="10193185" cy="5071110"/>
          </a:xfrm>
          <a:prstGeom prst="rect">
            <a:avLst/>
          </a:prstGeom>
        </p:spPr>
      </p:pic>
      <p:sp>
        <p:nvSpPr>
          <p:cNvPr id="4" name="Rectangle 3"/>
          <p:cNvSpPr/>
          <p:nvPr/>
        </p:nvSpPr>
        <p:spPr>
          <a:xfrm>
            <a:off x="2484582" y="2595418"/>
            <a:ext cx="7121236" cy="1754326"/>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CHÚT TÌNH CON THƠ</a:t>
            </a:r>
            <a:endParaRPr lang="en-US" sz="4400" smtClean="0">
              <a:latin typeface="Times New Roman" pitchFamily="18" charset="0"/>
              <a:ea typeface="Calibri" panose="020f0502020204030204" pitchFamily="34" charset="0"/>
              <a:cs typeface="Times New Roman" pitchFamily="18" charset="0"/>
            </a:endParaRPr>
          </a:p>
          <a:p>
            <a:pPr algn="ctr">
              <a:lnSpc>
                <a:spcPct val="135000"/>
              </a:lnSpc>
              <a:spcAft>
                <a:spcPct val="0"/>
              </a:spcAft>
            </a:pPr>
            <a:r>
              <a:rPr lang="en-US" sz="3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Nguyễn Duy</a:t>
            </a:r>
            <a:endParaRPr lang="en-US" sz="3600">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2675970703"/>
      </p:ext>
    </p:extLst>
  </p:cSld>
  <p:clrMapOvr>
    <a:masterClrMapping/>
  </p:clrMapOvr>
  <p:transition spd="slow">
    <p:wipe/>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ơi! Trên trần gian con chưa thấy ai đến nhờ Mẹ mà Mẹ không thương giúp. Mẹ ơi! Con biết rằng tình Mẹ rất bao la, luôn dõi nhìn từng nhịp bước con thơ</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03877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29689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Trên đường trần vương theo gót chân, những bụi mờ lòng nặng bao nhung nhớ. Mẹ ơi! Trên nước trời tình Mẹ rất bao dung, con lỗi lầm Mẹ cầu Chúa tha cho</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02154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66312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Như hạt lệ đã vỡ tan, những ngọc nhằn là lời kinh dâng tiến. Mẹ ơi! Cho dẫu đời còn nặng gánh bon chen, nhưng có Mẹ đời nhẹ nỗi truân chuyên</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5458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82665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021627577"/>
      </p:ext>
    </p:extLst>
  </p:cSld>
  <p:clrMapOvr>
    <a:masterClrMapping/>
  </p:clrMapOvr>
  <p:transition spd="slow">
    <p:wipe/>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47</Paragraphs>
  <Slides>48</Slides>
  <Notes>0</Notes>
  <TotalTime>0</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48</vt:i4>
      </vt:variant>
    </vt:vector>
  </HeadingPairs>
  <TitlesOfParts>
    <vt:vector baseType="lpstr" size="53">
      <vt:lpstr>Arial</vt:lpstr>
      <vt:lpstr>Calibri Light</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cp:revision>
  <dcterms:created xsi:type="dcterms:W3CDTF">2025-09-17T10:27:26Z</dcterms:created>
  <dcterms:modified xsi:type="dcterms:W3CDTF">2025-09-21T02:32:34Z</dcterms:modified>
</cp:coreProperties>
</file>