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309" r:id="rId36"/>
    <p:sldId id="310" r:id="rId37"/>
    <p:sldId id="313" r:id="rId38"/>
    <p:sldId id="311" r:id="rId39"/>
    <p:sldId id="314" r:id="rId40"/>
    <p:sldId id="312" r:id="rId41"/>
    <p:sldId id="315" r:id="rId42"/>
    <p:sldId id="299" r:id="rId43"/>
    <p:sldId id="300" r:id="rId44"/>
    <p:sldId id="301" r:id="rId45"/>
    <p:sldId id="302" r:id="rId46"/>
    <p:sldId id="303" r:id="rId47"/>
    <p:sldId id="304" r:id="rId48"/>
    <p:sldId id="305" r:id="rId49"/>
    <p:sldId id="306" r:id="rId50"/>
    <p:sldId id="307" r:id="rId51"/>
    <p:sldId id="308" r:id="rId52"/>
  </p:sldIdLst>
  <p:sldSz cx="12192000" cy="6858000"/>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tags" Target="tags/tag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heme" Target="theme/theme1.xml" /><Relationship Id="rId57"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58B844-E043-4FD4-9E1D-7C915C56B8E3}" type="datetimeFigureOut">
              <a:rPr lang="en-US" smtClean="0"/>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9EBA7-736C-490A-A655-72ECD1AD95FE}" type="slidenum">
              <a:rPr lang="en-US" smtClean="0"/>
              <a:t>‹#›</a:t>
            </a:fld>
            <a:endParaRPr lang="en-US"/>
          </a:p>
        </p:txBody>
      </p:sp>
    </p:spTree>
    <p:extLst>
      <p:ext uri="{BB962C8B-B14F-4D97-AF65-F5344CB8AC3E}">
        <p14:creationId xmlns:p14="http://schemas.microsoft.com/office/powerpoint/2010/main" val="603520686"/>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58B844-E043-4FD4-9E1D-7C915C56B8E3}" type="datetimeFigureOut">
              <a:rPr lang="en-US" smtClean="0"/>
              <a:t>9/22/2025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C9EBA7-736C-490A-A655-72ECD1AD95FE}" type="slidenum">
              <a:rPr lang="en-US" smtClean="0"/>
              <a:t>‹#›</a:t>
            </a:fld>
            <a:endParaRPr lang="en-US"/>
          </a:p>
        </p:txBody>
      </p:sp>
    </p:spTree>
    <p:extLst>
      <p:ext uri="{BB962C8B-B14F-4D97-AF65-F5344CB8AC3E}">
        <p14:creationId xmlns:p14="http://schemas.microsoft.com/office/powerpoint/2010/main" val="1171833115"/>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4269719618"/>
      </p:ext>
    </p:extLst>
  </p:cSld>
  <p:clrMapOvr>
    <a:masterClrMapping/>
  </p:clrMapOvr>
  <p:transition spd="slow">
    <p:push dir="u"/>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0369F690-9775-B130-C970-F044BDB9D534}"/>
              </a:ext>
            </a:extLst>
          </p:cNvPr>
          <p:cNvPicPr>
            <a:picLocks noChangeAspect="1"/>
          </p:cNvPicPr>
          <p:nvPr/>
        </p:nvPicPr>
        <p:blipFill>
          <a:blip r:embed="rId2"/>
          <a:srcRect b="11111"/>
          <a:stretch>
            <a:fillRect/>
          </a:stretch>
        </p:blipFill>
        <p:spPr>
          <a:xfrm>
            <a:off x="20" y="10"/>
            <a:ext cx="12191980" cy="6095990"/>
          </a:xfrm>
          <a:custGeom>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3" name="TextBox 2">
            <a:extLst>
              <a:ext uri="{FF2B5EF4-FFF2-40B4-BE49-F238E27FC236}">
                <a16:creationId xmlns:a16="http://schemas.microsoft.com/office/drawing/2014/main" id="{965230DB-241B-E9E2-1B11-484D97C3432C}"/>
              </a:ext>
            </a:extLst>
          </p:cNvPr>
          <p:cNvSpPr txBox="1"/>
          <p:nvPr/>
        </p:nvSpPr>
        <p:spPr>
          <a:xfrm>
            <a:off x="304801" y="2521957"/>
            <a:ext cx="8341894" cy="1814086"/>
          </a:xfrm>
          <a:prstGeom prst="rect">
            <a:avLst/>
          </a:prstGeom>
          <a:noFill/>
        </p:spPr>
        <p:txBody>
          <a:bodyPr wrap="square" rtlCol="0">
            <a:spAutoFit/>
          </a:bodyPr>
          <a:lstStyle/>
          <a:p>
            <a:pPr algn="ctr">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TÔI MỪNG VUI</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Kim Long</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94218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BA7839E-2577-959E-9DC8-D64BA854CE03}"/>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07CB4D51-683B-273B-0324-7B04CFF5BB4D}"/>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AAE3336-6E58-16DD-211C-DF065873825A}"/>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DE61901-A187-5250-684D-A30AD7431A8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AAB11759-D785-56F6-43E4-D9089DFF4C4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60FA9E9-A231-F118-BB85-E237CB05E33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2DB89FA3-082F-502C-1BC8-B11D73BDE79D}"/>
              </a:ext>
            </a:extLst>
          </p:cNvPr>
          <p:cNvSpPr txBox="1"/>
          <p:nvPr/>
        </p:nvSpPr>
        <p:spPr>
          <a:xfrm>
            <a:off x="401057" y="544151"/>
            <a:ext cx="11438020" cy="5480924"/>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3810199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4D0868E-3FC5-8F9A-C3D8-721988A46CF0}"/>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8B115400-4F2B-45F1-91B8-467A02BF6E2A}"/>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D57C91D-0F8B-A62D-2AC4-A352BFC58D9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B3F724F-0F12-1488-76D6-A6246AA62161}"/>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04622739-A0CB-D420-FD66-DEA2AE868C16}"/>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00875C12-31F7-5A12-2372-F3EEA798E1CD}"/>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3B435F3-AEB1-98F1-7781-00C0399DE2D2}"/>
              </a:ext>
            </a:extLst>
          </p:cNvPr>
          <p:cNvSpPr txBox="1"/>
          <p:nvPr/>
        </p:nvSpPr>
        <p:spPr>
          <a:xfrm>
            <a:off x="142855" y="232853"/>
            <a:ext cx="11614501"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Ðây Gia-Liêm thành đô luôn vững bền với tháng năm. Người người cùng mừng vui, dâng lễ vật ca tụng Chúa Trời.</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0847083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2ED1C23-CD9D-14CC-5544-BC5F817F91D9}"/>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C1D9D705-21A3-F8D2-5F40-EE5AB347322D}"/>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5A0057F-82BE-35D2-84A7-472D35FB845B}"/>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965D5AB6-C3B1-C19A-91F6-122FF2D9A7C1}"/>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686B7B8-AF45-89C4-E81D-28156A4B3C13}"/>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E7A7B3FA-13C9-F6B4-B8E7-394A0C40B676}"/>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73CB2287-99D9-B36D-D2D0-162FB435C0FC}"/>
              </a:ext>
            </a:extLst>
          </p:cNvPr>
          <p:cNvSpPr txBox="1"/>
          <p:nvPr/>
        </p:nvSpPr>
        <p:spPr>
          <a:xfrm>
            <a:off x="401057" y="544151"/>
            <a:ext cx="11438020" cy="5480924"/>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3356958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6A7C9B3-8052-0C88-2F9C-A1F4B682379F}"/>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AC5D471-E94E-DABC-10A8-4084F87A4186}"/>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F173E706-8B33-1D12-A811-951D3D066CB4}"/>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C5B3B87F-DD76-2E3A-5EC3-2A9FE4C7EF7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699EF4D7-7B3D-A86F-55D0-2BDF8A2B9549}"/>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F220FABC-5869-9BDD-0033-C7C5ED8F439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3D2A843-C406-8931-AF89-2F3E277332BA}"/>
              </a:ext>
            </a:extLst>
          </p:cNvPr>
          <p:cNvSpPr txBox="1"/>
          <p:nvPr/>
        </p:nvSpPr>
        <p:spPr>
          <a:xfrm>
            <a:off x="288739" y="287477"/>
            <a:ext cx="11614501"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a:effectLst/>
                <a:latin typeface="Times New Roman" panose="02020603050405020304" pitchFamily="18" charset="0"/>
                <a:ea typeface="Aptos" panose="020b0004020202020204" pitchFamily="34" charset="0"/>
                <a:cs typeface="Times New Roman" panose="02020603050405020304" pitchFamily="18" charset="0"/>
              </a:rPr>
              <a:t>Tay trong tay cùng nhau trông thánh điện đưa bước mau. Cầu hòa bình bền lâu cho thánh điện thắm tươi sắc màu.</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7220610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881242B-65F2-09C9-1F1B-03B4D03BB394}"/>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693782C-7721-7D5E-705E-2C2E55B9FF4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14ABC7E-E284-9261-31A3-C86C582A3D4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1831D3B-9561-F667-A101-0DD58B54B4D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1C78CBB9-0AE6-B62F-2386-2C195CFD1A45}"/>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BB30F298-0A52-00AD-3CBB-890D26A4270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7181997E-E192-4A96-85A3-4A2521BEDACB}"/>
              </a:ext>
            </a:extLst>
          </p:cNvPr>
          <p:cNvSpPr txBox="1"/>
          <p:nvPr/>
        </p:nvSpPr>
        <p:spPr>
          <a:xfrm>
            <a:off x="401057" y="544151"/>
            <a:ext cx="11438020" cy="5480924"/>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ÐK: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Tôi mừng vui mỗi khi nghe nhủ rằng: Nào ta tiến lên đền thờ Thiên Chúa. Ðây Gia-Liêm, ta dừng chân ngắm cửa tiền đường. Ôi thành thánh vinh quang.</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3275638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828466375"/>
      </p:ext>
    </p:extLst>
  </p:cSld>
  <p:clrMapOvr>
    <a:masterClrMapping/>
  </p:clrMapOvr>
  <p:transition spd="slow">
    <p:push dir="u"/>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 </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616364"/>
            <a:ext cx="11681588" cy="5401479"/>
          </a:xfrm>
          <a:prstGeom prst="rect">
            <a:avLst/>
          </a:prstGeom>
        </p:spPr>
        <p:txBody>
          <a:bodyPr wrap="square">
            <a:spAutoFit/>
          </a:bodyPr>
          <a:lstStyle/>
          <a:p>
            <a:pPr algn="just"/>
            <a:r>
              <a:rPr lang="en-US" sz="11500" b="1" err="1">
                <a:latin typeface="Times New Roman" panose="02020603050405020304" pitchFamily="18" charset="0"/>
                <a:cs typeface="Times New Roman" panose="02020603050405020304" pitchFamily="18" charset="0"/>
              </a:rPr>
              <a:t>Hồn tôi hỡi, nào chúc tụng Chúa đi. </a:t>
            </a:r>
          </a:p>
        </p:txBody>
      </p:sp>
    </p:spTree>
    <p:extLst>
      <p:ext uri="{BB962C8B-B14F-4D97-AF65-F5344CB8AC3E}">
        <p14:creationId xmlns:p14="http://schemas.microsoft.com/office/powerpoint/2010/main" val="49751801"/>
      </p:ext>
    </p:extLst>
  </p:cSld>
  <p:clrMapOvr>
    <a:masterClrMapping/>
  </p:clrMapOvr>
  <mc:AlternateContent xmlns:mc="http://schemas.openxmlformats.org/markup-compatibility/2006">
    <mc:Choice xmlns:p15="http://schemas.microsoft.com/office/powerpoint/2012/main" Requires="p15">
      <p:transition spd="slow" p14:dur="1250">
        <p15:prstTrans prst="peelOff"/>
      </p:transition>
    </mc:Choice>
    <mc:Fallback>
      <p:transition spd="slow">
        <p:fad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4172455670"/>
      </p:ext>
    </p:extLst>
  </p:cSld>
  <p:clrMapOvr>
    <a:masterClrMapping/>
  </p:clrMapOvr>
  <p:transition spd="slow">
    <p:push dir="u"/>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7200" b="1" smtClean="0">
                <a:solidFill>
                  <a:srgbClr val="FF0000"/>
                </a:solidFill>
                <a:latin typeface="Times New Roman" panose="02020603050405020304" pitchFamily="18" charset="0"/>
                <a:cs typeface="Times New Roman" panose="02020603050405020304" pitchFamily="18" charset="0"/>
              </a:rPr>
              <a:t>ALLELUIA</a:t>
            </a:r>
            <a:endParaRPr lang="en-US" sz="72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397163" y="1847273"/>
            <a:ext cx="11650457" cy="4708981"/>
          </a:xfrm>
          <a:prstGeom prst="rect">
            <a:avLst/>
          </a:prstGeom>
        </p:spPr>
        <p:txBody>
          <a:bodyPr wrap="square">
            <a:spAutoFit/>
          </a:bodyPr>
          <a:lstStyle/>
          <a:p>
            <a:pPr algn="just"/>
            <a:r>
              <a:rPr lang="en-US" sz="6000" b="1" err="1">
                <a:latin typeface="Times New Roman" panose="02020603050405020304" pitchFamily="18" charset="0"/>
                <a:cs typeface="Times New Roman" panose="02020603050405020304" pitchFamily="18" charset="0"/>
              </a:rPr>
              <a:t>Chúa Giê-su Ki-tô vốn giầu sang phú quí nhưng đã trở nên khó nghèo, và dùng sự khó nghèo của mình làm cho anh em trở nên giầu sang. </a:t>
            </a:r>
          </a:p>
        </p:txBody>
      </p:sp>
    </p:spTree>
    <p:extLst>
      <p:ext uri="{BB962C8B-B14F-4D97-AF65-F5344CB8AC3E}">
        <p14:creationId xmlns:p14="http://schemas.microsoft.com/office/powerpoint/2010/main" val="3720480939"/>
      </p:ext>
    </p:extLst>
  </p:cSld>
  <p:clrMapOvr>
    <a:masterClrMapping/>
  </p:clrMapOvr>
  <p:transition spd="med">
    <p:pull/>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3403522496"/>
      </p:ext>
    </p:extLst>
  </p:cSld>
  <p:clrMapOvr>
    <a:masterClrMapping/>
  </p:clrMapOvr>
  <p:transition spd="slow">
    <p:push dir="u"/>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30036" y="2687782"/>
            <a:ext cx="9162472" cy="1938992"/>
          </a:xfrm>
          <a:prstGeom prst="rect">
            <a:avLst/>
          </a:prstGeom>
        </p:spPr>
        <p:txBody>
          <a:bodyPr wrap="square">
            <a:spAutoFit/>
          </a:bodyPr>
          <a:lstStyle/>
          <a:p>
            <a:pPr algn="ctr">
              <a:lnSpc>
                <a:spcPct val="150000"/>
              </a:lnSpc>
              <a:spcAft>
                <a:spcPct val="0"/>
              </a:spcAft>
            </a:pP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BÁNH THƠM NHO LÀNH </a:t>
            </a:r>
            <a:endParaRPr lang="en-US" sz="48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32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Đinh Công Huỳnh.</a:t>
            </a:r>
            <a:endParaRPr lang="en-US" sz="32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6666474"/>
      </p:ext>
    </p:extLst>
  </p:cSld>
  <p:clrMapOvr>
    <a:masterClrMapping/>
  </p:clrMapOvr>
  <p:transition spd="slow">
    <p:push dir="u"/>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21250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1504"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75" y="0"/>
            <a:ext cx="11720052" cy="7118023"/>
          </a:xfrm>
          <a:prstGeom prst="rect">
            <a:avLst/>
          </a:prstGeom>
        </p:spPr>
        <p:txBody>
          <a:bodyPr wrap="square">
            <a:spAutoFit/>
          </a:bodyPr>
          <a:lstStyle/>
          <a:p>
            <a:pPr algn="just">
              <a:lnSpc>
                <a:spcPct val="150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Cúi xin Ngài đón nhận của lễ con dâng, nho và bánh này kết tựu hoa trái đơm hương. Tháng ngày nặng trĩu đôi vai, cùng hương trầm dâng tiến lên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407296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83422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Chén cứu độ Chúa đã tận hiến năm xưa, trong mình máu này, máu đào vết tích yêu thương, chỉ vì nặng gánh vai mang tội con người muôn kiếp lưu truyền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42670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67863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24911"/>
            <a:ext cx="11720072" cy="6851427"/>
          </a:xfrm>
          <a:prstGeom prst="rect">
            <a:avLst/>
          </a:prstGeom>
        </p:spPr>
        <p:txBody>
          <a:bodyPr wrap="square">
            <a:spAutoFit/>
          </a:bodyPr>
          <a:lstStyle/>
          <a:p>
            <a:pPr algn="just">
              <a:lnSpc>
                <a:spcPct val="150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Chén đắng này xin Ngài xẻ bớt cho con, thông phần đau khổ với Ngài gánh lấy đau thương, để đền tội lỗi con đây, nguyện xin Ngài nhận lấy tim con.</a:t>
            </a:r>
          </a:p>
        </p:txBody>
      </p:sp>
    </p:spTree>
    <p:extLst>
      <p:ext uri="{BB962C8B-B14F-4D97-AF65-F5344CB8AC3E}">
        <p14:creationId xmlns:p14="http://schemas.microsoft.com/office/powerpoint/2010/main" val="38536809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66596"/>
            <a:ext cx="11720072" cy="5499582"/>
          </a:xfrm>
          <a:prstGeom prst="rect">
            <a:avLst/>
          </a:prstGeom>
        </p:spPr>
        <p:txBody>
          <a:bodyPr wrap="square">
            <a:spAutoFit/>
          </a:bodyPr>
          <a:lstStyle/>
          <a:p>
            <a:pPr algn="just">
              <a:lnSpc>
                <a:spcPct val="150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40613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1999" cy="6945744"/>
          </a:xfrm>
          <a:prstGeom prst="rect">
            <a:avLst/>
          </a:prstGeom>
        </p:spPr>
      </p:pic>
    </p:spTree>
    <p:extLst>
      <p:ext uri="{BB962C8B-B14F-4D97-AF65-F5344CB8AC3E}">
        <p14:creationId xmlns:p14="http://schemas.microsoft.com/office/powerpoint/2010/main" val="2163582910"/>
      </p:ext>
    </p:extLst>
  </p:cSld>
  <p:clrMapOvr>
    <a:masterClrMapping/>
  </p:clrMapOvr>
  <p:transition spd="slow">
    <p:wipe/>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4" name="TextBox 3">
            <a:extLst>
              <a:ext uri="{FF2B5EF4-FFF2-40B4-BE49-F238E27FC236}">
                <a16:creationId xmlns:a16="http://schemas.microsoft.com/office/drawing/2014/main" id="{DF63CCB0-78A1-E0E2-FA6D-244ADD14496D}"/>
              </a:ext>
            </a:extLst>
          </p:cNvPr>
          <p:cNvSpPr txBox="1"/>
          <p:nvPr/>
        </p:nvSpPr>
        <p:spPr>
          <a:xfrm>
            <a:off x="2526890" y="2719227"/>
            <a:ext cx="7138219" cy="1077218"/>
          </a:xfrm>
          <a:prstGeom prst="rect">
            <a:avLst/>
          </a:prstGeom>
          <a:noFill/>
        </p:spPr>
        <p:txBody>
          <a:bodyPr wrap="square">
            <a:spAutoFit/>
          </a:bodyPr>
          <a:lstStyle/>
          <a:p>
            <a:pPr algn="just"/>
            <a:r>
              <a:rPr lang="vi-VN" sz="4000" b="1" i="0">
                <a:solidFill>
                  <a:srgbClr val="FF0000"/>
                </a:solidFill>
                <a:effectLst/>
                <a:latin typeface="+mj-lt"/>
              </a:rPr>
              <a:t>CA VANG TÌNH YÊU CHÚA</a:t>
            </a:r>
            <a:endParaRPr lang="en-US" sz="4000" b="1">
              <a:solidFill>
                <a:srgbClr val="FF0000"/>
              </a:solidFill>
              <a:latin typeface="+mj-lt"/>
            </a:endParaRPr>
          </a:p>
          <a:p>
            <a:pPr algn="ctr"/>
            <a:r>
              <a:rPr lang="vi-VN" sz="2400" b="1" i="0">
                <a:solidFill>
                  <a:srgbClr val="FF0000"/>
                </a:solidFill>
                <a:effectLst/>
                <a:latin typeface="+mj-lt"/>
              </a:rPr>
              <a:t>Đinh Minh Hoàng</a:t>
            </a:r>
            <a:endParaRPr lang="en-US" sz="2400" b="1" i="0">
              <a:solidFill>
                <a:srgbClr val="FF0000"/>
              </a:solidFill>
              <a:effectLst/>
              <a:latin typeface="+mj-lt"/>
            </a:endParaRPr>
          </a:p>
        </p:txBody>
      </p:sp>
    </p:spTree>
    <p:extLst>
      <p:ext uri="{BB962C8B-B14F-4D97-AF65-F5344CB8AC3E}">
        <p14:creationId xmlns:p14="http://schemas.microsoft.com/office/powerpoint/2010/main" val="17611061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6555641"/>
          </a:xfrm>
          <a:prstGeom prst="rect">
            <a:avLst/>
          </a:prstGeom>
          <a:noFill/>
        </p:spPr>
        <p:txBody>
          <a:bodyPr wrap="square">
            <a:spAutoFit/>
          </a:bodyPr>
          <a:lstStyle/>
          <a:p>
            <a:pPr algn="just"/>
            <a:r>
              <a:rPr lang="vi-VN" sz="6000" b="0" i="0">
                <a:solidFill>
                  <a:srgbClr val="FF0000"/>
                </a:solidFill>
                <a:effectLst/>
                <a:latin typeface="+mj-lt"/>
              </a:rPr>
              <a:t>1</a:t>
            </a:r>
            <a:r>
              <a:rPr lang="en-US" sz="6000" b="0" i="0">
                <a:solidFill>
                  <a:srgbClr val="FF0000"/>
                </a:solidFill>
                <a:effectLst/>
                <a:latin typeface="+mj-lt"/>
              </a:rPr>
              <a:t>. </a:t>
            </a:r>
            <a:r>
              <a:rPr lang="vi-VN" sz="6000" b="0" i="0">
                <a:effectLst/>
                <a:latin typeface="+mj-lt"/>
              </a:rPr>
              <a:t>Tình yêu Thiên Chúa như vầng dương soi tỏa khắp nơi. Tình yêu Thiên Chúa là vì sao giữa đêm mờ tối. Tình yêu Thiên Chúa dìu con vượt qua sóng đời nỗi trôi, thuyền con giữa dòng đại dương bấp bênh Ngài ơi! </a:t>
            </a:r>
            <a:endParaRPr lang="en-US" sz="6000" b="0" i="0">
              <a:effectLst/>
              <a:latin typeface="+mj-lt"/>
            </a:endParaRPr>
          </a:p>
        </p:txBody>
      </p:sp>
    </p:spTree>
    <p:extLst>
      <p:ext uri="{BB962C8B-B14F-4D97-AF65-F5344CB8AC3E}">
        <p14:creationId xmlns:p14="http://schemas.microsoft.com/office/powerpoint/2010/main" val="38951617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94E9B7-7D14-4DA8-3D2E-A11EA823E2E3}"/>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356466A-9B60-1F13-62F6-F367F10705F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F092CBB-D6E2-AACE-0DC4-19E9625C6F0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E00B366-A9F2-CEC5-0E05-F130542D549D}"/>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8BA34D-455D-7366-7BBC-DBAEC0ED8CD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AA37221-5DD4-94A2-0501-D6030021337C}"/>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0C221FDF-2F00-C585-56A8-7CAB04AFA30F}"/>
              </a:ext>
            </a:extLst>
          </p:cNvPr>
          <p:cNvSpPr txBox="1"/>
          <p:nvPr/>
        </p:nvSpPr>
        <p:spPr>
          <a:xfrm>
            <a:off x="352926" y="335845"/>
            <a:ext cx="11486148" cy="6555641"/>
          </a:xfrm>
          <a:prstGeom prst="rect">
            <a:avLst/>
          </a:prstGeom>
          <a:noFill/>
        </p:spPr>
        <p:txBody>
          <a:bodyPr wrap="square">
            <a:spAutoFit/>
          </a:bodyPr>
          <a:lstStyle/>
          <a:p>
            <a:pPr algn="just"/>
            <a:r>
              <a:rPr lang="vi-VN" sz="6000" b="0" i="0">
                <a:effectLst/>
                <a:latin typeface="+mj-lt"/>
              </a:rPr>
              <a:t>Tình yêu Thiên Chúa như dòng sông êm đềm lướt trôi. Chảy xuôi năm tháng để hồn thơ tắm trong tình mến. Tình yêu Thiên Chúa nồng say là hương gió trời dịu êm. Dìu đưa tháng ngày bình yên với bao êm đềm</a:t>
            </a:r>
            <a:r>
              <a:rPr lang="en-US" sz="6000">
                <a:latin typeface="+mj-lt"/>
              </a:rPr>
              <a:t>. </a:t>
            </a:r>
            <a:endParaRPr lang="en-US" sz="6000" b="0" i="0">
              <a:effectLst/>
              <a:latin typeface="+mj-lt"/>
            </a:endParaRPr>
          </a:p>
        </p:txBody>
      </p:sp>
    </p:spTree>
    <p:extLst>
      <p:ext uri="{BB962C8B-B14F-4D97-AF65-F5344CB8AC3E}">
        <p14:creationId xmlns:p14="http://schemas.microsoft.com/office/powerpoint/2010/main" val="13016118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117BDAA-519D-23B5-6AFE-56B26B6116A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841BA6B-A2C1-DD0A-1ACB-6F50AAF1B3F2}"/>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9605DDF-6EBE-3EA6-A06B-68BD8967212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7C3C03-C746-A727-C658-6AA56A85BE04}"/>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020FB129-C966-1577-88C7-C910FA2EF58E}"/>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887B8CE-859D-AB5E-F0BC-1952E508C6B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C6B6A0F-AC7E-6D7C-7F81-24B3E93851AD}"/>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3289536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FF1BA75-2B15-180B-C016-606E10D3382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1455C67-4720-834A-1236-8C9189D450B7}"/>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EA8726F-F5AE-80AD-1B0A-C929010B370D}"/>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733B536-B782-5610-4D4C-C306D0EF1696}"/>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E82431-38FC-54E3-2B37-0D1CD87F043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D173C18-0D98-7B99-52A2-68C7534BE41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9FE13CF-91F5-B86B-6613-DA28C354B179}"/>
              </a:ext>
            </a:extLst>
          </p:cNvPr>
          <p:cNvSpPr txBox="1"/>
          <p:nvPr/>
        </p:nvSpPr>
        <p:spPr>
          <a:xfrm>
            <a:off x="352925" y="320845"/>
            <a:ext cx="11486147" cy="5585489"/>
          </a:xfrm>
          <a:prstGeom prst="rect">
            <a:avLst/>
          </a:prstGeom>
          <a:noFill/>
        </p:spPr>
        <p:txBody>
          <a:bodyPr wrap="square">
            <a:spAutoFit/>
          </a:bodyPr>
          <a:lstStyle/>
          <a:p>
            <a:pPr algn="just"/>
            <a:r>
              <a:rPr lang="vi-VN" sz="6000" b="1" i="0">
                <a:solidFill>
                  <a:srgbClr val="FF0000"/>
                </a:solidFill>
                <a:effectLst/>
                <a:latin typeface="+mj-lt"/>
              </a:rPr>
              <a:t>2</a:t>
            </a:r>
            <a:r>
              <a:rPr lang="en-US" sz="6000" b="1">
                <a:solidFill>
                  <a:srgbClr val="FF0000"/>
                </a:solidFill>
                <a:latin typeface="+mj-lt"/>
              </a:rPr>
              <a:t>. </a:t>
            </a:r>
            <a:r>
              <a:rPr lang="vi-VN" sz="6000" b="1" i="0">
                <a:solidFill>
                  <a:srgbClr val="FF0000"/>
                </a:solidFill>
                <a:effectLst/>
                <a:latin typeface="+mj-lt"/>
              </a:rPr>
              <a:t> </a:t>
            </a:r>
            <a:r>
              <a:rPr lang="vi-VN" sz="6000" b="0" i="0">
                <a:effectLst/>
                <a:latin typeface="+mj-lt"/>
              </a:rPr>
              <a:t>Tình yêu Thiên Chúa như mùa xuân tô đẹp ước mơ. Tuổi thơ yêu dấu ngày và đêm khát khao tình Chúa. Ngài luôn dõi bước đời con đổ muôn phúc ân tràn lan. Và luôn đỡ nâng ủi an nhưng khi sầu vương. </a:t>
            </a:r>
            <a:endParaRPr lang="en-US" sz="6000" b="0" i="0">
              <a:effectLst/>
              <a:latin typeface="+mj-lt"/>
            </a:endParaRPr>
          </a:p>
        </p:txBody>
      </p:sp>
    </p:spTree>
    <p:extLst>
      <p:ext uri="{BB962C8B-B14F-4D97-AF65-F5344CB8AC3E}">
        <p14:creationId xmlns:p14="http://schemas.microsoft.com/office/powerpoint/2010/main" val="29004530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A2A0C9F-54DD-8F36-B486-52EE9C946A2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7269290-A7CD-5AD8-0E1A-242A9B6A306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035EF1E-B2B0-2E02-ED8E-0A5653A43F29}"/>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CF9A8DAB-F799-B4A6-00F1-6D225C6B501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1B53CAE0-1521-C701-04E2-880FCE5DA840}"/>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C4FA88BD-D60D-55C6-E38B-85F1BD46F0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BC350C79-1109-C889-B6A1-C282613FE55A}"/>
              </a:ext>
            </a:extLst>
          </p:cNvPr>
          <p:cNvSpPr txBox="1"/>
          <p:nvPr/>
        </p:nvSpPr>
        <p:spPr>
          <a:xfrm>
            <a:off x="433139" y="593558"/>
            <a:ext cx="11261555" cy="5632311"/>
          </a:xfrm>
          <a:prstGeom prst="rect">
            <a:avLst/>
          </a:prstGeom>
          <a:noFill/>
        </p:spPr>
        <p:txBody>
          <a:bodyPr wrap="square">
            <a:spAutoFit/>
          </a:bodyPr>
          <a:lstStyle/>
          <a:p>
            <a:pPr algn="just"/>
            <a:r>
              <a:rPr lang="vi-VN" sz="6000" b="0" i="0">
                <a:effectLst/>
                <a:latin typeface="+mj-lt"/>
              </a:rPr>
              <a:t>Tình yêu Thiên Chúa không nhạt phai dẫu đời đổi thay. Nào ai có biết tình ngài luôn sắt son bền vững. Là chân thiện mỹ thẳm sâu để con kiếm tìm ngày đêm. Hồn con khát vọng, cậy trông vững tin nơi Ngài.</a:t>
            </a:r>
            <a:endParaRPr lang="en-US" sz="6000" b="0" i="0">
              <a:effectLst/>
              <a:latin typeface="+mj-lt"/>
            </a:endParaRPr>
          </a:p>
        </p:txBody>
      </p:sp>
    </p:spTree>
    <p:extLst>
      <p:ext uri="{BB962C8B-B14F-4D97-AF65-F5344CB8AC3E}">
        <p14:creationId xmlns:p14="http://schemas.microsoft.com/office/powerpoint/2010/main" val="34885920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D8D8260-24CA-F736-947C-3DC82B584172}"/>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D21EBDBE-39D0-DD8C-2B07-1F6496AF62AF}"/>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C4C2262-4355-D311-6AFF-31D298B22BF6}"/>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D89F8A5-0F2C-275A-82EE-ED1DEB7C66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77B55ED-ADA2-566B-DAA1-9BC4F6A26C3A}"/>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8CC9C8C-6619-1E98-3C9C-950AC9340573}"/>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A857D147-DECE-5724-4526-1600F8ED2596}"/>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10882574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C584B2F-09DF-EE80-00EB-7DC567BAEC08}"/>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ADFB3CA-F62C-8549-C107-D01A07051E6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2CC8E5E-51F8-C5CF-5AB0-69D569841F5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617318E4-6BF2-035D-0EB3-2AC1E5B3F1F7}"/>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9F020BB9-B037-3B01-5F0E-7A6BC4D6456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FD66A68-CACB-81A0-18E4-A343A6F4C76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A0EDA36-1401-4D6A-95FA-BCA824CBD6B5}"/>
              </a:ext>
            </a:extLst>
          </p:cNvPr>
          <p:cNvSpPr txBox="1"/>
          <p:nvPr/>
        </p:nvSpPr>
        <p:spPr>
          <a:xfrm>
            <a:off x="353932" y="544660"/>
            <a:ext cx="11720071" cy="5632311"/>
          </a:xfrm>
          <a:prstGeom prst="rect">
            <a:avLst/>
          </a:prstGeom>
          <a:noFill/>
        </p:spPr>
        <p:txBody>
          <a:bodyPr wrap="square">
            <a:spAutoFit/>
          </a:bodyPr>
          <a:lstStyle/>
          <a:p>
            <a:pPr algn="just"/>
            <a:r>
              <a:rPr lang="vi-VN" sz="6000" b="1" i="0">
                <a:solidFill>
                  <a:srgbClr val="FF0000"/>
                </a:solidFill>
                <a:effectLst/>
                <a:latin typeface="+mj-lt"/>
              </a:rPr>
              <a:t>3</a:t>
            </a:r>
            <a:r>
              <a:rPr lang="en-US" sz="6000" b="1" i="0">
                <a:solidFill>
                  <a:srgbClr val="FF0000"/>
                </a:solidFill>
                <a:effectLst/>
                <a:latin typeface="+mj-lt"/>
              </a:rPr>
              <a:t>. </a:t>
            </a:r>
            <a:r>
              <a:rPr lang="vi-VN" sz="6000" b="0" i="0">
                <a:effectLst/>
                <a:latin typeface="+mj-lt"/>
              </a:rPr>
              <a:t>Bàn tay Thiên Chúa dắt dìu con qua ngàn nắng mưa. Hồn con vui sướng chìm ngập trong trái tim của Chúa. Nhìn lên Thánh giá đồi cao Ngài đã hiến mình vì ai? Bởi yêu thế nhân lầm than Chúa xuống trần gian. </a:t>
            </a:r>
            <a:endParaRPr lang="en-US" sz="6000">
              <a:latin typeface="+mj-lt"/>
            </a:endParaRPr>
          </a:p>
        </p:txBody>
      </p:sp>
    </p:spTree>
    <p:extLst>
      <p:ext uri="{BB962C8B-B14F-4D97-AF65-F5344CB8AC3E}">
        <p14:creationId xmlns:p14="http://schemas.microsoft.com/office/powerpoint/2010/main" val="27708293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FEAABD5-D93B-E896-7B36-01417E8DEADF}"/>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9783CB1F-3175-DC02-39D1-2B1A01129543}"/>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2E434B5-A8FF-7A93-419D-A63F54926A6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679793-ABC6-87F5-B2C2-6B1DF1993E9B}"/>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4049FB8-16B4-906B-C87C-F207409FBDB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08D49A3-2A36-AAE0-3C7D-2B9FDECA0CB0}"/>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4B31B2C-FF35-509B-A6FA-62121C645A51}"/>
              </a:ext>
            </a:extLst>
          </p:cNvPr>
          <p:cNvSpPr txBox="1"/>
          <p:nvPr/>
        </p:nvSpPr>
        <p:spPr>
          <a:xfrm>
            <a:off x="353933" y="544660"/>
            <a:ext cx="11453056" cy="5632311"/>
          </a:xfrm>
          <a:prstGeom prst="rect">
            <a:avLst/>
          </a:prstGeom>
          <a:noFill/>
        </p:spPr>
        <p:txBody>
          <a:bodyPr wrap="square">
            <a:spAutoFit/>
          </a:bodyPr>
          <a:lstStyle/>
          <a:p>
            <a:pPr algn="just"/>
            <a:r>
              <a:rPr lang="vi-VN" sz="6000" b="0" i="0">
                <a:effectLst/>
                <a:latin typeface="+mj-lt"/>
              </a:rPr>
              <a:t>Tìm về chân lý nơi tình yêu trên Thập giá xưa. Ngàn năm ghi dấu Một Giê-su chết treo khổ giá. Tình trời mở lối ngàn nơi mùa xuân thắm mầu, đẹp tươi. Trần gian ngóng chờ ngày sau phúc vinh Quê Trời</a:t>
            </a:r>
            <a:endParaRPr lang="en-US" sz="6000">
              <a:latin typeface="+mj-lt"/>
            </a:endParaRPr>
          </a:p>
        </p:txBody>
      </p:sp>
    </p:spTree>
    <p:extLst>
      <p:ext uri="{BB962C8B-B14F-4D97-AF65-F5344CB8AC3E}">
        <p14:creationId xmlns:p14="http://schemas.microsoft.com/office/powerpoint/2010/main" val="162772061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7E6BD01-D871-046A-020C-FBBDB2158DF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EB0A5C1-562F-6B31-2F7D-BCC33331B89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4115DE4-B3A5-AD5B-A817-AB5653CBB487}"/>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953369F-BBEA-3859-A0CA-A28FC1A0CE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CC9C359-05BA-14C1-BDC3-F19E67236AE8}"/>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088DEAD4-FE23-0D55-5BC8-A7F880A1E0F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16826F3-19DA-981C-0838-0CDB3AFAB112}"/>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12408739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1999" cy="6945744"/>
          </a:xfrm>
          <a:prstGeom prst="rect">
            <a:avLst/>
          </a:prstGeom>
        </p:spPr>
      </p:pic>
    </p:spTree>
    <p:extLst>
      <p:ext uri="{BB962C8B-B14F-4D97-AF65-F5344CB8AC3E}">
        <p14:creationId xmlns:p14="http://schemas.microsoft.com/office/powerpoint/2010/main" val="2544192856"/>
      </p:ext>
    </p:extLst>
  </p:cSld>
  <p:clrMapOvr>
    <a:masterClrMapping/>
  </p:clrMapOvr>
  <p:transition spd="slow">
    <p:wipe/>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277091" y="2466109"/>
            <a:ext cx="8571345" cy="2123658"/>
          </a:xfrm>
          <a:prstGeom prst="rect">
            <a:avLst/>
          </a:prstGeom>
        </p:spPr>
        <p:txBody>
          <a:bodyPr wrap="square">
            <a:spAutoFit/>
          </a:bodyPr>
          <a:lstStyle/>
          <a:p>
            <a:pPr algn="ctr">
              <a:lnSpc>
                <a:spcPct val="150000"/>
              </a:lnSpc>
              <a:spcAft>
                <a:spcPct val="0"/>
              </a:spcAft>
            </a:pP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NGƯỜI GIÀU KẺ NGHÈO</a:t>
            </a:r>
            <a:endParaRPr lang="en-US" sz="44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Pet. Huy Hoàng</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7146674"/>
      </p:ext>
    </p:extLst>
  </p:cSld>
  <p:clrMapOvr>
    <a:masterClrMapping/>
  </p:clrMapOvr>
  <p:transition spd="slow">
    <p:wipe/>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221673" y="287477"/>
            <a:ext cx="11681570" cy="5521704"/>
          </a:xfrm>
          <a:prstGeom prst="rect">
            <a:avLst/>
          </a:prstGeom>
        </p:spPr>
        <p:txBody>
          <a:bodyPr wrap="square">
            <a:spAutoFit/>
          </a:bodyPr>
          <a:lstStyle/>
          <a:p>
            <a:pPr algn="just">
              <a:lnSpc>
                <a:spcPct val="150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err="1">
                <a:latin typeface="Times New Roman" panose="02020603050405020304" pitchFamily="18" charset="0"/>
                <a:ea typeface="Calibri" panose="020f0502020204030204" pitchFamily="34" charset="0"/>
                <a:cs typeface="Times New Roman" panose="02020603050405020304" pitchFamily="18" charset="0"/>
              </a:rPr>
              <a:t>Chúa kể dụ ngôn một người giàu có ngày ngày đời ông yến tiệc linh đình. Cạnh nhả của ông có người nghèo khó ước được cơm thừa của nhà ông vất đi. Rồi một ngày kia theo giòng thời gian người giàu đã chết cùng với người nghèo. Thế giới vĩnh hằng mọi người bỡ ngỡ, người nghèo no đầy người giàu có đắng </a:t>
            </a:r>
            <a:r>
              <a:rPr lang="en-US" sz="4000" smtClean="0">
                <a:latin typeface="Times New Roman" panose="02020603050405020304" pitchFamily="18" charset="0"/>
                <a:ea typeface="Calibri" panose="020f0502020204030204" pitchFamily="34" charset="0"/>
                <a:cs typeface="Times New Roman" panose="02020603050405020304" pitchFamily="18" charset="0"/>
              </a:rPr>
              <a:t>cay</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570561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221673" y="287477"/>
            <a:ext cx="11681570"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Xin đừng để con dại khờ giữa đời như người giàu sang không lo đời vĩnh phúc. Xin Ngài dủ thương dẫn con bước theo Ngài làm người tôi tớ xin trọn đời tín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trung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49017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369455" y="554181"/>
            <a:ext cx="11533788" cy="5632311"/>
          </a:xfrm>
          <a:prstGeom prst="rect">
            <a:avLst/>
          </a:prstGeom>
        </p:spPr>
        <p:txBody>
          <a:bodyPr wrap="square">
            <a:spAutoFit/>
          </a:bodyPr>
          <a:lstStyle/>
          <a:p>
            <a:pPr algn="just">
              <a:lnSpc>
                <a:spcPct val="150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err="1">
                <a:latin typeface="Times New Roman" panose="02020603050405020304" pitchFamily="18" charset="0"/>
                <a:ea typeface="Calibri" panose="020f0502020204030204" pitchFamily="34" charset="0"/>
                <a:cs typeface="Times New Roman" panose="02020603050405020304" pitchFamily="18" charset="0"/>
              </a:rPr>
              <a:t>Sứ mạng của con là người quản lý để cùng sẻ chia phúc lộc cho người, một đời mà không sống vì người khác Chúa gọi con về con tính sao? Ngài nhìn tay con tay gầy trống rỗng! Bạc tiền đã hết quyền thế chẳng còn, sám hối bây giờ muộn màng vô nghĩa, lời Ngài không màng giờ còn nuối tiếc </a:t>
            </a:r>
            <a:r>
              <a:rPr lang="en-US" sz="4000" smtClean="0">
                <a:latin typeface="Times New Roman" panose="02020603050405020304" pitchFamily="18" charset="0"/>
                <a:ea typeface="Calibri" panose="020f0502020204030204" pitchFamily="34" charset="0"/>
                <a:cs typeface="Times New Roman" panose="02020603050405020304" pitchFamily="18" charset="0"/>
              </a:rPr>
              <a:t>chi</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85458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221673" y="287477"/>
            <a:ext cx="11681570"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Xin đừng để con dại khờ giữa đời như người giàu sang không lo đời vĩnh phúc. Xin Ngài dủ thương dẫn con bước theo Ngài làm người tôi tớ xin trọn đời tín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trung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58015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221673" y="287477"/>
            <a:ext cx="11681570" cy="6064674"/>
          </a:xfrm>
          <a:prstGeom prst="rect">
            <a:avLst/>
          </a:prstGeom>
        </p:spPr>
        <p:txBody>
          <a:bodyPr wrap="square">
            <a:spAutoFit/>
          </a:bodyPr>
          <a:lstStyle/>
          <a:p>
            <a:pPr algn="just">
              <a:lnSpc>
                <a:spcPct val="150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Tháng năm đời con từng ngày dần qua dù buồn dù vui có ngày cũng tàn, chỉ còn tình yêu sẽ là mãi mãi, đến ngày con về là ngày vui phúc ân, vì trọn đời con trung thành theo Chúa, làm người quản lý trọn nghĩa vẹn tình. Cha yêu vui mừng chờ con đi tới, cửa trời mở rộng để con đến với </a:t>
            </a:r>
            <a:r>
              <a:rPr lang="en-US" sz="4400" smtClean="0">
                <a:latin typeface="Times New Roman" panose="02020603050405020304" pitchFamily="18" charset="0"/>
                <a:ea typeface="Calibri" panose="020f0502020204030204" pitchFamily="34" charset="0"/>
                <a:cs typeface="Times New Roman" panose="02020603050405020304" pitchFamily="18" charset="0"/>
              </a:rPr>
              <a:t>Cha</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12518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221673" y="287477"/>
            <a:ext cx="11681570"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Xin đừng để con dại khờ giữa đời như người giàu sang không lo đời vĩnh phúc. Xin Ngài dủ thương dẫn con bước theo Ngài làm người tôi tớ xin trọn đời tín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trung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68430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221673" y="287477"/>
            <a:ext cx="11681570" cy="6064674"/>
          </a:xfrm>
          <a:prstGeom prst="rect">
            <a:avLst/>
          </a:prstGeom>
        </p:spPr>
        <p:txBody>
          <a:bodyPr wrap="square">
            <a:spAutoFit/>
          </a:bodyPr>
          <a:lstStyle/>
          <a:p>
            <a:pPr algn="just">
              <a:lnSpc>
                <a:spcPct val="150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4400">
                <a:latin typeface="Times New Roman" panose="02020603050405020304" pitchFamily="18" charset="0"/>
                <a:ea typeface="Calibri" panose="020f0502020204030204" pitchFamily="34" charset="0"/>
                <a:cs typeface="Times New Roman" panose="02020603050405020304" pitchFamily="18" charset="0"/>
              </a:rPr>
              <a:t>. Mỗi việc của con để còn ý nghĩa là việc từ tim thấm tình yêu người, việc của lòng tin chính vì tin Chúa, Chúa dạy con làm thì chỉ vì Chúa thôi, dù được người khen hay bị cười chê lòng con kiên vững trọn giữ lời nguyền. Tin yêu nơi Ngài này con xin đến, trọn đời mãi là người quản lý tín trung</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603127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471055"/>
            <a:ext cx="11533788" cy="986360"/>
          </a:xfrm>
          <a:prstGeom prst="rect">
            <a:avLst/>
          </a:prstGeom>
        </p:spPr>
        <p:txBody>
          <a:bodyPr wrap="square">
            <a:spAutoFit/>
          </a:bodyPr>
          <a:lstStyle/>
          <a:p>
            <a:pPr algn="just" fontAlgn="base">
              <a:lnSpc>
                <a:spcPct val="150000"/>
              </a:lnSpc>
              <a:spcAft>
                <a:spcPts val="1200"/>
              </a:spcAft>
            </a:pPr>
            <a:endParaRPr lang="en-US" sz="4400">
              <a:latin typeface="Times New Roman" panose="02020603050405020304" pitchFamily="18" charset="0"/>
              <a:ea typeface="Times New Roman" panose="02020603050405020304" pitchFamily="18" charset="0"/>
            </a:endParaRPr>
          </a:p>
        </p:txBody>
      </p:sp>
      <p:sp>
        <p:nvSpPr>
          <p:cNvPr id="5" name="Rectangle 4"/>
          <p:cNvSpPr/>
          <p:nvPr/>
        </p:nvSpPr>
        <p:spPr>
          <a:xfrm>
            <a:off x="221673" y="287477"/>
            <a:ext cx="11681570" cy="6175473"/>
          </a:xfrm>
          <a:prstGeom prst="rect">
            <a:avLst/>
          </a:prstGeom>
        </p:spPr>
        <p:txBody>
          <a:bodyPr wrap="square">
            <a:spAutoFit/>
          </a:bodyPr>
          <a:lstStyle/>
          <a:p>
            <a:pPr algn="just">
              <a:lnSpc>
                <a:spcPct val="150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Xin đừng để con dại khờ giữa đời như người giàu sang không lo đời vĩnh phúc. Xin Ngài dủ thương dẫn con bước theo Ngài làm người tôi tớ xin trọn đời tín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trung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71518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3248240546"/>
      </p:ext>
    </p:extLst>
  </p:cSld>
  <p:clrMapOvr>
    <a:masterClrMapping/>
  </p:clrMapOvr>
  <p:transition spd="slow">
    <p:push dir="u"/>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66982" y="2124365"/>
            <a:ext cx="9310254" cy="3748719"/>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NHỮNG NGƯỜI HÀNH HƯƠNG CỦA HY VỌNG</a:t>
            </a:r>
            <a:endParaRPr lang="en-US" sz="4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Bài hát chính thức Năm Thánh </a:t>
            </a:r>
          </a:p>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2025 - UBTN</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7276692"/>
      </p:ext>
    </p:extLst>
  </p:cSld>
  <p:clrMapOvr>
    <a:masterClrMapping/>
  </p:clrMapOvr>
  <p:transition spd="slow">
    <p:push dir="u"/>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05482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0217" y="507999"/>
            <a:ext cx="11543025" cy="5701561"/>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Muôn dân nước, muôn ngôn ngữ khắp nơi trên thế giới, được Lời Chúa soi sáng đưa dẫn lối. Mọi con cái tản mác sống bơ vơ lạc loài nay tìm được mái ấm trong Con Một Cha chí ái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18763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70955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34109" y="609601"/>
            <a:ext cx="11469133" cy="5803160"/>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Thiên Chúa, Ngài là Đấng nhân hậu và khoan dung, là hừng đông, là hy vọng tương lai, Ngài chăm sóc, chở che, đỡ nâng cho mọi loài, Thánh Thần hằng luôn canh tân cho một trời đất mới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01222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629952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526473" y="517236"/>
            <a:ext cx="11376769" cy="5655380"/>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Nào cùng ngước nhìn và bước đi trong làn gió mới, và cùng hướng về Chúa Con giáng thế, Ngài đã đến vì chính chúng ta và mọi người, Ngài là đường đưa ta đi đến cùng Cha chí thánh.</a:t>
            </a:r>
          </a:p>
        </p:txBody>
      </p:sp>
    </p:spTree>
    <p:extLst>
      <p:ext uri="{BB962C8B-B14F-4D97-AF65-F5344CB8AC3E}">
        <p14:creationId xmlns:p14="http://schemas.microsoft.com/office/powerpoint/2010/main" val="20338189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144379"/>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Đang bừng cháy trong con ngọn lửa hy vọng, đây bài hát con dâng kính Ngài: là Thiên Chúa, nguồn sống vô tận vô biên, đường con đi từng bước vững tin vào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90918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3991331325"/>
      </p:ext>
    </p:extLst>
  </p:cSld>
  <p:clrMapOvr>
    <a:masterClrMapping/>
  </p:clrMapOvr>
  <p:transition spd="slow">
    <p:push dir="u"/>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51</Paragraphs>
  <Slides>51</Slides>
  <Notes>0</Notes>
  <TotalTime>20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51</vt:i4>
      </vt:variant>
    </vt:vector>
  </HeadingPairs>
  <TitlesOfParts>
    <vt:vector baseType="lpstr" size="57">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2</cp:revision>
  <dcterms:created xsi:type="dcterms:W3CDTF">2025-09-22T13:43:13Z</dcterms:created>
  <dcterms:modified xsi:type="dcterms:W3CDTF">2025-09-25T03:08:53Z</dcterms:modified>
</cp:coreProperties>
</file>