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ink/ink1.xml" ContentType="application/inkml+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9.12-->
<p:presentation xmlns:r="http://schemas.openxmlformats.org/officeDocument/2006/relationships" xmlns:a="http://schemas.openxmlformats.org/drawingml/2006/main"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93" r:id="rId8"/>
    <p:sldId id="262" r:id="rId9"/>
    <p:sldId id="294" r:id="rId10"/>
    <p:sldId id="263" r:id="rId11"/>
    <p:sldId id="295"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96" r:id="rId37"/>
    <p:sldId id="288" r:id="rId38"/>
    <p:sldId id="289" r:id="rId39"/>
    <p:sldId id="290" r:id="rId40"/>
    <p:sldId id="291" r:id="rId41"/>
    <p:sldId id="292" r:id="rId42"/>
    <p:sldId id="297" r:id="rId43"/>
  </p:sldIdLst>
  <p:sldSz cx="12192000" cy="6858000"/>
  <p:notesSz cx="6858000" cy="9144000"/>
  <p:custDataLst>
    <p:tags r:id="rId4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0" d="100"/>
          <a:sy n="80" d="100"/>
        </p:scale>
        <p:origin x="100" y="52"/>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 Type="http://schemas.openxmlformats.org/officeDocument/2006/relationships/slide" Target="slides/slide1.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 Type="http://schemas.openxmlformats.org/officeDocument/2006/relationships/slide" Target="slides/slide2.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8" Type="http://schemas.openxmlformats.org/officeDocument/2006/relationships/slide" Target="slides/slide37.xml" /><Relationship Id="rId39" Type="http://schemas.openxmlformats.org/officeDocument/2006/relationships/slide" Target="slides/slide38.xml" /><Relationship Id="rId4" Type="http://schemas.openxmlformats.org/officeDocument/2006/relationships/slide" Target="slides/slide3.xml" /><Relationship Id="rId40" Type="http://schemas.openxmlformats.org/officeDocument/2006/relationships/slide" Target="slides/slide39.xml" /><Relationship Id="rId41" Type="http://schemas.openxmlformats.org/officeDocument/2006/relationships/slide" Target="slides/slide40.xml" /><Relationship Id="rId42" Type="http://schemas.openxmlformats.org/officeDocument/2006/relationships/slide" Target="slides/slide41.xml" /><Relationship Id="rId43" Type="http://schemas.openxmlformats.org/officeDocument/2006/relationships/slide" Target="slides/slide42.xml" /><Relationship Id="rId44" Type="http://schemas.openxmlformats.org/officeDocument/2006/relationships/tags" Target="tags/tag1.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heme" Target="theme/theme1.xml" /><Relationship Id="rId48" Type="http://schemas.openxmlformats.org/officeDocument/2006/relationships/tableStyles" Target="tableStyles.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ink/ink1.xml><?xml version="1.0" encoding="utf-8"?>
<inkml:ink xmlns:xml="http://www.w3.org/XML/1998/namespace" xmlns:inkml="http://www.w3.org/2003/InkML">
  <inkml:definitions>
    <inkml:context xml:id="ctx0">
      <inkml:inkSource xml:id="inkSrc0">
        <inkml:traceFormat>
          <inkml:channel name="X" type="integer" min="0" max="1920" units="cm"/>
          <inkml:channel name="Y" type="integer" min="0" max="1080" units="cm"/>
          <inkml:channel name="T" type="integer" min="0" max="2.14748E+09" units="dev"/>
        </inkml:traceFormat>
        <inkml:channelProperties>
          <inkml:channelProperty channel="X" name="resolution" value="62.13592" units="1/cm"/>
          <inkml:channelProperty channel="Y" name="resolution" value="62.06897" units="1/cm"/>
          <inkml:channelProperty channel="T" name="resolution" value="1" units="1/dev"/>
        </inkml:channelProperties>
      </inkml:inkSource>
      <inkml:timestamp xml:id="ts0" timeString="2025-10-02T14:21:56.3850000"/>
    </inkml:context>
    <inkml:brush xml:id="br0">
      <inkml:brushProperty name="width" value="0.05292" units="cm"/>
      <inkml:brushProperty name="height" value="0.05292" units="cm"/>
      <inkml:brushProperty name="color" value="#C00000"/>
    </inkml:brush>
  </inkml:definitions>
  <inkml:trace contextRef="#ctx0" brushRef="#br0">9796 11216 0</inkml:trace>
</inkml:ink>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94D8C84-CA43-4AD9-9CA6-BFB363715A51}" type="datetimeFigureOut">
              <a:rPr lang="en-US" smtClean="0"/>
              <a:t>10/21/2025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8B2107-FC3D-4F3E-82ED-F99B6C3D81F6}" type="slidenum">
              <a:rPr lang="en-US" smtClean="0"/>
              <a:t>‹#›</a:t>
            </a:fld>
            <a:endParaRPr lang="en-US"/>
          </a:p>
        </p:txBody>
      </p:sp>
    </p:spTree>
    <p:extLst>
      <p:ext uri="{BB962C8B-B14F-4D97-AF65-F5344CB8AC3E}">
        <p14:creationId xmlns:p14="http://schemas.microsoft.com/office/powerpoint/2010/main" val="2453726053"/>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4D8C84-CA43-4AD9-9CA6-BFB363715A51}" type="datetimeFigureOut">
              <a:rPr lang="en-US" smtClean="0"/>
              <a:t>10/21/2025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8B2107-FC3D-4F3E-82ED-F99B6C3D81F6}" type="slidenum">
              <a:rPr lang="en-US" smtClean="0"/>
              <a:t>‹#›</a:t>
            </a:fld>
            <a:endParaRPr lang="en-US"/>
          </a:p>
        </p:txBody>
      </p:sp>
    </p:spTree>
    <p:extLst>
      <p:ext uri="{BB962C8B-B14F-4D97-AF65-F5344CB8AC3E}">
        <p14:creationId xmlns:p14="http://schemas.microsoft.com/office/powerpoint/2010/main" val="2756434186"/>
      </p:ext>
    </p:extLst>
  </p:cSld>
  <p:clrMap bg1="lt1" tx1="dk1" bg2="lt2" tx2="dk2" accent1="accent1" accent2="accent2" accent3="accent3" accent4="accent4" accent5="accent5" accent6="accent6" hlink="hlink" folHlink="folHlink"/>
  <p:sldLayoutIdLst>
    <p:sldLayoutId id="2147483649" r:id="rId1"/>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 Id="rId3" Type="http://schemas.openxmlformats.org/officeDocument/2006/relationships/customXml" Target="../ink/ink1.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jpe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4.jpe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slide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1758391451"/>
      </p:ext>
    </p:extLst>
  </p:cSld>
  <p:clrMapOvr>
    <a:masterClrMapping/>
  </p:clrMapOvr>
  <p:transition spd="slow">
    <p:push dir="u"/>
  </p:transition>
  <p:timing/>
</p:sld>
</file>

<file path=ppt/slides/slide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8FB4B81-47C4-188F-50B3-CD46AC1B03E2}"/>
            </a:ext>
          </a:extLst>
        </p:cNvPr>
        <p:cNvGrpSpPr/>
        <p:nvPr/>
      </p:nvGrpSpPr>
      <p:grpSpPr>
        <a:xfrm>
          <a:off x="0" y="0"/>
          <a:ext cx="0" cy="0"/>
        </a:xfrm>
      </p:grpSpPr>
      <p:pic>
        <p:nvPicPr>
          <p:cNvPr id="3" name="Picture 2">
            <a:extLst>
              <a:ext uri="{FF2B5EF4-FFF2-40B4-BE49-F238E27FC236}">
                <a16:creationId xmlns:a16="http://schemas.microsoft.com/office/drawing/2014/main" id="{C26901D8-E7C9-31FE-9C9B-7841FF53DA05}"/>
              </a:ext>
            </a:extLst>
          </p:cNvPr>
          <p:cNvPicPr>
            <a:picLocks noChangeAspect="1"/>
          </p:cNvPicPr>
          <p:nvPr/>
        </p:nvPicPr>
        <p:blipFill>
          <a:blip r:embed="rId2"/>
          <a:stretch>
            <a:fillRect/>
          </a:stretch>
        </p:blipFill>
        <p:spPr>
          <a:xfrm>
            <a:off x="0" y="12060"/>
            <a:ext cx="12192000" cy="7735401"/>
          </a:xfrm>
          <a:prstGeom prst="rect">
            <a:avLst/>
          </a:prstGeom>
        </p:spPr>
      </p:pic>
      <p:sp>
        <p:nvSpPr>
          <p:cNvPr id="2" name="Rectangle 1"/>
          <p:cNvSpPr/>
          <p:nvPr/>
        </p:nvSpPr>
        <p:spPr>
          <a:xfrm>
            <a:off x="1533236" y="2438401"/>
            <a:ext cx="8285019" cy="2585324"/>
          </a:xfrm>
          <a:prstGeom prst="rect">
            <a:avLst/>
          </a:prstGeom>
        </p:spPr>
        <p:txBody>
          <a:bodyPr wrap="square">
            <a:spAutoFit/>
          </a:bodyPr>
          <a:lstStyle/>
          <a:p>
            <a:pPr algn="ctr">
              <a:lnSpc>
                <a:spcPct val="135000"/>
              </a:lnSpc>
              <a:spcAft>
                <a:spcPct val="0"/>
              </a:spcAft>
            </a:pPr>
            <a:r>
              <a:rPr lang="en-US" sz="6000" b="1" smtClean="0">
                <a:solidFill>
                  <a:srgbClr val="FF0000"/>
                </a:solidFill>
                <a:latin typeface="Algerian" panose="04020705040a02060702" pitchFamily="82" charset="0"/>
                <a:ea typeface="Calibri" panose="020f0502020204030204" pitchFamily="34" charset="0"/>
                <a:cs typeface="Times New Roman" panose="02020603050405020304" pitchFamily="18" charset="0"/>
              </a:rPr>
              <a:t>CA NHẬP LỄ 9</a:t>
            </a:r>
            <a:endParaRPr lang="en-US" sz="6000" smtClean="0">
              <a:latin typeface="Algerian" panose="04020705040a02060702" pitchFamily="82" charset="0"/>
              <a:ea typeface="Calibri" panose="020f0502020204030204" pitchFamily="34" charset="0"/>
              <a:cs typeface="Times New Roman" panose="02020603050405020304" pitchFamily="18" charset="0"/>
            </a:endParaRPr>
          </a:p>
          <a:p>
            <a:pPr algn="ctr">
              <a:lnSpc>
                <a:spcPct val="135000"/>
              </a:lnSpc>
              <a:spcAft>
                <a:spcPct val="0"/>
              </a:spcAft>
            </a:pPr>
            <a:r>
              <a:rPr lang="en-US" sz="6000" b="1" smtClean="0">
                <a:solidFill>
                  <a:srgbClr val="FF0000"/>
                </a:solidFill>
                <a:latin typeface="Algerian" panose="04020705040a02060702" pitchFamily="82" charset="0"/>
                <a:ea typeface="Calibri" panose="020f0502020204030204" pitchFamily="34" charset="0"/>
                <a:cs typeface="Times New Roman" panose="02020603050405020304" pitchFamily="18" charset="0"/>
              </a:rPr>
              <a:t>Lm. Nguyễn Văn Trinh</a:t>
            </a:r>
            <a:endParaRPr lang="en-US" sz="6000">
              <a:latin typeface="Algerian" panose="04020705040a02060702" pitchFamily="8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06422004"/>
      </p:ext>
    </p:extLst>
  </p:cSld>
  <p:clrMapOvr>
    <a:masterClrMapping/>
  </p:clrMapOvr>
  <p:transition spd="slow">
    <p:wipe/>
  </p:transition>
  <p:timing/>
</p:sld>
</file>

<file path=ppt/slides/slide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12435" y="287477"/>
            <a:ext cx="11690807"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Hân hoan về đây dâng ngài tấm bánh. Vui luôn hợp nhau trong tiếng hát thanh bình. Sức sống đã lên trong muôn người yêu thương. Xin mang đến đây bao hy vọng của nhau</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9865833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434109" y="471055"/>
            <a:ext cx="11305309" cy="5576911"/>
          </a:xfrm>
          <a:prstGeom prst="rect">
            <a:avLst/>
          </a:prstGeom>
        </p:spPr>
        <p:txBody>
          <a:bodyPr wrap="square">
            <a:spAutoFit/>
          </a:bodyPr>
          <a:lstStyle/>
          <a:p>
            <a:pPr algn="just">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400" err="1">
                <a:latin typeface="Times New Roman" panose="02020603050405020304" pitchFamily="18" charset="0"/>
                <a:ea typeface="Calibri" panose="020f0502020204030204" pitchFamily="34" charset="0"/>
                <a:cs typeface="Times New Roman" panose="02020603050405020304" pitchFamily="18" charset="0"/>
              </a:rPr>
              <a:t>hát lên đi muôn dân hoàn cầu. Cùng hát lên đi vang trào thế giới. Tình yêu tươi thắm mãi, niềm tin vươn sức sống, cùng nhau đi tạo thế giới. Hát lên đi muôn dân địa cầu. Cùng hát lên đi rung chuyển thế giới. Tình yêu sẽ chiến thắng từ đây và mãi mãi. Phục sinh đang độ nở hoa.</a:t>
            </a:r>
          </a:p>
        </p:txBody>
      </p:sp>
    </p:spTree>
    <p:extLst>
      <p:ext uri="{BB962C8B-B14F-4D97-AF65-F5344CB8AC3E}">
        <p14:creationId xmlns:p14="http://schemas.microsoft.com/office/powerpoint/2010/main" val="79404853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12435" y="287477"/>
            <a:ext cx="11690807"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Muôn dân về đây dâng ngài cuộc sống. Bao nhiêu ngày qua đang xây đắp cho đời. Chúa đã hiến trao nên lễ vật hy sinh. Sống với thế nhân luôn luôn trọn tình yêu</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7568460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434109" y="471055"/>
            <a:ext cx="11305309" cy="5576911"/>
          </a:xfrm>
          <a:prstGeom prst="rect">
            <a:avLst/>
          </a:prstGeom>
        </p:spPr>
        <p:txBody>
          <a:bodyPr wrap="square">
            <a:spAutoFit/>
          </a:bodyPr>
          <a:lstStyle/>
          <a:p>
            <a:pPr algn="just">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400" err="1">
                <a:latin typeface="Times New Roman" panose="02020603050405020304" pitchFamily="18" charset="0"/>
                <a:ea typeface="Calibri" panose="020f0502020204030204" pitchFamily="34" charset="0"/>
                <a:cs typeface="Times New Roman" panose="02020603050405020304" pitchFamily="18" charset="0"/>
              </a:rPr>
              <a:t>hát lên đi muôn dân hoàn cầu. Cùng hát lên đi vang trào thế giới. Tình yêu tươi thắm mãi, niềm tin vươn sức sống, cùng nhau đi tạo thế giới. Hát lên đi muôn dân địa cầu. Cùng hát lên đi rung chuyển thế giới. Tình yêu sẽ chiến thắng từ đây và mãi mãi. Phục sinh đang độ nở hoa.</a:t>
            </a:r>
          </a:p>
        </p:txBody>
      </p:sp>
    </p:spTree>
    <p:extLst>
      <p:ext uri="{BB962C8B-B14F-4D97-AF65-F5344CB8AC3E}">
        <p14:creationId xmlns:p14="http://schemas.microsoft.com/office/powerpoint/2010/main" val="286388145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1109885786"/>
      </p:ext>
    </p:extLst>
  </p:cSld>
  <p:clrMapOvr>
    <a:masterClrMapping/>
  </p:clrMapOvr>
  <p:transition spd="slow">
    <p:push dir="u"/>
  </p:transition>
  <p:timing/>
</p:sld>
</file>

<file path=ppt/slides/slide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ounded Rectangle 2"/>
          <p:cNvSpPr/>
          <p:nvPr/>
        </p:nvSpPr>
        <p:spPr>
          <a:xfrm>
            <a:off x="3644961" y="287477"/>
            <a:ext cx="5541818" cy="114075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600" b="1" smtClean="0">
                <a:solidFill>
                  <a:srgbClr val="FF0000"/>
                </a:solidFill>
                <a:latin typeface="Times New Roman" panose="02020603050405020304" pitchFamily="18" charset="0"/>
                <a:cs typeface="Times New Roman" panose="02020603050405020304" pitchFamily="18" charset="0"/>
              </a:rPr>
              <a:t>ĐÁP CA</a:t>
            </a:r>
            <a:endParaRPr lang="en-US" sz="6600" b="1">
              <a:solidFill>
                <a:srgbClr val="FF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288739" y="1893455"/>
            <a:ext cx="11614504" cy="4524315"/>
          </a:xfrm>
          <a:prstGeom prst="rect">
            <a:avLst/>
          </a:prstGeom>
        </p:spPr>
        <p:txBody>
          <a:bodyPr wrap="square">
            <a:spAutoFit/>
          </a:bodyPr>
          <a:lstStyle/>
          <a:p>
            <a:pPr algn="just"/>
            <a:r>
              <a:rPr lang="en-US" sz="9600" b="1" err="1">
                <a:latin typeface="Times New Roman" panose="02020603050405020304" pitchFamily="18" charset="0"/>
                <a:cs typeface="Times New Roman" panose="02020603050405020304" pitchFamily="18" charset="0"/>
              </a:rPr>
              <a:t>Những người nghèo khổ kêu xin và Chúa đã nhậm lời. </a:t>
            </a:r>
            <a:endParaRPr lang="en-US" sz="71400" b="1">
              <a:latin typeface="Times New Roman" panose="02020603050405020304" pitchFamily="18" charset="0"/>
              <a:cs typeface="Times New Roman" panose="02020603050405020304" pitchFamily="18" charset="0"/>
            </a:endParaRPr>
          </a:p>
        </p:txBody>
      </p:sp>
      <p:contentPart p14:bwMode="auto" r:id="rId3">
        <p14:nvContentPartPr>
          <p14:cNvPr id="6" name="Ink 5"/>
          <p14:cNvContentPartPr/>
          <p14:nvPr/>
        </p14:nvContentPartPr>
        <p14:xfrm>
          <a:off x="3526560" y="4037760"/>
          <a:ext cx="360" cy="360"/>
        </p14:xfrm>
      </p:contentPart>
    </p:spTree>
    <p:extLst>
      <p:ext uri="{BB962C8B-B14F-4D97-AF65-F5344CB8AC3E}">
        <p14:creationId xmlns:p14="http://schemas.microsoft.com/office/powerpoint/2010/main" val="3010137255"/>
      </p:ext>
    </p:extLst>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3790872182"/>
      </p:ext>
    </p:extLst>
  </p:cSld>
  <p:clrMapOvr>
    <a:masterClrMapping/>
  </p:clrMapOvr>
  <p:transition spd="slow">
    <p:push dir="u"/>
  </p:transition>
  <p:timing/>
</p:sld>
</file>

<file path=ppt/slides/slide1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ounded Rectangle 2"/>
          <p:cNvSpPr/>
          <p:nvPr/>
        </p:nvSpPr>
        <p:spPr>
          <a:xfrm>
            <a:off x="3324329" y="287477"/>
            <a:ext cx="5541818" cy="107610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600" b="1" smtClean="0">
                <a:solidFill>
                  <a:srgbClr val="FF0000"/>
                </a:solidFill>
                <a:latin typeface="Times New Roman" panose="02020603050405020304" pitchFamily="18" charset="0"/>
                <a:cs typeface="Times New Roman" panose="02020603050405020304" pitchFamily="18" charset="0"/>
              </a:rPr>
              <a:t>ALLELUIA</a:t>
            </a:r>
            <a:endParaRPr lang="en-US" sz="6600" b="1">
              <a:solidFill>
                <a:srgbClr val="FF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288739" y="1958109"/>
            <a:ext cx="11614504" cy="4154984"/>
          </a:xfrm>
          <a:prstGeom prst="rect">
            <a:avLst/>
          </a:prstGeom>
        </p:spPr>
        <p:txBody>
          <a:bodyPr wrap="square">
            <a:spAutoFit/>
          </a:bodyPr>
          <a:lstStyle/>
          <a:p>
            <a:pPr algn="just"/>
            <a:r>
              <a:rPr lang="en-US" sz="6600" b="1" err="1">
                <a:latin typeface="Times New Roman" panose="02020603050405020304" pitchFamily="18" charset="0"/>
                <a:cs typeface="Times New Roman" panose="02020603050405020304" pitchFamily="18" charset="0"/>
              </a:rPr>
              <a:t>Trong Đức Kitô, Thiên Chúa đã làm cho thế gian được giao hoà với </a:t>
            </a:r>
            <a:r>
              <a:rPr lang="en-US" sz="6600" b="1" err="1" smtClean="0">
                <a:latin typeface="Times New Roman" panose="02020603050405020304" pitchFamily="18" charset="0"/>
                <a:cs typeface="Times New Roman" panose="02020603050405020304" pitchFamily="18" charset="0"/>
              </a:rPr>
              <a:t>Ngài, và </a:t>
            </a:r>
            <a:r>
              <a:rPr lang="en-US" sz="6600" b="1" err="1">
                <a:latin typeface="Times New Roman" panose="02020603050405020304" pitchFamily="18" charset="0"/>
                <a:cs typeface="Times New Roman" panose="02020603050405020304" pitchFamily="18" charset="0"/>
              </a:rPr>
              <a:t>trao cho chúng tôi công bố lời giao hoà. </a:t>
            </a:r>
            <a:endParaRPr lang="en-US" sz="41300" b="1">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1596040"/>
      </p:ext>
    </p:extLst>
  </p:cSld>
  <p:clrMapOvr>
    <a:masterClrMapping/>
  </p:clrMapOvr>
  <p:transition/>
  <p:timing/>
</p:sld>
</file>

<file path=ppt/slides/slide1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3401009273"/>
      </p:ext>
    </p:extLst>
  </p:cSld>
  <p:clrMapOvr>
    <a:masterClrMapping/>
  </p:clrMapOvr>
  <p:transition spd="slow">
    <p:push dir="u"/>
  </p:transition>
  <p:timing/>
</p:sld>
</file>

<file path=ppt/slides/slide1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F0814D3-DC6C-B091-709F-19A88BC9B111}"/>
            </a:ext>
          </a:extLst>
        </p:cNvPr>
        <p:cNvGrpSpPr/>
        <p:nvPr/>
      </p:nvGrpSpPr>
      <p:grpSpPr>
        <a:xfrm>
          <a:off x="0" y="0"/>
          <a:ext cx="0" cy="0"/>
        </a:xfrm>
      </p:grpSpPr>
      <p:pic>
        <p:nvPicPr>
          <p:cNvPr id="3" name="Picture 2" descr="A bamboo mat with leaves&#10;&#10;Description automatically generated">
            <a:extLst>
              <a:ext uri="{FF2B5EF4-FFF2-40B4-BE49-F238E27FC236}">
                <a16:creationId xmlns:a16="http://schemas.microsoft.com/office/drawing/2014/main" id="{01A20048-8407-B7A4-30A7-6C81FE75AB4A}"/>
              </a:ext>
            </a:extLst>
          </p:cNvPr>
          <p:cNvPicPr>
            <a:picLocks noChangeAspect="1"/>
          </p:cNvPicPr>
          <p:nvPr/>
        </p:nvPicPr>
        <p:blipFill>
          <a:blip r:embed="rId2"/>
          <a:srcRect l="4871" r="1" b="1"/>
          <a:stretch>
            <a:fillRect/>
          </a:stretch>
        </p:blipFill>
        <p:spPr>
          <a:xfrm>
            <a:off x="149629" y="1282"/>
            <a:ext cx="11887200" cy="6732027"/>
          </a:xfrm>
          <a:prstGeom prst="rect">
            <a:avLst/>
          </a:prstGeom>
        </p:spPr>
      </p:pic>
      <p:sp>
        <p:nvSpPr>
          <p:cNvPr id="2" name="Rectangle 1"/>
          <p:cNvSpPr/>
          <p:nvPr/>
        </p:nvSpPr>
        <p:spPr>
          <a:xfrm>
            <a:off x="323273" y="2798618"/>
            <a:ext cx="9374909" cy="1768403"/>
          </a:xfrm>
          <a:prstGeom prst="rect">
            <a:avLst/>
          </a:prstGeom>
        </p:spPr>
        <p:txBody>
          <a:bodyPr wrap="square">
            <a:spAutoFit/>
          </a:bodyPr>
          <a:lstStyle/>
          <a:p>
            <a:pPr algn="ctr">
              <a:lnSpc>
                <a:spcPct val="135000"/>
              </a:lnSpc>
              <a:spcAft>
                <a:spcPct val="0"/>
              </a:spcAft>
            </a:pPr>
            <a:r>
              <a:rPr lang="en-US" sz="4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GIAI KHÚC DÂNG TIẾN 4</a:t>
            </a:r>
            <a:endParaRPr lang="en-US" sz="4000" smtClean="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4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Lm. Giang Tâm</a:t>
            </a:r>
            <a:endParaRPr lang="en-US" sz="4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3858996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21673" y="287478"/>
            <a:ext cx="11681570" cy="5583388"/>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Đây tâm tình lòng con thảo kính xin tiến dâng Cha với cả tình yêu. Này bánh thơm đây ly rượu nồng nguyện Cha đoái thương đến trái tim hồng rộng ban thánh ân bao la thỏa lòng con ước </a:t>
            </a:r>
            <a:r>
              <a:rPr lang="en-US" sz="5400" err="1" smtClean="0">
                <a:latin typeface="Times New Roman" panose="02020603050405020304" pitchFamily="18" charset="0"/>
                <a:ea typeface="Calibri" panose="020f0502020204030204" pitchFamily="34" charset="0"/>
                <a:cs typeface="Times New Roman" panose="02020603050405020304" pitchFamily="18" charset="0"/>
              </a:rPr>
              <a:t>mong</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031377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21673" y="287478"/>
            <a:ext cx="11681570"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Một tấm bánh trắng chúng con hiệp dâng, nguyện nên sức thiêng dưỡng nuôi trần gian. Một ly rượu nho thắm hương thơm ngát, sự sống muôn đời chính Cha ban tặng</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7012905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21673" y="287478"/>
            <a:ext cx="11681570" cy="5583388"/>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Đây tâm tình lòng con thảo kính xin tiến dâng Cha với cả tình yêu. Này bánh thơm đây ly rượu nồng nguyện Cha đoái thương đến trái tim hồng rộng ban thánh ân bao la thỏa lòng con ước </a:t>
            </a:r>
            <a:r>
              <a:rPr lang="en-US" sz="5400" err="1" smtClean="0">
                <a:latin typeface="Times New Roman" panose="02020603050405020304" pitchFamily="18" charset="0"/>
                <a:ea typeface="Calibri" panose="020f0502020204030204" pitchFamily="34" charset="0"/>
                <a:cs typeface="Times New Roman" panose="02020603050405020304" pitchFamily="18" charset="0"/>
              </a:rPr>
              <a:t>mong</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8917661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21673" y="287478"/>
            <a:ext cx="11681570"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Rộn vang giai khúc tán dương ngợi ca, kì công khắp nơi chính Cha làm ra, Ngài gieo khúc hát trong lòng con mãi, nguyện suốt cuộc đời hát khen Danh Ngài</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9609948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21673" y="287478"/>
            <a:ext cx="11681570" cy="5583388"/>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Đây tâm tình lòng con thảo kính xin tiến dâng Cha với cả tình yêu. Này bánh thơm đây ly rượu nồng nguyện Cha đoái thương đến trái tim hồng rộng ban thánh ân bao la thỏa lòng con ước </a:t>
            </a:r>
            <a:r>
              <a:rPr lang="en-US" sz="5400" err="1" smtClean="0">
                <a:latin typeface="Times New Roman" panose="02020603050405020304" pitchFamily="18" charset="0"/>
                <a:ea typeface="Calibri" panose="020f0502020204030204" pitchFamily="34" charset="0"/>
                <a:cs typeface="Times New Roman" panose="02020603050405020304" pitchFamily="18" charset="0"/>
              </a:rPr>
              <a:t>mong</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400734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12436" y="0"/>
            <a:ext cx="11690807" cy="7091135"/>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Đoàn con dâng tiến khúc ca tạ ơn, tình yêu của Cha tháng năm tràn lan. Ngài thương dẫn dắt che chở nâng đỡ, từng bước con đi phúc ân vô bờ.</a:t>
            </a:r>
          </a:p>
        </p:txBody>
      </p:sp>
    </p:spTree>
    <p:extLst>
      <p:ext uri="{BB962C8B-B14F-4D97-AF65-F5344CB8AC3E}">
        <p14:creationId xmlns:p14="http://schemas.microsoft.com/office/powerpoint/2010/main" val="301894246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21673" y="287478"/>
            <a:ext cx="11681570" cy="5583388"/>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Đây tâm tình lòng con thảo kính xin tiến dâng Cha với cả tình yêu. Này bánh thơm đây ly rượu nồng nguyện Cha đoái thương đến trái tim hồng rộng ban thánh ân bao la thỏa lòng con ước </a:t>
            </a:r>
            <a:r>
              <a:rPr lang="en-US" sz="5400" err="1" smtClean="0">
                <a:latin typeface="Times New Roman" panose="02020603050405020304" pitchFamily="18" charset="0"/>
                <a:ea typeface="Calibri" panose="020f0502020204030204" pitchFamily="34" charset="0"/>
                <a:cs typeface="Times New Roman" panose="02020603050405020304" pitchFamily="18" charset="0"/>
              </a:rPr>
              <a:t>mong</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6729759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439759415"/>
      </p:ext>
    </p:extLst>
  </p:cSld>
  <p:clrMapOvr>
    <a:masterClrMapping/>
  </p:clrMapOvr>
  <p:transition/>
  <p:timing/>
</p:sld>
</file>

<file path=ppt/slides/slide2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a:extLst>
              <a:ext uri="{FF2B5EF4-FFF2-40B4-BE49-F238E27FC236}">
                <a16:creationId xmlns:a16="http://schemas.microsoft.com/office/drawing/2014/main" id="{45A5EAD1-0BC5-CA87-F299-B5837A28883B}"/>
              </a:ext>
            </a:extLst>
          </p:cNvPr>
          <p:cNvPicPr>
            <a:picLocks noChangeAspect="1"/>
          </p:cNvPicPr>
          <p:nvPr/>
        </p:nvPicPr>
        <p:blipFill>
          <a:blip r:embed="rId2"/>
          <a:srcRect t="3660" b="7855"/>
          <a:stretch>
            <a:fillRect/>
          </a:stretch>
        </p:blipFill>
        <p:spPr>
          <a:xfrm>
            <a:off x="53887" y="188944"/>
            <a:ext cx="12192000" cy="6091275"/>
          </a:xfrm>
          <a:prstGeom prst="rect">
            <a:avLst/>
          </a:prstGeom>
        </p:spPr>
      </p:pic>
      <p:sp>
        <p:nvSpPr>
          <p:cNvPr id="3" name="TextBox 2">
            <a:extLst>
              <a:ext uri="{FF2B5EF4-FFF2-40B4-BE49-F238E27FC236}">
                <a16:creationId xmlns:a16="http://schemas.microsoft.com/office/drawing/2014/main" id="{F54867F5-29B0-27FB-D6B6-33BFDCB567F8}"/>
              </a:ext>
            </a:extLst>
          </p:cNvPr>
          <p:cNvSpPr txBox="1"/>
          <p:nvPr/>
        </p:nvSpPr>
        <p:spPr>
          <a:xfrm>
            <a:off x="1145309" y="2004244"/>
            <a:ext cx="9688946" cy="2460674"/>
          </a:xfrm>
          <a:prstGeom prst="rect">
            <a:avLst/>
          </a:prstGeom>
          <a:noFill/>
        </p:spPr>
        <p:txBody>
          <a:bodyPr wrap="square" rtlCol="0">
            <a:spAutoFit/>
          </a:bodyPr>
          <a:lstStyle/>
          <a:p>
            <a:pPr algn="ctr">
              <a:lnSpc>
                <a:spcPct val="135000"/>
              </a:lnSpc>
              <a:spcAft>
                <a:spcPct val="0"/>
              </a:spcAft>
            </a:pPr>
            <a:r>
              <a:rPr lang="en-US" sz="6600" b="1" smtClean="0">
                <a:solidFill>
                  <a:srgbClr val="FF0000"/>
                </a:solidFill>
                <a:latin typeface="Algerian" panose="04020705040a02060702" pitchFamily="82" charset="0"/>
                <a:ea typeface="Calibri" panose="020f0502020204030204" pitchFamily="34" charset="0"/>
                <a:cs typeface="Times New Roman" panose="02020603050405020304" pitchFamily="18" charset="0"/>
              </a:rPr>
              <a:t>CHO CON KHÁT KHAO</a:t>
            </a:r>
            <a:endParaRPr lang="en-US" sz="6600" smtClean="0">
              <a:latin typeface="Algerian" panose="04020705040a02060702" pitchFamily="82" charset="0"/>
              <a:ea typeface="Calibri" panose="020f0502020204030204" pitchFamily="34" charset="0"/>
              <a:cs typeface="Times New Roman" panose="02020603050405020304" pitchFamily="18" charset="0"/>
            </a:endParaRPr>
          </a:p>
          <a:p>
            <a:pPr algn="ctr">
              <a:lnSpc>
                <a:spcPct val="135000"/>
              </a:lnSpc>
              <a:spcAft>
                <a:spcPct val="0"/>
              </a:spcAft>
            </a:pPr>
            <a:r>
              <a:rPr lang="en-US" sz="4400" b="1" err="1" smtClean="0">
                <a:solidFill>
                  <a:srgbClr val="FF0000"/>
                </a:solidFill>
                <a:latin typeface="Algerian" panose="04020705040a02060702" pitchFamily="82" charset="0"/>
                <a:ea typeface="Calibri" panose="020f0502020204030204" pitchFamily="34" charset="0"/>
                <a:cs typeface="Times New Roman" panose="02020603050405020304" pitchFamily="18" charset="0"/>
              </a:rPr>
              <a:t>Đinh Công Huỳnh</a:t>
            </a:r>
            <a:endParaRPr lang="en-US" sz="4400">
              <a:latin typeface="Algerian" panose="04020705040a02060702" pitchFamily="8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20867345"/>
      </p:ext>
    </p:extLst>
  </p:cSld>
  <p:clrMapOvr>
    <a:masterClrMapping/>
  </p:clrMapOvr>
  <p:transition/>
  <p:timing/>
</p:sld>
</file>

<file path=ppt/slides/slide2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81588"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Chúa chính nguồn tình yêu là dòng suối mát trong dịu êm. Chúa biển đổi đời con được trở nên nhân chững Tin Mừng. Tưới mát cuộc đời con bằng hồng phúc bát ngát cao vời, bằng niềm tin thắp sáng giữa đời, bằng mạch suối thánh ân diệu vời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2055210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81588"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a:latin typeface="Times New Roman" panose="02020603050405020304" pitchFamily="18" charset="0"/>
                <a:ea typeface="Calibri" panose="020f0502020204030204" pitchFamily="34" charset="0"/>
                <a:cs typeface="Times New Roman" panose="02020603050405020304" pitchFamily="18" charset="0"/>
              </a:rPr>
              <a:t>Xin cho con biết khát khao Chúa chính nguồn hạnh phúc của con. Xin cho biết yêu Ngài sống trong Ngài giữa chốn trần gian. Xin cho con biết khát khao Chúa chính nguồn mạch suối hồng ân. Xin cho con biết yêu Ngài sống trong Ngài và chết trong Ngài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6267146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81588"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Những khát vọng trần gian là hạnh phúc chóng qua mà thôi. Hãy giữ lòng thảnh thơi và truyền rao chân lý Nước Trời. Chúa chính nguồn sự sống là mạch suối con vẫn mong chờ, mở lòng ra chia sẻ với người, để tình Chúa chiếu soi rạng ngời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7296335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81588"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a:latin typeface="Times New Roman" panose="02020603050405020304" pitchFamily="18" charset="0"/>
                <a:ea typeface="Calibri" panose="020f0502020204030204" pitchFamily="34" charset="0"/>
                <a:cs typeface="Times New Roman" panose="02020603050405020304" pitchFamily="18" charset="0"/>
              </a:rPr>
              <a:t>Xin cho con biết khát khao Chúa chính nguồn hạnh phúc của con. Xin cho biết yêu Ngài sống trong Ngài giữa chốn trần gian. Xin cho con biết khát khao Chúa chính nguồn mạch suối hồng ân. Xin cho con biết yêu Ngài sống trong Ngài và chết trong Ngài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8649240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81588"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Thế giới còn khổ đau nhiều người vẫn sống trong lầm than. Bao tâm hồn ngủ mê tìm lợi danh nơi chốn gian trần. Chúa vẫn mời gọi con hãy trở nên men muối giữa đời, mở lòng ra chia sẻ với người, để tình Chúa chiếu soi rạng ngời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1687826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81588"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a:latin typeface="Times New Roman" panose="02020603050405020304" pitchFamily="18" charset="0"/>
                <a:ea typeface="Calibri" panose="020f0502020204030204" pitchFamily="34" charset="0"/>
                <a:cs typeface="Times New Roman" panose="02020603050405020304" pitchFamily="18" charset="0"/>
              </a:rPr>
              <a:t>Xin cho con biết khát khao Chúa chính nguồn hạnh phúc của con. Xin cho biết yêu Ngài sống trong Ngài giữa chốn trần gian. Xin cho con biết khát khao Chúa chính nguồn mạch suối hồng ân. Xin cho con biết yêu Ngài sống trong Ngài và chết trong Ngài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470506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732379811"/>
      </p:ext>
    </p:extLst>
  </p:cSld>
  <p:clrMapOvr>
    <a:masterClrMapping/>
  </p:clrMapOvr>
  <p:transition/>
  <p:timing/>
</p:sld>
</file>

<file path=ppt/slides/slide2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8FB4B81-47C4-188F-50B3-CD46AC1B03E2}"/>
            </a:ext>
          </a:extLst>
        </p:cNvPr>
        <p:cNvGrpSpPr/>
        <p:nvPr/>
      </p:nvGrpSpPr>
      <p:grpSpPr>
        <a:xfrm>
          <a:off x="0" y="0"/>
          <a:ext cx="0" cy="0"/>
        </a:xfrm>
      </p:grpSpPr>
      <p:pic>
        <p:nvPicPr>
          <p:cNvPr id="3" name="Picture 2">
            <a:extLst>
              <a:ext uri="{FF2B5EF4-FFF2-40B4-BE49-F238E27FC236}">
                <a16:creationId xmlns:a16="http://schemas.microsoft.com/office/drawing/2014/main" id="{C26901D8-E7C9-31FE-9C9B-7841FF53DA05}"/>
              </a:ext>
            </a:extLst>
          </p:cNvPr>
          <p:cNvPicPr>
            <a:picLocks noChangeAspect="1"/>
          </p:cNvPicPr>
          <p:nvPr/>
        </p:nvPicPr>
        <p:blipFill>
          <a:blip r:embed="rId2"/>
          <a:stretch>
            <a:fillRect/>
          </a:stretch>
        </p:blipFill>
        <p:spPr>
          <a:xfrm>
            <a:off x="0" y="12060"/>
            <a:ext cx="12192000" cy="7735401"/>
          </a:xfrm>
          <a:prstGeom prst="rect">
            <a:avLst/>
          </a:prstGeom>
        </p:spPr>
      </p:pic>
      <p:sp>
        <p:nvSpPr>
          <p:cNvPr id="2" name="Rectangle 1"/>
          <p:cNvSpPr/>
          <p:nvPr/>
        </p:nvSpPr>
        <p:spPr>
          <a:xfrm>
            <a:off x="1375576" y="2838616"/>
            <a:ext cx="9183756" cy="2217851"/>
          </a:xfrm>
          <a:prstGeom prst="rect">
            <a:avLst/>
          </a:prstGeom>
        </p:spPr>
        <p:txBody>
          <a:bodyPr wrap="square">
            <a:spAutoFit/>
          </a:bodyPr>
          <a:lstStyle/>
          <a:p>
            <a:pPr algn="ctr">
              <a:lnSpc>
                <a:spcPct val="135000"/>
              </a:lnSpc>
              <a:spcAft>
                <a:spcPct val="0"/>
              </a:spcAft>
            </a:pP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HAI NGƯỜI CẦU NGUYỆN</a:t>
            </a:r>
            <a:endParaRPr lang="en-US" sz="540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Lm. Bùi Ninh</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61869338"/>
      </p:ext>
    </p:extLst>
  </p:cSld>
  <p:clrMapOvr>
    <a:masterClrMapping/>
  </p:clrMapOvr>
  <p:transition/>
  <p:timing/>
</p:sld>
</file>

<file path=ppt/slides/slide3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88739" y="287477"/>
            <a:ext cx="11614504"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Trong nơi đền thờ có hai người đi lên nguyện cầu. Người Pha-ri-siêu đứng cao đầu dâng lời tạ ơn. “Vì tôi không tham không ngoại tình hay là bất chính”. Còn người thu thuế đứng xa xa thưa lời xin tha</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415192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88739" y="287477"/>
            <a:ext cx="11614504"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a:latin typeface="Times New Roman" panose="02020603050405020304" pitchFamily="18" charset="0"/>
                <a:ea typeface="Calibri" panose="020f0502020204030204" pitchFamily="34" charset="0"/>
                <a:cs typeface="Times New Roman" panose="02020603050405020304" pitchFamily="18" charset="0"/>
              </a:rPr>
              <a:t>Con xin ca ngợi cảm mến ngàn đời tình Ngài chẳng vơi. Vì Ngài thương tha dù người tội lỗi nhưng đã khiêm hạ. Còn người tự kiêu nâng cao phận mình khinh người hèn yếu. Dù việc lành nhiều sẽ bị hạ xuống cho hết tự kiêu</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9035362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88739" y="287477"/>
            <a:ext cx="11614504"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Khi đi về rồi Chúa tha tội cho riêng một người. Người Pha-ri-siêu gắng công nhiều khi làm điều tốt. Mà tâm kiêu căng khi về nhà không được tha thứ. Còn người thu thuế biết khiêm nhu nên được hộ phù</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4826457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88739" y="287477"/>
            <a:ext cx="11614504"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a:latin typeface="Times New Roman" panose="02020603050405020304" pitchFamily="18" charset="0"/>
                <a:ea typeface="Calibri" panose="020f0502020204030204" pitchFamily="34" charset="0"/>
                <a:cs typeface="Times New Roman" panose="02020603050405020304" pitchFamily="18" charset="0"/>
              </a:rPr>
              <a:t>Con xin ca ngợi cảm mến ngàn đời tình Ngài chẳng vơi. Vì Ngài thương tha dù người tội lỗi nhưng đã khiêm hạ. Còn người tự kiêu nâng cao phận mình khinh người hèn yếu. Dù việc lành nhiều sẽ bị hạ xuống cho hết tự kiêu</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6724746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88739" y="287477"/>
            <a:ext cx="11614504" cy="5583388"/>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Trong nơi cuộc đời biết bao lần con quên nguyện cầu. Dù bao lo âu ngút cao đầu trong đời bể dâu. Tình Cha cao sâu nên mặc dầu con là bất chính. Ngài nào đâu tính thứ tha cho luôn mọi tội tình.</a:t>
            </a:r>
          </a:p>
        </p:txBody>
      </p:sp>
    </p:spTree>
    <p:extLst>
      <p:ext uri="{BB962C8B-B14F-4D97-AF65-F5344CB8AC3E}">
        <p14:creationId xmlns:p14="http://schemas.microsoft.com/office/powerpoint/2010/main" val="113109728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288739" y="287477"/>
            <a:ext cx="11614504"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a:latin typeface="Times New Roman" panose="02020603050405020304" pitchFamily="18" charset="0"/>
                <a:ea typeface="Calibri" panose="020f0502020204030204" pitchFamily="34" charset="0"/>
                <a:cs typeface="Times New Roman" panose="02020603050405020304" pitchFamily="18" charset="0"/>
              </a:rPr>
              <a:t>Con xin ca ngợi cảm mến ngàn đời tình Ngài chẳng vơi. Vì Ngài thương tha dù người tội lỗi nhưng đã khiêm hạ. Còn người tự kiêu nâng cao phận mình khinh người hèn yếu. Dù việc lành nhiều sẽ bị hạ xuống cho hết tự kiêu</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9546691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3799024243"/>
      </p:ext>
    </p:extLst>
  </p:cSld>
  <p:clrMapOvr>
    <a:masterClrMapping/>
  </p:clrMapOvr>
  <p:transition spd="slow">
    <p:push dir="u"/>
  </p:transition>
  <p:timing/>
</p:sld>
</file>

<file path=ppt/slides/slide3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F0814D3-DC6C-B091-709F-19A88BC9B111}"/>
            </a:ext>
          </a:extLst>
        </p:cNvPr>
        <p:cNvGrpSpPr/>
        <p:nvPr/>
      </p:nvGrpSpPr>
      <p:grpSpPr>
        <a:xfrm>
          <a:off x="0" y="0"/>
          <a:ext cx="0" cy="0"/>
        </a:xfrm>
      </p:grpSpPr>
      <p:pic>
        <p:nvPicPr>
          <p:cNvPr id="3" name="Picture 2" descr="A bamboo mat with leaves&#10;&#10;Description automatically generated">
            <a:extLst>
              <a:ext uri="{FF2B5EF4-FFF2-40B4-BE49-F238E27FC236}">
                <a16:creationId xmlns:a16="http://schemas.microsoft.com/office/drawing/2014/main" id="{01A20048-8407-B7A4-30A7-6C81FE75AB4A}"/>
              </a:ext>
            </a:extLst>
          </p:cNvPr>
          <p:cNvPicPr>
            <a:picLocks noChangeAspect="1"/>
          </p:cNvPicPr>
          <p:nvPr/>
        </p:nvPicPr>
        <p:blipFill>
          <a:blip r:embed="rId2"/>
          <a:srcRect l="4871" r="1" b="1"/>
          <a:stretch>
            <a:fillRect/>
          </a:stretch>
        </p:blipFill>
        <p:spPr>
          <a:xfrm>
            <a:off x="149629" y="1282"/>
            <a:ext cx="11887200" cy="6732027"/>
          </a:xfrm>
          <a:prstGeom prst="rect">
            <a:avLst/>
          </a:prstGeom>
        </p:spPr>
      </p:pic>
      <p:sp>
        <p:nvSpPr>
          <p:cNvPr id="2" name="Rectangle 1"/>
          <p:cNvSpPr/>
          <p:nvPr/>
        </p:nvSpPr>
        <p:spPr>
          <a:xfrm>
            <a:off x="249383" y="2493818"/>
            <a:ext cx="9448800" cy="2128275"/>
          </a:xfrm>
          <a:prstGeom prst="rect">
            <a:avLst/>
          </a:prstGeom>
        </p:spPr>
        <p:txBody>
          <a:bodyPr wrap="square">
            <a:spAutoFit/>
          </a:bodyPr>
          <a:lstStyle/>
          <a:p>
            <a:pPr algn="ctr">
              <a:lnSpc>
                <a:spcPct val="135000"/>
              </a:lnSpc>
              <a:spcAft>
                <a:spcPct val="0"/>
              </a:spcAft>
            </a:pPr>
            <a:r>
              <a:rPr lang="en-US" sz="5400" b="1" smtClean="0">
                <a:solidFill>
                  <a:srgbClr val="FF0000"/>
                </a:solidFill>
                <a:latin typeface="Algerian" panose="04020705040a02060702" pitchFamily="82" charset="0"/>
                <a:ea typeface="Calibri" panose="020f0502020204030204" pitchFamily="34" charset="0"/>
                <a:cs typeface="Times New Roman" panose="02020603050405020304" pitchFamily="18" charset="0"/>
              </a:rPr>
              <a:t>LỜI MẸ NHẮN NHỦ</a:t>
            </a:r>
            <a:endParaRPr lang="en-US" sz="5400" smtClean="0">
              <a:latin typeface="Algerian" panose="04020705040a02060702" pitchFamily="82" charset="0"/>
              <a:ea typeface="Calibri" panose="020f0502020204030204" pitchFamily="34" charset="0"/>
              <a:cs typeface="Times New Roman" panose="02020603050405020304" pitchFamily="18" charset="0"/>
            </a:endParaRPr>
          </a:p>
          <a:p>
            <a:pPr algn="ctr">
              <a:lnSpc>
                <a:spcPct val="135000"/>
              </a:lnSpc>
              <a:spcAft>
                <a:spcPct val="0"/>
              </a:spcAft>
            </a:pPr>
            <a:r>
              <a:rPr lang="en-US" sz="4400" b="1" smtClean="0">
                <a:solidFill>
                  <a:srgbClr val="FF0000"/>
                </a:solidFill>
                <a:latin typeface="Algerian" panose="04020705040a02060702" pitchFamily="82" charset="0"/>
                <a:ea typeface="Calibri" panose="020f0502020204030204" pitchFamily="34" charset="0"/>
                <a:cs typeface="Times New Roman" panose="02020603050405020304" pitchFamily="18" charset="0"/>
              </a:rPr>
              <a:t>Lm. Huyền Linh</a:t>
            </a:r>
            <a:endParaRPr lang="en-US" sz="4400">
              <a:latin typeface="Algerian" panose="04020705040a02060702" pitchFamily="8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3702972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583388"/>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Năm xưa trên cây sồi làng Fatima xa xôi, có Ðức Mẹ Chúa Trời hiện ra uy linh sáng chói. Mẹ nhắn nhủ người đời: hãy mau ăn năn đền bồi, hãy tôn sùng Mẫu Tâm, hãy năng lần hạt Mân Côi</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985620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ÐK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Mẹ Maria ơi, Mẹ Maria ơi, con vâng nghe Mẹ rồi, sớm chiều từ nay thống hối. Mẹ Maria ơi! Xin Mẹ đoái thương nhận lời: cho nước Việt xinh tươi Ðức Tin sáng ngời</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8511485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4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583388"/>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Ðôi môi như hoa cười, Mẹ Maria vui tươi. Có biết bao lớp người gần xa đua nhau bước tới, lòng trút khỏi ngậm ngùi, mắt khô đôi suối lệ đời, ngước trông về Mẫu Tâm, sống bên tình Mẹ yên vui.</a:t>
            </a:r>
          </a:p>
        </p:txBody>
      </p:sp>
    </p:spTree>
    <p:extLst>
      <p:ext uri="{BB962C8B-B14F-4D97-AF65-F5344CB8AC3E}">
        <p14:creationId xmlns:p14="http://schemas.microsoft.com/office/powerpoint/2010/main" val="374159933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4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ÐK</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Mẹ Maria ơi, Mẹ Maria ơi, con vâng nghe Mẹ rồi, sớm chiều từ nay thống hối. Mẹ Maria ơi! Xin Mẹ đoái thương nhận lời: cho nước Việt xinh tươi Ðức Tin sáng ngời</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410680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4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1551160076"/>
      </p:ext>
    </p:extLst>
  </p:cSld>
  <p:clrMapOvr>
    <a:masterClrMapping/>
  </p:clrMapOvr>
  <p:transition spd="slow">
    <p:push dir="u"/>
  </p:transition>
  <p:timing/>
</p:sld>
</file>

<file path=ppt/tags/tag1.xml><?xml version="1.0" encoding="utf-8"?>
<p:tagLst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Widescreen</PresentationFormat>
  <Paragraphs>41</Paragraphs>
  <Slides>42</Slides>
  <Notes>0</Notes>
  <TotalTime>0</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42</vt:i4>
      </vt:variant>
    </vt:vector>
  </HeadingPairs>
  <TitlesOfParts>
    <vt:vector baseType="lpstr" size="48">
      <vt:lpstr>Arial</vt:lpstr>
      <vt:lpstr>Calibri Light</vt:lpstr>
      <vt:lpstr>Calibri</vt:lpstr>
      <vt:lpstr>Algerian</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19.1200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Presentation</dc:title>
  <dc:creator>Windows User</dc:creator>
  <cp:lastModifiedBy>Windows User</cp:lastModifiedBy>
  <cp:revision>1</cp:revision>
  <dcterms:created xsi:type="dcterms:W3CDTF">2025-10-21T13:43:22Z</dcterms:created>
  <dcterms:modified xsi:type="dcterms:W3CDTF">2025-10-22T00:58:41Z</dcterms:modified>
</cp:coreProperties>
</file>