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12192000" cy="6858000"/>
  <p:embeddedFontLst>
    <p:embeddedFont>
      <p:font typeface="QLBDFM+ArialMT"/>
      <p:regular r:id="rId25"/>
    </p:embeddedFont>
    <p:embeddedFont>
      <p:font typeface="EWBNUC+TimesNewRomanPS-BoldMT"/>
      <p:regular r:id="rId26"/>
    </p:embeddedFont>
    <p:embeddedFont>
      <p:font typeface="DUACAD+TimesNewRomanPSMT"/>
      <p:regular r:id="rId27"/>
    </p:embeddedFont>
    <p:embeddedFont>
      <p:font typeface="WARVHP+Calibri-Light"/>
      <p:regular r:id="rId28"/>
    </p:embeddedFont>
    <p:embeddedFont>
      <p:font typeface="QEALFN+Calibri-Light,Bold"/>
      <p:regular r:id="rId2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29" Type="http://schemas.openxmlformats.org/officeDocument/2006/relationships/font" Target="fonts/font5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423" y="1345854"/>
            <a:ext cx="9913734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QLBDFM+ArialMT"/>
                <a:cs typeface="QLBDFM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QLBDFM+ArialMT"/>
                <a:cs typeface="QLBDFM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IV</a:t>
            </a:r>
          </a:p>
          <a:p>
            <a:pPr marL="942975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MÙA</a:t>
            </a:r>
            <a:r>
              <a:rPr dirty="0" sz="9200" spc="-16">
                <a:solidFill>
                  <a:srgbClr val="ff0000"/>
                </a:solidFill>
                <a:latin typeface="QLBDFM+ArialMT"/>
                <a:cs typeface="QLBDFM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VỌNG</a:t>
            </a:r>
          </a:p>
          <a:p>
            <a:pPr marL="2273300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QLBDFM+ArialMT"/>
                <a:cs typeface="QLBDFM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QLBDFM+ArialMT"/>
                <a:cs typeface="QLBDFM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88586" y="2640425"/>
            <a:ext cx="854637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Vui</a:t>
            </a:r>
            <a:r>
              <a:rPr dirty="0" sz="6600" spc="-719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EWBNUC+TimesNewRomanPS-BoldMT"/>
                <a:cs typeface="EWBNUC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10050" y="3711823"/>
            <a:ext cx="3911942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00b050"/>
                </a:solidFill>
                <a:latin typeface="EWBNUC+TimesNewRomanPS-BoldMT"/>
                <a:cs typeface="EWBNUC+TimesNewRomanPS-BoldMT"/>
              </a:rPr>
              <a:t>Luca</a:t>
            </a:r>
            <a:r>
              <a:rPr dirty="0" sz="4400" spc="14" b="1">
                <a:solidFill>
                  <a:srgbClr val="00b05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4400" b="1">
                <a:solidFill>
                  <a:srgbClr val="00b050"/>
                </a:solidFill>
                <a:latin typeface="EWBNUC+TimesNewRomanPS-BoldMT"/>
                <a:cs typeface="EWBNUC+TimesNewRomanPS-BoldMT"/>
              </a:rPr>
              <a:t>1,18-24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4171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DUACAD+TimesNewRomanPSMT"/>
                <a:cs typeface="DUACAD+TimesNewRomanPSMT"/>
              </a:rPr>
              <a:t>KinhꢀThánh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817" cy="4519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DUACAD+TimesNewRomanPSMT"/>
                <a:cs typeface="DUACAD+TimesNewRomanPSMT"/>
              </a:rPr>
              <a:t>NXBꢀTÔNꢀGIÁO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84404" y="596887"/>
            <a:ext cx="3894963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Kitô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giáng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sinh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4404" y="1118705"/>
            <a:ext cx="4737018" cy="31203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trong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hoàn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cảnh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sau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đây: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Mẹ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là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Maria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đính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hôn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với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Giuse,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trước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khi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về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chung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sống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với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nhau,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đã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thụ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thai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bởi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phép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0580" y="2014078"/>
            <a:ext cx="4148088" cy="25958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DUACAD+TimesNewRomanPSMT"/>
                <a:cs typeface="DUACAD+TimesNewRomanPSMT"/>
              </a:rPr>
              <a:t>TINꢀMỪNGꢀ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DUACAD+TimesNewRomanPSMT"/>
                <a:cs typeface="DUACAD+TimesNewRomanPSMT"/>
              </a:rPr>
              <a:t>THEOꢀTHÁNHꢀ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DUACAD+TimesNewRomanPSMT"/>
                <a:cs typeface="DUACAD+TimesNewRomanPSMT"/>
              </a:rPr>
              <a:t>MATTHEUꢀ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84404" y="3727793"/>
            <a:ext cx="4655974" cy="15548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Thánh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Thần.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Giuse,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bạn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của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bà,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là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người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60580" y="4072494"/>
            <a:ext cx="2794892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DUACAD+TimesNewRomanPSMT"/>
                <a:cs typeface="DUACAD+TimesNewRomanPSMT"/>
              </a:rPr>
              <a:t>(1,ꢀ18-24)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84404" y="4771429"/>
            <a:ext cx="4764026" cy="20767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công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chính,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không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muốn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tố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cáo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bà,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định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tâm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lìa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bỏ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bà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cách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kín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đáo.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81132" y="766549"/>
            <a:ext cx="4633119" cy="5422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bàꢀsẽꢀhạꢀsinhꢀmộtꢀconꢀ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traiꢀmàꢀôngꢀsẽꢀđặtꢀtênꢀlàꢀ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Giêsu:ꢀvìꢀchínhꢀNgườiꢀ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sẽꢀcứuꢀdânꢀmìnhꢀkhỏiꢀ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tội”.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Tấtꢀcảꢀsựꢀkiệnꢀnàyꢀđãꢀ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đượcꢀthựcꢀhiệnꢀđểꢀlàmꢀ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trọnꢀlờiꢀChúaꢀdùngꢀ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miệngꢀTiênꢀtriꢀphánꢀxưaꢀ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rằng:ꢀ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87829" y="794019"/>
            <a:ext cx="4639072" cy="46857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Nhưngꢀđangꢀkhiꢀđịnhꢀ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tâmꢀnhưꢀvậyꢀthìꢀthiênꢀ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thầnꢀChúaꢀhiệnꢀđếnꢀ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cùngꢀôngꢀtrongꢀgiấcꢀmơꢀ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vàꢀbảo:ꢀ“HỡiꢀGiuse,ꢀconꢀ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vuaꢀÐavít,ꢀđừngꢀngạiꢀ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nhậnꢀMariaꢀvềꢀnhàꢀlàmꢀ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bạnꢀmình,ꢀvìꢀMariaꢀ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87829" y="4968561"/>
            <a:ext cx="4244181" cy="15548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mangꢀthaiꢀlàꢀbởiꢀphépꢀ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DUACAD+TimesNewRomanPSMT"/>
                <a:cs typeface="DUACAD+TimesNewRomanPSMT"/>
              </a:rPr>
              <a:t>ChúaꢀThánhꢀThần: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62082" y="759991"/>
            <a:ext cx="4574088" cy="49345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Khi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tỉnh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dậy,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Giuse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đã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thực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hiện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như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lời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thiên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thần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Chúa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truyền: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ông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tiếp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nhận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bạn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mình,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nhưng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không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ăn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ở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với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nhau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cho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đến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khi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Maria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sinh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con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trai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đầu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lòng,</a:t>
            </a:r>
          </a:p>
          <a:p>
            <a:pPr marL="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thì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Giuse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đặt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tên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con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trẻ</a:t>
            </a:r>
          </a:p>
          <a:p>
            <a:pPr marL="0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là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Giêsu.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31099" y="1352374"/>
            <a:ext cx="4404372" cy="41639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“Này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đây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một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trinh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nữ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sẽ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mang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thai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và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hạ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sinh</a:t>
            </a:r>
          </a:p>
          <a:p>
            <a:pPr marL="0" marR="0">
              <a:lnSpc>
                <a:spcPts val="3334"/>
              </a:lnSpc>
              <a:spcBef>
                <a:spcPts val="82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một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con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trai,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người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ta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sẽ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gọi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tên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con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trẻ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là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Emmanuel,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nghĩa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là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Thiên-Chúa-ở-cùng-</a:t>
            </a:r>
          </a:p>
          <a:p>
            <a:pPr marL="0" marR="0">
              <a:lnSpc>
                <a:spcPts val="3334"/>
              </a:lnSpc>
              <a:spcBef>
                <a:spcPts val="774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chúng-ta”.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62082" y="5636791"/>
            <a:ext cx="2954377" cy="10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Ðó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là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lời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 </a:t>
            </a:r>
            <a:r>
              <a:rPr dirty="0" sz="3200">
                <a:solidFill>
                  <a:srgbClr val="000000"/>
                </a:solidFill>
                <a:latin typeface="WARVHP+Calibri-Light"/>
                <a:cs typeface="WARVHP+Calibri-Light"/>
              </a:rPr>
              <a:t>Chúa.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04394" y="2229656"/>
            <a:ext cx="7472538" cy="35485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4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0" spc="-12">
                <a:solidFill>
                  <a:srgbClr val="fffaf2"/>
                </a:solidFill>
                <a:latin typeface="QLBDFM+ArialMT"/>
                <a:cs typeface="QLBDFM+ArialMT"/>
              </a:rPr>
              <a:t>let's</a:t>
            </a:r>
            <a:r>
              <a:rPr dirty="0" sz="11000" spc="-13">
                <a:solidFill>
                  <a:srgbClr val="fffaf2"/>
                </a:solidFill>
                <a:latin typeface="QLBDFM+ArialMT"/>
                <a:cs typeface="QLBDFM+ArialMT"/>
              </a:rPr>
              <a:t> </a:t>
            </a:r>
            <a:r>
              <a:rPr dirty="0" sz="11000" spc="-11">
                <a:solidFill>
                  <a:srgbClr val="fffaf2"/>
                </a:solidFill>
                <a:latin typeface="QLBDFM+ArialMT"/>
                <a:cs typeface="QLBDFM+ArialMT"/>
              </a:rPr>
              <a:t>play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93787" y="2022009"/>
            <a:ext cx="8757782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Mẹ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của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Chúa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Giêsu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tên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6850" y="2946142"/>
            <a:ext cx="2959735" cy="20392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là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gì</a:t>
            </a:r>
            <a:r>
              <a:rPr dirty="0" sz="66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22583" y="4343588"/>
            <a:ext cx="2874777" cy="19427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fffff"/>
                </a:solidFill>
                <a:latin typeface="QEALFN+Calibri-Light,Bold"/>
                <a:cs typeface="QEALFN+Calibri-Light,Bold"/>
              </a:rPr>
              <a:t>M</a:t>
            </a:r>
            <a:r>
              <a:rPr dirty="0" sz="6000" spc="5602">
                <a:solidFill>
                  <a:srgbClr val="ffffff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ffffff"/>
                </a:solidFill>
                <a:latin typeface="QEALFN+Calibri-Light,Bold"/>
                <a:cs typeface="QEALFN+Calibri-Light,Bold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96734" y="4368857"/>
            <a:ext cx="2728260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fffff"/>
                </a:solidFill>
                <a:latin typeface="QEALFN+Calibri-Light,Bold"/>
                <a:cs typeface="QEALFN+Calibri-Light,Bold"/>
              </a:rPr>
              <a:t>R</a:t>
            </a:r>
            <a:r>
              <a:rPr dirty="0" sz="6000" spc="6324">
                <a:solidFill>
                  <a:srgbClr val="ffffff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ffffff"/>
                </a:solidFill>
                <a:latin typeface="QEALFN+Calibri-Light,Bold"/>
                <a:cs typeface="QEALFN+Calibri-Light,Bold"/>
              </a:rPr>
              <a:t>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32091" y="4366707"/>
            <a:ext cx="1572369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fffff"/>
                </a:solidFill>
                <a:latin typeface="QEALFN+Calibri-Light,Bold"/>
                <a:cs typeface="QEALFN+Calibri-Light,Bold"/>
              </a:rPr>
              <a:t>A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2: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60055" y="1997094"/>
            <a:ext cx="9525234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Đức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Maria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mang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thai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bởi</a:t>
            </a:r>
          </a:p>
          <a:p>
            <a:pPr marL="999331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quyền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năng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của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ai?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58304" y="4030164"/>
            <a:ext cx="2658467" cy="17531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</a:t>
            </a:r>
            <a:r>
              <a:rPr dirty="0" sz="5400" spc="3383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75514" y="4070993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68173" y="4104822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Ú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46036" y="5028152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4172" y="5071003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753458" y="5096999"/>
            <a:ext cx="8158525" cy="17681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Á</a:t>
            </a:r>
            <a:r>
              <a:rPr dirty="0" sz="5400" spc="3284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  <a:r>
              <a:rPr dirty="0" sz="5400" spc="3452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  <a:r>
              <a:rPr dirty="0" sz="5400" spc="319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  <a:r>
              <a:rPr dirty="0" sz="5400" spc="3591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  <a:r>
              <a:rPr dirty="0" sz="5400" spc="3322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Ầ</a:t>
            </a:r>
            <a:r>
              <a:rPr dirty="0" sz="5400" spc="3313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3: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5478" y="2471401"/>
            <a:ext cx="10563796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Giuse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là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người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như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thế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0744" y="3914620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90449" y="3902075"/>
            <a:ext cx="2620843" cy="17675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  <a:r>
              <a:rPr dirty="0" sz="5400" spc="308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80329" y="3940616"/>
            <a:ext cx="4843500" cy="17542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  <a:r>
              <a:rPr dirty="0" sz="5400" spc="3283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G</a:t>
            </a:r>
            <a:r>
              <a:rPr dirty="0" sz="5400" spc="324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</a:t>
            </a:r>
            <a:r>
              <a:rPr dirty="0" sz="5400" spc="3264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05253" y="3977823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Ô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595374" y="3973202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Í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4: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8398" y="2231105"/>
            <a:ext cx="11756877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Ban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đầu,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ông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Giuse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định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làm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gì</a:t>
            </a:r>
          </a:p>
          <a:p>
            <a:pPr marL="890587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khi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biết</a:t>
            </a:r>
            <a:r>
              <a:rPr dirty="0" sz="6000" spc="16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bà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Maria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có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thai?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7333" y="4352340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79711" y="4377115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42869" y="4398403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B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50463" y="4435378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Ì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427951" y="4455490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42018" y="5485668"/>
            <a:ext cx="5239655" cy="17549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K</a:t>
            </a:r>
            <a:r>
              <a:rPr dirty="0" sz="5400" spc="2370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Đ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00095" y="5517799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71868" y="5517799"/>
            <a:ext cx="2753070" cy="17589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Á</a:t>
            </a:r>
            <a:r>
              <a:rPr dirty="0" sz="5400" spc="4128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O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511925" y="5538224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8234" y="537408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2265" y="2102799"/>
            <a:ext cx="9196317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Ai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hiện</a:t>
            </a:r>
            <a:r>
              <a:rPr dirty="0" sz="6000" spc="-144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đến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báo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mộng</a:t>
            </a:r>
            <a:r>
              <a:rPr dirty="0" sz="6000" spc="-146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cho</a:t>
            </a:r>
          </a:p>
          <a:p>
            <a:pPr marL="2306637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ông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Giuse?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2266" y="4316841"/>
            <a:ext cx="3580728" cy="176585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  <a:r>
              <a:rPr dirty="0" sz="5400" spc="350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  <a:r>
              <a:rPr dirty="0" sz="5400" spc="3984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25038" y="4325967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01944" y="4352126"/>
            <a:ext cx="3768651" cy="17489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  <a:r>
              <a:rPr dirty="0" sz="5400" spc="3264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  <a:r>
              <a:rPr dirty="0" sz="5400" spc="3908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01134" y="4377214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Ầ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26700" y="4402464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Ê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39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6: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63137" y="2129808"/>
            <a:ext cx="9640335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Thiên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thần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bảo</a:t>
            </a:r>
            <a:r>
              <a:rPr dirty="0" sz="6000" spc="19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ông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Giuse</a:t>
            </a:r>
          </a:p>
          <a:p>
            <a:pPr marL="858837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đặt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tên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con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trẻ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là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14486" y="4430046"/>
            <a:ext cx="6515064" cy="17516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G</a:t>
            </a:r>
            <a:r>
              <a:rPr dirty="0" sz="5400" spc="4923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I</a:t>
            </a:r>
            <a:r>
              <a:rPr dirty="0" sz="5400" spc="15856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S</a:t>
            </a:r>
            <a:r>
              <a:rPr dirty="0" sz="5400" spc="5166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34352" y="4501919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Ê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739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7: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5895" y="1875028"/>
            <a:ext cx="11188855" cy="37657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Tất</a:t>
            </a:r>
            <a:r>
              <a:rPr dirty="0" sz="6000" spc="-144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cả</a:t>
            </a:r>
            <a:r>
              <a:rPr dirty="0" sz="6000" spc="-146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sự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kiện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này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đã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được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thực</a:t>
            </a:r>
          </a:p>
          <a:p>
            <a:pPr marL="106164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hiện</a:t>
            </a:r>
            <a:r>
              <a:rPr dirty="0" sz="6000" spc="-144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để</a:t>
            </a:r>
            <a:r>
              <a:rPr dirty="0" sz="6000" spc="-141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làm</a:t>
            </a:r>
            <a:r>
              <a:rPr dirty="0" sz="6000" spc="-139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trọn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lời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Chúa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dùng</a:t>
            </a:r>
          </a:p>
          <a:p>
            <a:pPr marL="2004516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miệng</a:t>
            </a:r>
            <a:r>
              <a:rPr dirty="0" sz="6000" spc="-146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ai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để</a:t>
            </a:r>
            <a:r>
              <a:rPr dirty="0" sz="6000" spc="-141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phán?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520" y="4887687"/>
            <a:ext cx="6416880" cy="17549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  <a:r>
              <a:rPr dirty="0" sz="5400" spc="543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I</a:t>
            </a:r>
            <a:r>
              <a:rPr dirty="0" sz="5400" spc="1541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  <a:r>
              <a:rPr dirty="0" sz="5400" spc="4318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86085" y="4920946"/>
            <a:ext cx="258301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R</a:t>
            </a:r>
            <a:r>
              <a:rPr dirty="0" sz="5400" spc="4888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9294" y="4955313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Ê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739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8: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0825" y="1950880"/>
            <a:ext cx="11864591" cy="37657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8756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Này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đây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một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trinh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nữ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sẽ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mang</a:t>
            </a:r>
          </a:p>
          <a:p>
            <a:pPr marL="59690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thai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và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hạ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sinh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một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con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trai,</a:t>
            </a:r>
          </a:p>
          <a:p>
            <a:pPr marL="0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người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ta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sẽ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gọi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tên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con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trẻ</a:t>
            </a:r>
            <a:r>
              <a:rPr dirty="0" sz="6000" spc="42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là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000" b="1">
                <a:solidFill>
                  <a:srgbClr val="000000"/>
                </a:solidFill>
                <a:latin typeface="EWBNUC+TimesNewRomanPS-BoldMT"/>
                <a:cs typeface="EWBNUC+TimesNewRomanPS-BoldMT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3768" y="4861921"/>
            <a:ext cx="8111657" cy="179832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E</a:t>
            </a:r>
            <a:r>
              <a:rPr dirty="0" sz="5400" spc="2911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M</a:t>
            </a:r>
            <a:r>
              <a:rPr dirty="0" sz="5400" spc="11683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A</a:t>
            </a:r>
          </a:p>
          <a:p>
            <a:pPr marL="2113268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M</a:t>
            </a:r>
            <a:r>
              <a:rPr dirty="0" sz="5400" spc="11689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  <a:r>
              <a:rPr dirty="0" sz="5400" spc="3053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U</a:t>
            </a:r>
            <a:r>
              <a:rPr dirty="0" sz="5400" spc="3609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25231" y="4896325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L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8664" y="644156"/>
            <a:ext cx="3655739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Câu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66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9: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5596" y="2203438"/>
            <a:ext cx="11409167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Khi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tỉnh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dậy,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ông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Giuse</a:t>
            </a:r>
            <a:r>
              <a:rPr dirty="0" sz="6000" spc="-141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đã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làm</a:t>
            </a:r>
            <a:r>
              <a:rPr dirty="0" sz="6000" spc="-139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gì</a:t>
            </a:r>
          </a:p>
          <a:p>
            <a:pPr marL="580764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trước</a:t>
            </a:r>
            <a:r>
              <a:rPr dirty="0" sz="6000" spc="-142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lời</a:t>
            </a:r>
            <a:r>
              <a:rPr dirty="0" sz="6000" spc="-145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Thiên</a:t>
            </a:r>
            <a:r>
              <a:rPr dirty="0" sz="6000" spc="-144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Thần</a:t>
            </a:r>
            <a:r>
              <a:rPr dirty="0" sz="6000" spc="-143">
                <a:solidFill>
                  <a:srgbClr val="000000"/>
                </a:solidFill>
                <a:latin typeface="QEALFN+Calibri-Light,Bold"/>
                <a:cs typeface="QEALFN+Calibri-Light,Bold"/>
              </a:rPr>
              <a:t> </a:t>
            </a:r>
            <a:r>
              <a:rPr dirty="0" sz="6000">
                <a:solidFill>
                  <a:srgbClr val="000000"/>
                </a:solidFill>
                <a:latin typeface="QEALFN+Calibri-Light,Bold"/>
                <a:cs typeface="QEALFN+Calibri-Light,Bold"/>
              </a:rPr>
              <a:t>truyền?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85764" y="4401655"/>
            <a:ext cx="4786812" cy="17647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T</a:t>
            </a:r>
            <a:r>
              <a:rPr dirty="0" sz="5400" spc="3507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  <a:r>
              <a:rPr dirty="0" sz="5400" spc="3139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Ự</a:t>
            </a:r>
            <a:r>
              <a:rPr dirty="0" sz="5400" spc="2896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5442" y="4436940"/>
            <a:ext cx="4844489" cy="17558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H</a:t>
            </a:r>
            <a:r>
              <a:rPr dirty="0" sz="5400" spc="4004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I</a:t>
            </a:r>
            <a:r>
              <a:rPr dirty="0" sz="5400" spc="4682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Ệ</a:t>
            </a:r>
            <a:r>
              <a:rPr dirty="0" sz="5400" spc="3506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EWBNUC+TimesNewRomanPS-BoldMT"/>
                <a:cs typeface="EWBNUC+TimesNewRomanPS-BoldMT"/>
              </a:rPr>
              <a:t>N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26250" y="2617435"/>
            <a:ext cx="8603657" cy="35485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4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0" spc="-15">
                <a:solidFill>
                  <a:srgbClr val="fffaf2"/>
                </a:solidFill>
                <a:latin typeface="QLBDFM+ArialMT"/>
                <a:cs typeface="QLBDFM+ArialMT"/>
              </a:rPr>
              <a:t>Thank</a:t>
            </a:r>
            <a:r>
              <a:rPr dirty="0" sz="11000" spc="-10">
                <a:solidFill>
                  <a:srgbClr val="fffaf2"/>
                </a:solidFill>
                <a:latin typeface="QLBDFM+ArialMT"/>
                <a:cs typeface="QLBDFM+ArialMT"/>
              </a:rPr>
              <a:t> </a:t>
            </a:r>
            <a:r>
              <a:rPr dirty="0" sz="11000" spc="-11">
                <a:solidFill>
                  <a:srgbClr val="fffaf2"/>
                </a:solidFill>
                <a:latin typeface="QLBDFM+ArialMT"/>
                <a:cs typeface="QLBDFM+ArialMT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2025-12-17T17:47:56-07:00</dcterms:modified>
</cp:coreProperties>
</file>