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12192000" cy="6858000"/>
  <p:embeddedFontLst>
    <p:embeddedFont>
      <p:font typeface="OCMWQC+ArialMT"/>
      <p:regular r:id="rId22"/>
    </p:embeddedFont>
    <p:embeddedFont>
      <p:font typeface="LGVABE+TimesNewRomanPS-BoldMT"/>
      <p:regular r:id="rId23"/>
    </p:embeddedFont>
    <p:embeddedFont>
      <p:font typeface="ECLSDP+Calibri-Light,Bold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4.xml" /><Relationship Id="rId11" Type="http://schemas.openxmlformats.org/officeDocument/2006/relationships/slide" Target="slide15.xml" /><Relationship Id="rId12" Type="http://schemas.openxmlformats.org/officeDocument/2006/relationships/slide" Target="slide16.xml" /><Relationship Id="rId2" Type="http://schemas.openxmlformats.org/officeDocument/2006/relationships/image" Target="../media/image6.png" /><Relationship Id="rId3" Type="http://schemas.openxmlformats.org/officeDocument/2006/relationships/slide" Target="slide7.xml" /><Relationship Id="rId4" Type="http://schemas.openxmlformats.org/officeDocument/2006/relationships/slide" Target="slide8.xml" /><Relationship Id="rId5" Type="http://schemas.openxmlformats.org/officeDocument/2006/relationships/slide" Target="slide9.xml" /><Relationship Id="rId6" Type="http://schemas.openxmlformats.org/officeDocument/2006/relationships/slide" Target="slide10.xml" /><Relationship Id="rId7" Type="http://schemas.openxmlformats.org/officeDocument/2006/relationships/slide" Target="slide11.xml" /><Relationship Id="rId8" Type="http://schemas.openxmlformats.org/officeDocument/2006/relationships/slide" Target="slide12.xml" /><Relationship Id="rId9" Type="http://schemas.openxmlformats.org/officeDocument/2006/relationships/slide" Target="slide1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0229" y="1345854"/>
            <a:ext cx="9459040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OCMWQC+ArialMT"/>
                <a:cs typeface="OCMWQC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OCMWQC+ArialMT"/>
                <a:cs typeface="OCMWQC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II</a:t>
            </a:r>
          </a:p>
          <a:p>
            <a:pPr marL="1364456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Mùa</a:t>
            </a: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chay</a:t>
            </a:r>
          </a:p>
          <a:p>
            <a:pPr marL="2012950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NĂM</a:t>
            </a: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OCMWQC+ArialMT"/>
                <a:cs typeface="OCMWQC+ArialMT"/>
              </a:rPr>
              <a:t>C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66239" y="2526126"/>
            <a:ext cx="8636940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LGVABE+TimesNewRomanPS-BoldMT"/>
                <a:cs typeface="LGVABE+TimesNewRomanPS-BoldMT"/>
              </a:rPr>
              <a:t>Vui</a:t>
            </a:r>
            <a:r>
              <a:rPr dirty="0" sz="6600" b="1">
                <a:solidFill>
                  <a:srgbClr val="ffc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GVABE+TimesNewRomanPS-BoldMT"/>
                <a:cs typeface="LGVABE+TimesNewRoman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GVABE+TimesNewRomanPS-BoldMT"/>
                <a:cs typeface="LGVABE+TimesNewRoman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LGVABE+TimesNewRomanPS-BoldMT"/>
                <a:cs typeface="LGVABE+TimesNewRoman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67905" y="3647689"/>
            <a:ext cx="3273425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00b050"/>
                </a:solidFill>
                <a:latin typeface="LGVABE+TimesNewRomanPS-BoldMT"/>
                <a:cs typeface="LGVABE+TimesNewRomanPS-BoldMT"/>
              </a:rPr>
              <a:t>Mt</a:t>
            </a:r>
            <a:r>
              <a:rPr dirty="0" sz="4400" b="1">
                <a:solidFill>
                  <a:srgbClr val="00b05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4400" b="1">
                <a:solidFill>
                  <a:srgbClr val="00b050"/>
                </a:solidFill>
                <a:latin typeface="LGVABE+TimesNewRomanPS-BoldMT"/>
                <a:cs typeface="LGVABE+TimesNewRomanPS-BoldMT"/>
              </a:rPr>
              <a:t>17,</a:t>
            </a:r>
            <a:r>
              <a:rPr dirty="0" sz="4400" b="1">
                <a:solidFill>
                  <a:srgbClr val="00b05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4400" b="1">
                <a:solidFill>
                  <a:srgbClr val="00b050"/>
                </a:solidFill>
                <a:latin typeface="LGVABE+TimesNewRomanPS-BoldMT"/>
                <a:cs typeface="LGVABE+TimesNewRomanPS-BoldMT"/>
              </a:rPr>
              <a:t>1-9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54193" y="2666270"/>
            <a:ext cx="5566037" cy="2802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1993" marR="0">
              <a:lnSpc>
                <a:spcPts val="6007"/>
              </a:lnSpc>
              <a:spcBef>
                <a:spcPts val="0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OCMWQC+ArialMT"/>
                <a:cs typeface="OCMWQC+ArialMT"/>
              </a:rPr>
              <a:t>VUI</a:t>
            </a:r>
            <a:r>
              <a:rPr dirty="0" sz="5750">
                <a:solidFill>
                  <a:srgbClr val="ff0303"/>
                </a:solidFill>
                <a:latin typeface="OCMWQC+ArialMT"/>
                <a:cs typeface="OCMWQC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OCMWQC+ArialMT"/>
                <a:cs typeface="OCMWQC+ArialMT"/>
              </a:rPr>
              <a:t>HỌC</a:t>
            </a:r>
          </a:p>
          <a:p>
            <a:pPr marL="0" marR="0">
              <a:lnSpc>
                <a:spcPts val="6007"/>
              </a:lnSpc>
              <a:spcBef>
                <a:spcPts val="1427"/>
              </a:spcBef>
              <a:spcAft>
                <a:spcPts val="0"/>
              </a:spcAft>
            </a:pPr>
            <a:r>
              <a:rPr dirty="0" sz="5750">
                <a:solidFill>
                  <a:srgbClr val="ff0303"/>
                </a:solidFill>
                <a:latin typeface="OCMWQC+ArialMT"/>
                <a:cs typeface="OCMWQC+ArialMT"/>
              </a:rPr>
              <a:t>KINH</a:t>
            </a:r>
            <a:r>
              <a:rPr dirty="0" sz="5750">
                <a:solidFill>
                  <a:srgbClr val="ff0303"/>
                </a:solidFill>
                <a:latin typeface="OCMWQC+ArialMT"/>
                <a:cs typeface="OCMWQC+ArialMT"/>
              </a:rPr>
              <a:t> </a:t>
            </a:r>
            <a:r>
              <a:rPr dirty="0" sz="5750">
                <a:solidFill>
                  <a:srgbClr val="ff0303"/>
                </a:solidFill>
                <a:latin typeface="OCMWQC+ArialMT"/>
                <a:cs typeface="OCMWQC+ArialMT"/>
              </a:rPr>
              <a:t>THÁNH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20788" y="2362436"/>
            <a:ext cx="7296416" cy="23100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LẮNG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NGHE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LỜI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CHÚA</a:t>
            </a:r>
          </a:p>
          <a:p>
            <a:pPr marL="1877719" marR="0">
              <a:lnSpc>
                <a:spcPts val="4584"/>
              </a:lnSpc>
              <a:spcBef>
                <a:spcPts val="2419"/>
              </a:spcBef>
              <a:spcAft>
                <a:spcPts val="0"/>
              </a:spcAft>
            </a:pP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Mt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17,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LGVABE+TimesNewRomanPS-BoldMT"/>
                <a:cs typeface="LGVABE+TimesNewRomanPS-BoldMT"/>
              </a:rPr>
              <a:t>1-9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78797" y="1472100"/>
            <a:ext cx="7937315" cy="9439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TinꢀMừngꢀChúaꢀGiêsuꢀKitôꢀtheoꢀThánhꢀMatthêu.</a:t>
            </a:r>
          </a:p>
          <a:p>
            <a:pPr marL="5778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Nghe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thấy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vậy,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các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môn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đệ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ngã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sấp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xuống,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và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36578" y="1938846"/>
            <a:ext cx="7635727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hết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sức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sợ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hãi.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Bấy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giờ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Chúa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Giêsu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đến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gần,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94504" y="2117979"/>
            <a:ext cx="9056584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“LạyꢀThầy,ꢀchúngꢀconꢀđượcꢀởꢀđâyꢀthìꢀtốtꢀlắm.ꢀNếuꢀThầyꢀ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8797" y="2325541"/>
            <a:ext cx="8701756" cy="9439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Khiꢀấy,ꢀChúaꢀGiêsuꢀđãꢀgọiꢀPhêrô,ꢀGiacôbêꢀvàꢀGioanꢀlàꢀ</a:t>
            </a:r>
          </a:p>
          <a:p>
            <a:pPr marL="5778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động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đến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các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ông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và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bảo: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“Các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con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hãy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đứng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94504" y="2574544"/>
            <a:ext cx="8967128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ưng,ꢀchúngꢀconꢀxinꢀlàmꢀbaꢀlều,ꢀmộtꢀchoꢀThầy,ꢀmộtꢀchoꢀ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78797" y="2752260"/>
            <a:ext cx="8638457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emꢀôngꢀnày,ꢀvàꢀNgườiꢀđưaꢀcácꢀôngꢀtớiꢀchỗꢀriêngꢀbiệtꢀ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36578" y="2792287"/>
            <a:ext cx="7586245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dậy,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đừng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sợ”.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Ngước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mắt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lên,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các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ông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thấy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494504" y="3031109"/>
            <a:ext cx="8645246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Môsê,ꢀvàꢀmộtꢀchoꢀÊlia”.ꢀLúcꢀôngꢀcònꢀđangꢀnói,ꢀthìꢀcóꢀ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678797" y="3178981"/>
            <a:ext cx="8817170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trênꢀnúiꢀcao.ꢀNgườiꢀbiếnꢀhìnhꢀtrướcꢀmặtꢀcácꢀông:ꢀmặtꢀ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736578" y="3219006"/>
            <a:ext cx="8091286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chẳng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còn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ai,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trừ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ra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một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mình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Chúa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Giêsu.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Và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494504" y="3487674"/>
            <a:ext cx="8562180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mộtꢀđámꢀmâyꢀsángꢀbaoꢀphủꢀcácꢀNgài,ꢀvàꢀcóꢀtiếngꢀtừꢀ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678797" y="3605700"/>
            <a:ext cx="8093737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Ngườiꢀchiếuꢀsángꢀnhưꢀmặtꢀtrời,ꢀáoꢀNgườiꢀtrởꢀnênꢀ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736578" y="3645726"/>
            <a:ext cx="7966968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trong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lúc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từ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trên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núi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xuống,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Chúa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Giêsu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đã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494504" y="3944239"/>
            <a:ext cx="8900835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trongꢀđámꢀmâyꢀphánꢀrằng:ꢀ“ÐâyꢀlàꢀConꢀTaꢀyêuꢀdấuꢀrấtꢀ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678797" y="4032421"/>
            <a:ext cx="8745486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trắngꢀnhưꢀtuyết.ꢀVàꢀđâyꢀMôsêꢀvàꢀÊliaꢀhiệnꢀra,ꢀvàꢀđàmꢀ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736578" y="4072446"/>
            <a:ext cx="8294468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ra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lệnh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cho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các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ông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rằng: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“Các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con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không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được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494504" y="4400804"/>
            <a:ext cx="8242732" cy="10022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đẹpꢀlòngꢀTa,ꢀcácꢀngươiꢀhãyꢀngheꢀlờiꢀNgười”.ꢀ</a:t>
            </a:r>
          </a:p>
          <a:p>
            <a:pPr marL="184293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đạoꢀvớiꢀNgười.ꢀBấyꢀgiờꢀôngꢀPhêrôꢀlênꢀtiếng,ꢀthưaꢀ</a:t>
            </a:r>
          </a:p>
          <a:p>
            <a:pPr marL="242073" marR="0">
              <a:lnSpc>
                <a:spcPts val="2917"/>
              </a:lnSpc>
              <a:spcBef>
                <a:spcPts val="5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nói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với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ai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về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việc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đã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thấy,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cho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tới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khi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Con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78797" y="4885861"/>
            <a:ext cx="4802117" cy="13706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ECLSDP+Calibri-Light,Bold"/>
                <a:cs typeface="ECLSDP+Calibri-Light,Bold"/>
              </a:rPr>
              <a:t>ChúaꢀGiêsuꢀrằng:ꢀ</a:t>
            </a:r>
          </a:p>
          <a:p>
            <a:pPr marL="5778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Người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từ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cõi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chết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sống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lại”.</a:t>
            </a:r>
          </a:p>
          <a:p>
            <a:pPr marL="5778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Ðó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là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lời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LGVABE+TimesNewRomanPS-BoldMT"/>
                <a:cs typeface="LGVABE+TimesNewRomanPS-BoldMT"/>
              </a:rPr>
              <a:t>Chúa.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10690" y="924886"/>
            <a:ext cx="1516682" cy="5680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5078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3" action="ppaction://hlinksldjump"/>
              </a:rPr>
              <a:t>Câuꢀ1</a:t>
            </a:r>
          </a:p>
          <a:p>
            <a:pPr marL="90487" marR="0">
              <a:lnSpc>
                <a:spcPts val="2917"/>
              </a:lnSpc>
              <a:spcBef>
                <a:spcPts val="1261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4" action="ppaction://hlinksldjump"/>
              </a:rPr>
              <a:t>Câuꢀ2</a:t>
            </a:r>
          </a:p>
          <a:p>
            <a:pPr marL="90487" marR="0">
              <a:lnSpc>
                <a:spcPts val="2917"/>
              </a:lnSpc>
              <a:spcBef>
                <a:spcPts val="1194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5" action="ppaction://hlinksldjump"/>
              </a:rPr>
              <a:t>Câuꢀ3</a:t>
            </a:r>
          </a:p>
          <a:p>
            <a:pPr marL="90487" marR="0">
              <a:lnSpc>
                <a:spcPts val="2917"/>
              </a:lnSpc>
              <a:spcBef>
                <a:spcPts val="1488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6" action="ppaction://hlinksldjump"/>
              </a:rPr>
              <a:t>Câuꢀ4</a:t>
            </a:r>
          </a:p>
          <a:p>
            <a:pPr marL="90487" marR="0">
              <a:lnSpc>
                <a:spcPts val="2917"/>
              </a:lnSpc>
              <a:spcBef>
                <a:spcPts val="1211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7" action="ppaction://hlinksldjump"/>
              </a:rPr>
              <a:t>Câuꢀ5</a:t>
            </a:r>
          </a:p>
          <a:p>
            <a:pPr marL="90487" marR="0">
              <a:lnSpc>
                <a:spcPts val="2917"/>
              </a:lnSpc>
              <a:spcBef>
                <a:spcPts val="1151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8" action="ppaction://hlinksldjump"/>
              </a:rPr>
              <a:t>Câuꢀ6</a:t>
            </a:r>
          </a:p>
          <a:p>
            <a:pPr marL="92735" marR="0">
              <a:lnSpc>
                <a:spcPts val="2917"/>
              </a:lnSpc>
              <a:spcBef>
                <a:spcPts val="1390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9" action="ppaction://hlinksldjump"/>
              </a:rPr>
              <a:t>Câuꢀ7</a:t>
            </a:r>
          </a:p>
          <a:p>
            <a:pPr marL="90487" marR="0">
              <a:lnSpc>
                <a:spcPts val="2917"/>
              </a:lnSpc>
              <a:spcBef>
                <a:spcPts val="1181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10" action="ppaction://hlinksldjump"/>
              </a:rPr>
              <a:t>Câuꢀ8</a:t>
            </a:r>
          </a:p>
          <a:p>
            <a:pPr marL="90487" marR="0">
              <a:lnSpc>
                <a:spcPts val="2917"/>
              </a:lnSpc>
              <a:spcBef>
                <a:spcPts val="1211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11" action="ppaction://hlinksldjump"/>
              </a:rPr>
              <a:t>Câuꢀ9</a:t>
            </a:r>
          </a:p>
          <a:p>
            <a:pPr marL="0" marR="0">
              <a:lnSpc>
                <a:spcPts val="2917"/>
              </a:lnSpc>
              <a:spcBef>
                <a:spcPts val="1261"/>
              </a:spcBef>
              <a:spcAft>
                <a:spcPts val="0"/>
              </a:spcAft>
            </a:pPr>
            <a:r>
              <a:rPr dirty="0" sz="2800">
                <a:solidFill>
                  <a:srgbClr val="ffffff"/>
                </a:solidFill>
                <a:latin typeface="ECLSDP+Calibri-Light,Bold"/>
                <a:cs typeface="ECLSDP+Calibri-Light,Bold"/>
                <a:hlinkClick r:id="rId12" action="ppaction://hlinksldjump"/>
              </a:rPr>
              <a:t>Câuꢀ10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19901" y="3025074"/>
            <a:ext cx="10799950" cy="31365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5676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>
                <a:solidFill>
                  <a:srgbClr val="000000"/>
                </a:solidFill>
                <a:latin typeface="ECLSDP+Calibri-Light,Bold"/>
                <a:cs typeface="ECLSDP+Calibri-Light,Bold"/>
              </a:rPr>
              <a:t>ChúaꢀGiêsuꢀdẫnꢀcácꢀôngꢀtớiꢀ</a:t>
            </a:r>
          </a:p>
          <a:p>
            <a:pPr marL="0" marR="0">
              <a:lnSpc>
                <a:spcPts val="6877"/>
              </a:lnSpc>
              <a:spcBef>
                <a:spcPts val="1042"/>
              </a:spcBef>
              <a:spcAft>
                <a:spcPts val="0"/>
              </a:spcAft>
            </a:pPr>
            <a:r>
              <a:rPr dirty="0" sz="6600">
                <a:solidFill>
                  <a:srgbClr val="000000"/>
                </a:solidFill>
                <a:latin typeface="ECLSDP+Calibri-Light,Bold"/>
                <a:cs typeface="ECLSDP+Calibri-Light,Bold"/>
              </a:rPr>
              <a:t>mộtꢀnơiꢀriêngꢀbiệtꢀlàꢀởꢀđâu?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56148" y="2466195"/>
            <a:ext cx="8662169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ECLSDP+Calibri-Light,Bold"/>
                <a:cs typeface="ECLSDP+Calibri-Light,Bold"/>
              </a:rPr>
              <a:t>ChúaꢀGiêsuꢀbiếnꢀhìnhꢀvàꢀ</a:t>
            </a:r>
          </a:p>
          <a:p>
            <a:pPr marL="32816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ECLSDP+Calibri-Light,Bold"/>
                <a:cs typeface="ECLSDP+Calibri-Light,Bold"/>
              </a:rPr>
              <a:t>mặtꢀNgườiꢀsángꢀnhưꢀgì?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47736" y="2882265"/>
            <a:ext cx="9297553" cy="31365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>
                <a:solidFill>
                  <a:srgbClr val="000000"/>
                </a:solidFill>
                <a:latin typeface="ECLSDP+Calibri-Light,Bold"/>
                <a:cs typeface="ECLSDP+Calibri-Light,Bold"/>
              </a:rPr>
              <a:t>Ngheꢀtiếngꢀấy,ꢀcácꢀmônꢀ</a:t>
            </a:r>
          </a:p>
          <a:p>
            <a:pPr marL="1092324" marR="0">
              <a:lnSpc>
                <a:spcPts val="6877"/>
              </a:lnSpc>
              <a:spcBef>
                <a:spcPts val="1042"/>
              </a:spcBef>
              <a:spcAft>
                <a:spcPts val="0"/>
              </a:spcAft>
            </a:pPr>
            <a:r>
              <a:rPr dirty="0" sz="6600">
                <a:solidFill>
                  <a:srgbClr val="000000"/>
                </a:solidFill>
                <a:latin typeface="ECLSDP+Calibri-Light,Bold"/>
                <a:cs typeface="ECLSDP+Calibri-Light,Bold"/>
              </a:rPr>
              <a:t>đệꢀnhưꢀthếꢀnào?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32100" y="2378353"/>
            <a:ext cx="8991060" cy="37657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7689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ECLSDP+Calibri-Light,Bold"/>
                <a:cs typeface="ECLSDP+Calibri-Light,Bold"/>
              </a:rPr>
              <a:t>ChúaꢀGiêsuꢀdặnꢀkhôngꢀ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ECLSDP+Calibri-Light,Bold"/>
                <a:cs typeface="ECLSDP+Calibri-Light,Bold"/>
              </a:rPr>
              <a:t>đượcꢀnóiꢀchoꢀtớiꢀkhiꢀaiꢀtừꢀ</a:t>
            </a:r>
          </a:p>
          <a:p>
            <a:pPr marL="1199877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ECLSDP+Calibri-Light,Bold"/>
                <a:cs typeface="ECLSDP+Calibri-Light,Bold"/>
              </a:rPr>
              <a:t>cõiꢀchếtꢀsốngꢀlại?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2026-02-23T18:33:37-07:00</dcterms:modified>
</cp:coreProperties>
</file>