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sldIdLst>
    <p:sldId id="256" r:id="rId8"/>
    <p:sldId id="271" r:id="rId9"/>
    <p:sldId id="272" r:id="rId10"/>
    <p:sldId id="273" r:id="rId11"/>
    <p:sldId id="274" r:id="rId12"/>
    <p:sldId id="275" r:id="rId13"/>
    <p:sldId id="276" r:id="rId14"/>
    <p:sldId id="277" r:id="rId15"/>
    <p:sldId id="278" r:id="rId16"/>
    <p:sldId id="328" r:id="rId17"/>
    <p:sldId id="326" r:id="rId18"/>
    <p:sldId id="324" r:id="rId19"/>
    <p:sldId id="327" r:id="rId20"/>
    <p:sldId id="325" r:id="rId21"/>
    <p:sldId id="329" r:id="rId22"/>
    <p:sldId id="257" r:id="rId23"/>
    <p:sldId id="258" r:id="rId24"/>
    <p:sldId id="259" r:id="rId25"/>
    <p:sldId id="260" r:id="rId26"/>
    <p:sldId id="261" r:id="rId27"/>
    <p:sldId id="262" r:id="rId28"/>
    <p:sldId id="263" r:id="rId29"/>
    <p:sldId id="330" r:id="rId30"/>
    <p:sldId id="264" r:id="rId31"/>
    <p:sldId id="265" r:id="rId32"/>
    <p:sldId id="266" r:id="rId33"/>
    <p:sldId id="267" r:id="rId34"/>
    <p:sldId id="268" r:id="rId35"/>
    <p:sldId id="269" r:id="rId36"/>
    <p:sldId id="270" r:id="rId37"/>
    <p:sldId id="331" r:id="rId38"/>
    <p:sldId id="279" r:id="rId39"/>
    <p:sldId id="280" r:id="rId40"/>
    <p:sldId id="281" r:id="rId41"/>
    <p:sldId id="282" r:id="rId42"/>
    <p:sldId id="283" r:id="rId43"/>
    <p:sldId id="332" r:id="rId44"/>
    <p:sldId id="284" r:id="rId45"/>
    <p:sldId id="285" r:id="rId46"/>
    <p:sldId id="286" r:id="rId47"/>
    <p:sldId id="287" r:id="rId48"/>
    <p:sldId id="288" r:id="rId49"/>
    <p:sldId id="289" r:id="rId50"/>
    <p:sldId id="290" r:id="rId51"/>
    <p:sldId id="291" r:id="rId52"/>
    <p:sldId id="292" r:id="rId53"/>
    <p:sldId id="293" r:id="rId54"/>
    <p:sldId id="333" r:id="rId55"/>
    <p:sldId id="294" r:id="rId56"/>
    <p:sldId id="295" r:id="rId57"/>
    <p:sldId id="296" r:id="rId58"/>
    <p:sldId id="297" r:id="rId59"/>
    <p:sldId id="298" r:id="rId60"/>
    <p:sldId id="299" r:id="rId61"/>
    <p:sldId id="300" r:id="rId62"/>
    <p:sldId id="301" r:id="rId63"/>
    <p:sldId id="302" r:id="rId64"/>
    <p:sldId id="303" r:id="rId65"/>
    <p:sldId id="304" r:id="rId66"/>
    <p:sldId id="305" r:id="rId67"/>
    <p:sldId id="306" r:id="rId68"/>
    <p:sldId id="334" r:id="rId69"/>
    <p:sldId id="321" r:id="rId70"/>
    <p:sldId id="315" r:id="rId71"/>
    <p:sldId id="316" r:id="rId72"/>
    <p:sldId id="317" r:id="rId73"/>
    <p:sldId id="322" r:id="rId74"/>
    <p:sldId id="318" r:id="rId75"/>
    <p:sldId id="319" r:id="rId76"/>
    <p:sldId id="323"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80" d="100"/>
          <a:sy n="80" d="100"/>
        </p:scale>
        <p:origin x="3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B2AFCD-51E8-491C-A6E2-40D071B85B9E}"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3266164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B2AFCD-51E8-491C-A6E2-40D071B85B9E}"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1531025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EB2AFCD-51E8-491C-A6E2-40D071B85B9E}"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1051122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B2AFCD-51E8-491C-A6E2-40D071B85B9E}"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235421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B2AFCD-51E8-491C-A6E2-40D071B85B9E}" type="datetimeFigureOut">
              <a:rPr lang="en-US" smtClean="0"/>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316126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B2AFCD-51E8-491C-A6E2-40D071B85B9E}" type="datetimeFigureOut">
              <a:rPr lang="en-US" smtClean="0"/>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2299705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B2AFCD-51E8-491C-A6E2-40D071B85B9E}" type="datetimeFigureOut">
              <a:rPr lang="en-US" smtClean="0"/>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122130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EB2AFCD-51E8-491C-A6E2-40D071B85B9E}"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1725687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EB2AFCD-51E8-491C-A6E2-40D071B85B9E}"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4136833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B2AFCD-51E8-491C-A6E2-40D071B85B9E}"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1797542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B2AFCD-51E8-491C-A6E2-40D071B85B9E}"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D7084-9F1C-4B40-8429-85919CEF6445}" type="slidenum">
              <a:rPr lang="en-US" smtClean="0"/>
              <a:t>‹#›</a:t>
            </a:fld>
            <a:endParaRPr lang="en-US"/>
          </a:p>
        </p:txBody>
      </p:sp>
    </p:spTree>
    <p:extLst>
      <p:ext uri="{BB962C8B-B14F-4D97-AF65-F5344CB8AC3E}">
        <p14:creationId xmlns:p14="http://schemas.microsoft.com/office/powerpoint/2010/main" val="3827145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82828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86867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3469877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39634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58003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81655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61651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78716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64199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17085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161385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5405356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80634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92890759"/>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875317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819032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18743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116577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6149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346750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870976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25955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8391902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928045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01250840"/>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941809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113637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742644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449621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73750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273015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881310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077865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61936939"/>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377543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21484137"/>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086448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196257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519353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482524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19374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3439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479250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437373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831170871"/>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6282609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878068266"/>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42654673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29227024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2388924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7315524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599578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675556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25056759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40652462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23270523"/>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044188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83234120"/>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229943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001175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900178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238129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712744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705867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272726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4548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B2AFCD-51E8-491C-A6E2-40D071B85B9E}" type="datetimeFigureOut">
              <a:rPr lang="en-US" smtClean="0"/>
              <a:t>2/10/2026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D7084-9F1C-4B40-8429-85919CEF6445}" type="slidenum">
              <a:rPr lang="en-US" smtClean="0"/>
              <a:t>‹#›</a:t>
            </a:fld>
            <a:endParaRPr lang="en-US"/>
          </a:p>
        </p:txBody>
      </p:sp>
    </p:spTree>
    <p:extLst>
      <p:ext uri="{BB962C8B-B14F-4D97-AF65-F5344CB8AC3E}">
        <p14:creationId xmlns:p14="http://schemas.microsoft.com/office/powerpoint/2010/main" val="1543392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41235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166373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902223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4706087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56767198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5143913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81569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20000"/>
              </a:lnSpc>
            </a:pPr>
            <a:r>
              <a:rPr lang="vi-VN" sz="6000" b="1" dirty="0">
                <a:solidFill>
                  <a:srgbClr val="FF0000"/>
                </a:solidFill>
                <a:latin typeface="Arial" panose="020B0604020202020204" pitchFamily="34" charset="0"/>
                <a:cs typeface="Arial" panose="020B0604020202020204" pitchFamily="34" charset="0"/>
              </a:rPr>
              <a:t>Ca nhập lễ</a:t>
            </a:r>
            <a:r>
              <a:rPr lang="en-US" sz="6000" b="1" dirty="0">
                <a:solidFill>
                  <a:srgbClr val="FF0000"/>
                </a:solidFill>
                <a:latin typeface="Arial" panose="020B0604020202020204" pitchFamily="34" charset="0"/>
                <a:cs typeface="Arial" panose="020B0604020202020204" pitchFamily="34" charset="0"/>
              </a:rPr>
              <a:t/>
            </a:r>
            <a:br>
              <a:rPr lang="en-US" sz="6000" b="1" dirty="0">
                <a:solidFill>
                  <a:srgbClr val="FF0000"/>
                </a:solidFill>
                <a:latin typeface="Arial" panose="020B0604020202020204" pitchFamily="34" charset="0"/>
                <a:cs typeface="Arial" panose="020B0604020202020204" pitchFamily="34" charset="0"/>
              </a:rPr>
            </a:br>
            <a:r>
              <a:rPr lang="vi-VN" sz="6000" b="1" dirty="0">
                <a:solidFill>
                  <a:srgbClr val="FF0000"/>
                </a:solidFill>
                <a:latin typeface="Arial" panose="020B0604020202020204" pitchFamily="34" charset="0"/>
                <a:cs typeface="Arial" panose="020B0604020202020204" pitchFamily="34" charset="0"/>
              </a:rPr>
              <a:t>thứ Tư Lễ Tro</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627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Chúa, Chúa thương xót mọi loài, không khinh ghét những gì Chúa dựng nên. Tội lỗi loài người Chúa nhắm mắt làm ngơ để họ ăn ăn hối cải và thứ tha cho họ, vì Ngài là Chúa, là Thiên Chúa của chúng con.</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42981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D4400-F5B0-04A8-CFC3-55D4D4C00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EFE59-71C0-D268-CDD4-09A7465B5E7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DF97FD2-C479-DA0E-6DE8-6A8840074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D8168BD-8BFF-784A-FC22-2FE00677E527}"/>
              </a:ext>
            </a:extLst>
          </p:cNvPr>
          <p:cNvSpPr/>
          <p:nvPr/>
        </p:nvSpPr>
        <p:spPr>
          <a:xfrm>
            <a:off x="538367" y="302359"/>
            <a:ext cx="11087865" cy="34778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cầu Chúa thương xót con, con đến náu mình nơi Ngài, xin ghé mắt lại thương tình.</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81777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5F923-5F9A-57EB-66C6-D3147C48B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816325-CCC2-B5D5-F3F0-AC8C332669E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5A3CCDD-D844-F570-7C06-B43217243B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E5FF35B-1B39-AC76-3EC1-5760CC2461AA}"/>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Chúa, Chúa thương xót mọi loài, không khinh ghét những gì Chúa dựng nên. Tội lỗi loài người Chúa nhắm mắt làm ngơ để họ ăn ăn hối cải và thứ tha cho họ, vì Ngài là Chúa, là Thiên Chúa của chúng con.</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99056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EBAF8-D0D2-51B1-67C9-7B4AAB199D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DB323B-AC05-90C7-BE2B-BC46EA437E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06B737B-1D41-A5E9-DC03-3B0A6CB145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C3D7557-7D63-7EE1-A0BD-D38158E763F9}"/>
              </a:ext>
            </a:extLst>
          </p:cNvPr>
          <p:cNvSpPr/>
          <p:nvPr/>
        </p:nvSpPr>
        <p:spPr>
          <a:xfrm>
            <a:off x="538367" y="302359"/>
            <a:ext cx="11087865" cy="34778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Từ trời Chúa ban phúc ân, quang ánh chiếu dọi gian trần, thương cứu thoát kẻ cơ bần.</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67213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8CA9A-2195-1BCB-A1FB-268DAC50B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B9C66E-BA2F-C178-76A9-597B0F807D7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8E30E14-9FE5-6E57-6486-2E6B2CED43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C707F6D-6B8C-58AC-8809-91704E02301D}"/>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Chúa, Chúa thương xót mọi loài, không khinh ghét những gì Chúa dựng nên. Tội lỗi loài người Chúa nhắm mắt làm ngơ để họ ăn ăn hối cải và thứ tha cho họ, vì Ngài là Chúa, là Thiên Chúa của chúng con.</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63449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0ECFF-290F-2B88-8E78-B7D914B1F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9A911-8024-771B-19EF-45415B68EA7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3D0B92-DB9D-9ACA-0B3F-274E21A8E0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9365BDE-F9CD-429B-8E54-3BD1BA551060}"/>
              </a:ext>
            </a:extLst>
          </p:cNvPr>
          <p:cNvSpPr/>
          <p:nvPr/>
        </p:nvSpPr>
        <p:spPr>
          <a:xfrm>
            <a:off x="538367" y="302359"/>
            <a:ext cx="11087865" cy="34778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Nhờ việc chúng con giữ chay, xin Chúa giúp hằng can trường giao chiến với mọi quân thù.</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0343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145A8-008C-0E9B-8977-889989ECF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1433A-404B-357D-1418-A0AE83F7AF6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45ADC6D-095F-7599-3AE8-9296F2B4C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4AB0214-6C20-514F-885E-51E14C0B94A0}"/>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Chúa, Chúa thương xót mọi loài, không khinh ghét những gì Chúa dựng nên. Tội lỗi loài người Chúa nhắm mắt làm ngơ để họ ăn ăn hối cải và thứ tha cho họ, vì Ngài là Chúa, là Thiên Chúa của chúng con.</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99102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74386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20000"/>
              </a:lnSpc>
            </a:pPr>
            <a:r>
              <a:rPr lang="en-US" sz="6000" b="1" smtClean="0">
                <a:solidFill>
                  <a:srgbClr val="FF0000"/>
                </a:solidFill>
                <a:latin typeface="Arial" panose="020B0604020202020204" pitchFamily="34" charset="0"/>
                <a:cs typeface="Arial" panose="020B0604020202020204" pitchFamily="34" charset="0"/>
              </a:rPr>
              <a:t>Đáp ca</a:t>
            </a:r>
            <a:br>
              <a:rPr lang="en-US" sz="6000" b="1" smtClean="0">
                <a:solidFill>
                  <a:srgbClr val="FF0000"/>
                </a:solidFill>
                <a:latin typeface="Arial" panose="020B0604020202020204" pitchFamily="34" charset="0"/>
                <a:cs typeface="Arial" panose="020B0604020202020204" pitchFamily="34" charset="0"/>
              </a:rPr>
            </a:br>
            <a:r>
              <a:rPr lang="en-US" sz="2800" b="1" smtClean="0">
                <a:solidFill>
                  <a:srgbClr val="FF0000"/>
                </a:solidFill>
                <a:latin typeface="Arial" panose="020B0604020202020204" pitchFamily="34" charset="0"/>
                <a:cs typeface="Arial" panose="020B0604020202020204" pitchFamily="34" charset="0"/>
              </a:rPr>
              <a:t>Thái nguyên</a:t>
            </a:r>
            <a:endParaRPr lang="en-US"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5138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16226" y="466639"/>
            <a:ext cx="10923104" cy="5361468"/>
          </a:xfrm>
          <a:prstGeom prst="rect">
            <a:avLst/>
          </a:prstGeom>
        </p:spPr>
        <p:txBody>
          <a:bodyPr wrap="square">
            <a:spAutoFit/>
          </a:bodyPr>
          <a:lstStyle/>
          <a:p>
            <a:pPr algn="just" fontAlgn="base">
              <a:lnSpc>
                <a:spcPct val="107000"/>
              </a:lnSpc>
              <a:spcAft>
                <a:spcPts val="1200"/>
              </a:spcAft>
            </a:pPr>
            <a:r>
              <a:rPr lang="en-US" sz="8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Lạy Chúa chí tôn, xin dủ tình xót thương con theo lượng từ ái của Ngài.</a:t>
            </a:r>
            <a:endParaRPr lang="en-US" sz="8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28868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20000"/>
              </a:lnSpc>
            </a:pPr>
            <a:r>
              <a:rPr lang="en-US" sz="6000" b="1" smtClean="0">
                <a:solidFill>
                  <a:srgbClr val="FF0000"/>
                </a:solidFill>
                <a:latin typeface="Arial" panose="020B0604020202020204" pitchFamily="34" charset="0"/>
                <a:cs typeface="Arial" panose="020B0604020202020204" pitchFamily="34" charset="0"/>
              </a:rPr>
              <a:t>Alleluia</a:t>
            </a:r>
            <a:br>
              <a:rPr lang="en-US" sz="6000" b="1" smtClean="0">
                <a:solidFill>
                  <a:srgbClr val="FF0000"/>
                </a:solidFill>
                <a:latin typeface="Arial" panose="020B0604020202020204" pitchFamily="34" charset="0"/>
                <a:cs typeface="Arial" panose="020B0604020202020204" pitchFamily="34" charset="0"/>
              </a:rPr>
            </a:br>
            <a:r>
              <a:rPr lang="en-US" sz="3200" b="1" smtClean="0">
                <a:solidFill>
                  <a:srgbClr val="FF0000"/>
                </a:solidFill>
                <a:latin typeface="Arial" panose="020B0604020202020204" pitchFamily="34" charset="0"/>
                <a:cs typeface="Arial" panose="020B0604020202020204" pitchFamily="34" charset="0"/>
              </a:rPr>
              <a:t>Thái Nguyên</a:t>
            </a:r>
            <a:endParaRPr lang="en-US" sz="3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0023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295039"/>
          </a:xfrm>
          <a:prstGeom prst="rect">
            <a:avLst/>
          </a:prstGeom>
        </p:spPr>
        <p:txBody>
          <a:bodyPr wrap="square">
            <a:spAutoFit/>
          </a:bodyPr>
          <a:lstStyle/>
          <a:p>
            <a:pPr algn="just" fontAlgn="base">
              <a:lnSpc>
                <a:spcPct val="107000"/>
              </a:lnSpc>
              <a:spcAft>
                <a:spcPts val="800"/>
              </a:spcAft>
            </a:pPr>
            <a:r>
              <a:rPr lang="en-US" sz="80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Ôi lạy Chúa xin tạo cho con trái tim trong sạch. Xin ban lại cho con niềm vui ơn cứu độ.</a:t>
            </a:r>
            <a:endParaRPr lang="en-US" sz="8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4203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30250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Thân </a:t>
            </a:r>
            <a:r>
              <a:rPr lang="en-US" sz="6000" b="1" dirty="0" err="1">
                <a:solidFill>
                  <a:srgbClr val="FF0000"/>
                </a:solidFill>
                <a:latin typeface="Arial" panose="020B0604020202020204" pitchFamily="34" charset="0"/>
                <a:cs typeface="Arial" panose="020B0604020202020204" pitchFamily="34" charset="0"/>
              </a:rPr>
              <a:t>bụi</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tro</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35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Thân con như chiếc lá rụng rơi về cội, đời hôm nay như gió lung lay, lạy Chúa! Thân con như đoá hoa sớm nở chiều úa, đời hôm nay như khói tan bay người ơi!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03262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274B0-EA04-9B7C-0312-98CDFEBEE1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45F6C-99D6-6F60-C0CC-7C944741A17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6279AB4-4518-B21E-377E-4CD5B48DBA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BE4F892-D9B1-D5B3-6847-77CE5AB0A233}"/>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hỡi người! Hãy nhớ rằng mình là bụi tro, rồi ngày mai trở về tro bụi. Người hỡi người! Hãy nhớ rằng mình là bụi tro, rồi ngày mai trở về bụi tro.</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37084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A41F-1A34-FB55-9D91-150F248B9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67FDD-8FB5-E47C-A45A-48C5834A438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3877635-9E05-4169-A89C-F5B0C282B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076528B-A81F-F341-B9D7-C517080F1608}"/>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Dương gian con tiến bước tựa như lữ hành, ngày mai kia con tới quê xưa, lạy Chúa! Dương gian như khúc sông dẫn đưa cuộc sống, ngày mai kia con tới bên Cha Ngài ơi!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81292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E395A-5222-CF10-6B5A-82B830E42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E77074-6048-6C4E-394B-9033B051892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7977373-59E9-394F-191C-8D20BA49D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8177E72-CEC6-ACF1-F1F6-F7EBC35C2212}"/>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hỡi người! Hãy nhớ rằng mình là bụi tro, rồi ngày mai trở về tro bụi. Người hỡi người! Hãy nhớ rằng mình là bụi tro, rồi ngày mai trở về bụi tro.</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644202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2AF7D-93EF-E413-945B-28B7556ED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2DED8-2C5B-DC93-E92C-166F79D6CE3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726B887-61C7-8C8C-D3B3-F4845485A2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777A9AD-8CBD-16B1-DF25-5EA195A3A0B3}"/>
              </a:ext>
            </a:extLst>
          </p:cNvPr>
          <p:cNvSpPr/>
          <p:nvPr/>
        </p:nvSpPr>
        <p:spPr>
          <a:xfrm>
            <a:off x="538367" y="302359"/>
            <a:ext cx="11087865"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Công danh như chiếc bóng người mơ hão huyền, nào ngờ đâu tan biến nơi sâu lòng đất. Công danh như giấc mơ biến theo ngày tháng, người nằm xuống vẫn thấy tay không người ơi.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70241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096F1-59C3-D9D0-55E9-1339828C1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59185-7497-6F7C-019B-FDAB6AB4609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A43B021-48AE-F142-0BDB-B3F4F1C6B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A4270BD-690F-4970-B6D6-E82200D1AC6C}"/>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hỡi người! Hãy nhớ rằng mình là bụi tro, rồi ngày mai trở về tro bụi. Người hỡi người! Hãy nhớ rằng mình là bụi tro, rồi ngày mai trở về bụi tro.</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05761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54939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dirty="0">
                <a:solidFill>
                  <a:srgbClr val="FF0000"/>
                </a:solidFill>
                <a:latin typeface="Arial" panose="020B0604020202020204" pitchFamily="34" charset="0"/>
                <a:cs typeface="Arial" panose="020B0604020202020204" pitchFamily="34" charset="0"/>
              </a:rPr>
              <a:t>Người là bụi tro</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0470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ơi, người có biết chăng người là tro bụi. Một mai người sẽ trở về trở về bụi tro. Tựa như bông hoa tươi tốt đẹp xinh, chỉ một cơn gió cũng làm phai tàn.</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58552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A5AF3-B4DF-7033-D0E4-F63583BD27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AE59E-6A6D-17BA-D363-6DA22CB1ECA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C92E806-FBCF-B369-32DC-973F2FC1FA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C80256-68B9-616E-CACC-AEB1DAEBC40D}"/>
              </a:ext>
            </a:extLst>
          </p:cNvPr>
          <p:cNvSpPr/>
          <p:nvPr/>
        </p:nvSpPr>
        <p:spPr>
          <a:xfrm>
            <a:off x="538367" y="302359"/>
            <a:ext cx="1108786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ơi, người có biết mình là bụi tro, ơi người ơi. Một mai người sẽ trở về bụi tro.</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47052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C1FE8-3616-4F13-4D70-BB651AC39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8EE6A-CAB0-70A7-0EDE-9676BFB2224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68A1DAA-D33E-F7BC-2DD9-BC45DD8673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2E8F24D-C814-69BA-41FC-938D455DE18A}"/>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ơi, người có biết chăng người là tro bụi. Một mai người sẽ trở về trở về bụi tro. Trần gian bao nhiêu vui thú phù hoa, rồi đây cũng sẽ trở về tro bụi.</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46642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01B99-33FF-6D92-E641-6A3025565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18AE3-74FF-0532-C38E-5ABBF6D0AB3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AE938A5-F386-7A83-241B-2F23DF819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B9A3F47-6221-DDB4-D225-06BDE88E940C}"/>
              </a:ext>
            </a:extLst>
          </p:cNvPr>
          <p:cNvSpPr/>
          <p:nvPr/>
        </p:nvSpPr>
        <p:spPr>
          <a:xfrm>
            <a:off x="538367" y="302359"/>
            <a:ext cx="1108786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ơi, người có biết mình là bụi tro, ơi người ơi. Một mai người sẽ trở về bụi tro.</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68255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DFAA7-914B-4A52-7624-5F21B8CEDF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0D500-5506-EE74-5D5F-1BC1E9934A4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F45F5D3-FF2D-2700-5244-CFFB6BC49F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849638B-F974-9AE7-F50A-50CBAB7794D3}"/>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ơi, người có biết chăng người là tro bụi. Một mai người sẽ trở về trở về bụi tro. Đoàn con ăn năn thống hối tội nhơ, nguyện xin Thiên Chúa thứ tha lỗi lầm. </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62702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268A2-4B4D-B86F-1DAE-74C9801D0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CF62E-156E-3F76-EE47-1734CF8DF5E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034D2A7-A0A5-A95B-B26B-E6FADA6E27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044D75-0DEE-0AAF-7CFF-2CD47BCEC94E}"/>
              </a:ext>
            </a:extLst>
          </p:cNvPr>
          <p:cNvSpPr/>
          <p:nvPr/>
        </p:nvSpPr>
        <p:spPr>
          <a:xfrm>
            <a:off x="538367" y="302359"/>
            <a:ext cx="1108786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ơi, người có biết mình là bụi tro, ơi người ơi. Một mai người sẽ trở về bụi tro.</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621636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396781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err="1">
                <a:solidFill>
                  <a:srgbClr val="FF0000"/>
                </a:solidFill>
                <a:latin typeface="Arial" panose="020B0604020202020204" pitchFamily="34" charset="0"/>
                <a:cs typeface="Arial" panose="020B0604020202020204" pitchFamily="34" charset="0"/>
              </a:rPr>
              <a:t>Lễ</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tế</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đầu</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mùa</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4858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(i) Chúa! Chúng con dâng lên Chúa lễ tế đầu mùa chay này. Xin soi sáng cho muôn người chúng con biết ăn năn thống hối tội lỗi.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990658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7B8DC-928D-EC96-1AF5-05F53A4B3A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825A7-BE76-7B05-0687-37DA73CE45F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9DF9FB1-E26A-89BA-548E-CE7C8D8CC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926DD10-3F60-D889-1FB8-F808AC375DA1}"/>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xin dâng lên lễ hy sinh cầu cho muôn người chúng con (i) hôm nay. Luôn yêu thương nhau, sống tin yêu hiệp thông trong của lễ xin dâng lên.</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857177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3CD55-D8EE-B0D7-7DCB-9E8FD1480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B2641D-828A-5B16-2E04-CCE88A8625D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07A0867-959B-5E67-5D46-53412A68D6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5CABC7A-0AB1-C275-4A4E-19630CE5F312}"/>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(i) Chúa! Lễ dâng con xin kính tiến Chúa lòng thành bé mọn. Mong xin Chúa cho muôn người chúng con biết nêu gương bác ái tình thương.</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54024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20239-000D-2F34-B351-6BC52E47F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6EBC1-7B00-701D-8436-D801AE143E2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407AC74-AD29-0C6F-3287-7E1CD0358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2D07DB4-15FB-F00F-9A98-D0004B0CE493}"/>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xin dâng lên lễ hy sinh cầu cho muôn người chúng con (i) hôm nay. Luôn yêu thương nhau, sống tin yêu hiệp thông trong của lễ xin dâng lên.</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17386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388477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4000" b="1">
                <a:solidFill>
                  <a:srgbClr val="FF0000"/>
                </a:solidFill>
                <a:latin typeface="Arial" panose="020B0604020202020204" pitchFamily="34" charset="0"/>
                <a:cs typeface="Arial" panose="020B0604020202020204" pitchFamily="34" charset="0"/>
              </a:rPr>
              <a:t>TÂM TÌNH MÙA CHAY THÁNH</a:t>
            </a:r>
            <a:endParaRPr lang="en-US" sz="4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5231567" y="3657601"/>
            <a:ext cx="4841823" cy="509665"/>
          </a:xfrm>
        </p:spPr>
        <p:txBody>
          <a:bodyPr>
            <a:noAutofit/>
          </a:bodyPr>
          <a:lstStyle/>
          <a:p>
            <a:pPr algn="l"/>
            <a:r>
              <a:rPr lang="en-US" sz="3200" b="1" dirty="0" err="1">
                <a:latin typeface="Arial" pitchFamily="34" charset="0"/>
                <a:ea typeface="Roboto" panose="02000000000000000000" pitchFamily="2" charset="0"/>
                <a:cs typeface="Arial" pitchFamily="34" charset="0"/>
              </a:rPr>
              <a:t>Dấu</a:t>
            </a:r>
            <a:r>
              <a:rPr lang="en-US" sz="3200" b="1" dirty="0">
                <a:latin typeface="Arial" pitchFamily="34" charset="0"/>
                <a:ea typeface="Roboto" panose="02000000000000000000" pitchFamily="2" charset="0"/>
                <a:cs typeface="Arial" pitchFamily="34" charset="0"/>
              </a:rPr>
              <a:t> </a:t>
            </a:r>
            <a:r>
              <a:rPr lang="en-US" sz="3200" b="1" dirty="0" err="1">
                <a:latin typeface="Arial" pitchFamily="34" charset="0"/>
                <a:ea typeface="Roboto" panose="02000000000000000000" pitchFamily="2" charset="0"/>
                <a:cs typeface="Arial" pitchFamily="34" charset="0"/>
              </a:rPr>
              <a:t>Chân</a:t>
            </a:r>
            <a:endParaRPr lang="en-US" sz="3200" b="1" dirty="0">
              <a:latin typeface="Arial" pitchFamily="34" charset="0"/>
              <a:ea typeface="Roboto" panose="02000000000000000000" pitchFamily="2" charset="0"/>
              <a:cs typeface="Arial" pitchFamily="34" charset="0"/>
            </a:endParaRPr>
          </a:p>
        </p:txBody>
      </p:sp>
    </p:spTree>
    <p:extLst>
      <p:ext uri="{BB962C8B-B14F-4D97-AF65-F5344CB8AC3E}">
        <p14:creationId xmlns:p14="http://schemas.microsoft.com/office/powerpoint/2010/main" val="2932302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50819" y="275164"/>
            <a:ext cx="1130841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1. </a:t>
            </a:r>
            <a:r>
              <a:rPr kumimoji="0" lang="vi-VN" sz="55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Mùa Chay thánh đã về Chúa ơi, là mùa ăn năn, cầu nguyện, sám hối. Bao rong ruổi cuộc đời, nhiều khi con đã quên lãng tình </a:t>
            </a:r>
            <a:r>
              <a:rPr kumimoji="0" lang="vi-VN" sz="5500" b="1" i="0" u="none" strike="noStrike" kern="1200" cap="none" spc="0" normalizeH="0" baseline="0" noProof="0">
                <a:ln>
                  <a:noFill/>
                </a:ln>
                <a:solidFill>
                  <a:prstClr val="black"/>
                </a:solidFill>
                <a:effectLst/>
                <a:uLnTx/>
                <a:uFillTx/>
                <a:latin typeface="Arial" pitchFamily="34" charset="0"/>
                <a:ea typeface="+mn-ea"/>
                <a:cs typeface="Arial" pitchFamily="34" charset="0"/>
              </a:rPr>
              <a:t>Trời.</a:t>
            </a:r>
            <a:r>
              <a:rPr kumimoji="0" lang="en-US" sz="5500" b="1" i="0" u="none" strike="noStrike" kern="1200" cap="none" spc="0" normalizeH="0" baseline="0" noProof="0">
                <a:ln>
                  <a:noFill/>
                </a:ln>
                <a:solidFill>
                  <a:prstClr val="black"/>
                </a:solidFill>
                <a:effectLst/>
                <a:uLnTx/>
                <a:uFillTx/>
                <a:latin typeface="Arial" pitchFamily="34" charset="0"/>
                <a:ea typeface="+mn-ea"/>
                <a:cs typeface="Arial" pitchFamily="34" charset="0"/>
              </a:rPr>
              <a:t> </a:t>
            </a:r>
            <a:r>
              <a:rPr kumimoji="0" lang="vi-VN" sz="5500" b="1" i="0" u="none" strike="noStrike" kern="1200" cap="none" spc="0" normalizeH="0" baseline="0" noProof="0">
                <a:ln>
                  <a:noFill/>
                </a:ln>
                <a:solidFill>
                  <a:prstClr val="black"/>
                </a:solidFill>
                <a:effectLst/>
                <a:uLnTx/>
                <a:uFillTx/>
                <a:latin typeface="Arial" pitchFamily="34" charset="0"/>
                <a:ea typeface="+mn-ea"/>
                <a:cs typeface="Arial" pitchFamily="34" charset="0"/>
              </a:rPr>
              <a:t>Nay con thật lòng sám hối, trở về cùng Chúa, nguyện thương xót Chúa ơi!</a:t>
            </a:r>
            <a:endParaRPr kumimoji="0" lang="en-US" sz="55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216462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ĐK. </a:t>
            </a:r>
            <a:r>
              <a:rPr kumimoji="0" lang="vi-VN"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Đây những tâm tình của mùa Chay thánh, Chúa kêu gọi con mau thực hành, sẽ được lãnh nhận những hồng ân của Chúa.</a:t>
            </a:r>
            <a:endParaRPr kumimoji="0" lang="en-US"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098926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97778"/>
            <a:ext cx="1130841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Và mùa Chay thánh rồi sẽ trôi qua, nhưng tình yêu Chúa vẫn không phai nhoà, Ngài vẫn bên con, rộng lòng thứ tha và ban ơn chan hoà.</a:t>
            </a:r>
            <a:endParaRPr kumimoji="0" lang="en-US"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99175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2</a:t>
            </a:r>
            <a:r>
              <a:rPr kumimoji="0" lang="vi-VN" sz="55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Mùa Chay thánh đã về Chúa ơi, mời gọi con luôn thực hành bác ái, yêu thương hết mọi người, và quan tâm người khốn khó hoạn nạn</a:t>
            </a:r>
            <a:r>
              <a:rPr kumimoji="0" lang="vi-VN" sz="5500" b="1" i="0" u="none" strike="noStrike" kern="1200" cap="none" spc="0" normalizeH="0" baseline="0" noProof="0">
                <a:ln>
                  <a:noFill/>
                </a:ln>
                <a:solidFill>
                  <a:prstClr val="black"/>
                </a:solidFill>
                <a:effectLst/>
                <a:uLnTx/>
                <a:uFillTx/>
                <a:latin typeface="Arial" pitchFamily="34" charset="0"/>
                <a:ea typeface="+mn-ea"/>
                <a:cs typeface="Arial" pitchFamily="34" charset="0"/>
              </a:rPr>
              <a:t>. Ai đang bệnh tật đau yếu, vỗ về ủi an để xin Chúa chữa lành.</a:t>
            </a:r>
            <a:endParaRPr kumimoji="0" lang="en-US" sz="55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44678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ĐK. </a:t>
            </a:r>
            <a:r>
              <a:rPr kumimoji="0" lang="vi-VN"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Đây những tâm tình của mùa Chay thánh, Chúa kêu gọi con mau thực hành, sẽ được lãnh nhận những hồng ân của Chúa.</a:t>
            </a:r>
            <a:endParaRPr kumimoji="0" lang="en-US"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058869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97778"/>
            <a:ext cx="1130841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Và mùa Chay thánh rồi sẽ trôi qua, nhưng tình yêu Chúa vẫn không phai nhoà, Ngài vẫn bên con, rộng lòng thứ tha và ban ơn chan hoà.</a:t>
            </a:r>
            <a:endParaRPr kumimoji="0" lang="en-US"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043740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3.</a:t>
            </a:r>
            <a:r>
              <a:rPr kumimoji="0" lang="vi-VN" sz="55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Mùa Chay thánh đã về Chúa ơi, cùng việc ăn chay, quảng đại, tha thứ, xua tan những hận thù, và ghen tuông đã chia cắt lòng </a:t>
            </a:r>
            <a:r>
              <a:rPr kumimoji="0" lang="vi-VN" sz="5500" b="1" i="0" u="none" strike="noStrike" kern="1200" cap="none" spc="0" normalizeH="0" baseline="0" noProof="0">
                <a:ln>
                  <a:noFill/>
                </a:ln>
                <a:solidFill>
                  <a:prstClr val="black"/>
                </a:solidFill>
                <a:effectLst/>
                <a:uLnTx/>
                <a:uFillTx/>
                <a:latin typeface="Arial" pitchFamily="34" charset="0"/>
                <a:ea typeface="+mn-ea"/>
                <a:cs typeface="Arial" pitchFamily="34" charset="0"/>
              </a:rPr>
              <a:t>người.</a:t>
            </a:r>
            <a:r>
              <a:rPr kumimoji="0" lang="en-US" sz="5500" b="1" i="0" u="none" strike="noStrike" kern="1200" cap="none" spc="0" normalizeH="0" baseline="0" noProof="0">
                <a:ln>
                  <a:noFill/>
                </a:ln>
                <a:solidFill>
                  <a:prstClr val="black"/>
                </a:solidFill>
                <a:effectLst/>
                <a:uLnTx/>
                <a:uFillTx/>
                <a:latin typeface="Arial" pitchFamily="34" charset="0"/>
                <a:ea typeface="+mn-ea"/>
                <a:cs typeface="Arial" pitchFamily="34" charset="0"/>
              </a:rPr>
              <a:t> </a:t>
            </a:r>
            <a:r>
              <a:rPr kumimoji="0" lang="vi-VN" sz="5500" b="1" i="0" u="none" strike="noStrike" kern="1200" cap="none" spc="0" normalizeH="0" baseline="0" noProof="0">
                <a:ln>
                  <a:noFill/>
                </a:ln>
                <a:solidFill>
                  <a:prstClr val="black"/>
                </a:solidFill>
                <a:effectLst/>
                <a:uLnTx/>
                <a:uFillTx/>
                <a:latin typeface="Arial" pitchFamily="34" charset="0"/>
                <a:ea typeface="+mn-ea"/>
                <a:cs typeface="Arial" pitchFamily="34" charset="0"/>
              </a:rPr>
              <a:t>Ôi thân phận người yếu đuối, nguyện Ngài ở bên và nâng đỡ tháng ngày.</a:t>
            </a:r>
            <a:endParaRPr kumimoji="0" lang="en-US" sz="55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812350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52808"/>
            <a:ext cx="1130841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ĐK. </a:t>
            </a:r>
            <a:r>
              <a:rPr kumimoji="0" lang="vi-VN"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Đây những tâm tình của mùa Chay thánh, Chúa kêu gọi con mau thực hành, sẽ được lãnh nhận những hồng ân của Chúa.</a:t>
            </a:r>
            <a:endParaRPr kumimoji="0" lang="en-US"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124596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6" name="Rectangle 5"/>
          <p:cNvSpPr/>
          <p:nvPr/>
        </p:nvSpPr>
        <p:spPr>
          <a:xfrm>
            <a:off x="374754" y="397778"/>
            <a:ext cx="11308415"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Và mùa Chay thánh rồi sẽ trôi qua, nhưng tình yêu Chúa vẫn không phai nhoà, Ngài vẫn bên con, rộng lòng thứ tha và ban ơn chan hoà.</a:t>
            </a:r>
            <a:endParaRPr kumimoji="0" lang="en-US" sz="60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0178393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292056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BƯỚC CHÂN TÌM VỀ</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0975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538609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Bước chân con tìm về, sau bao lần lang thang bến mê, trái tim vụng về vì còn mang bao nỗi đam mê.</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07270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575542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sao</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hỡi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ôm</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ấp</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thân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mãi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sắt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son,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bao</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năm</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chờ</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con quay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gót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25737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35531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Vì Chúa yêu hết những gì là thuộc về con, vì Chúa tha hết, cho dù tội đỏ như son. Chúa vẫn chờ con, với tấm lòng son, dang đôi tay sẵn sàng tha thứ.</a:t>
            </a:r>
            <a:endParaRPr kumimoji="0" lang="vi-VN" sz="54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34529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7864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chẳng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chấp</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lấm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lem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quên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những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tội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yếu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hèn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hạnh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82823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845207"/>
            <a:ext cx="11526982" cy="538609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Sóng lấp xô dập vùi, đâu ai người cho con nỗi vui? Chỉ duy mình Ngài: nguồn hạnh phúc viên mãn không phai.</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16860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845207"/>
            <a:ext cx="11526982" cy="575542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tội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lỗi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mãi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không</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xoá</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hết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những</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lỗi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tội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xin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thành</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tâm</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tự</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hối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48184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35531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Vì Chúa yêu hết những gì là thuộc về con, vì Chúa tha hết, cho dù tội đỏ như son. Chúa vẫn chờ con, với tấm lòng son, dang đôi tay sẵn sàng tha thứ.</a:t>
            </a:r>
            <a:endParaRPr kumimoji="0" lang="vi-VN" sz="54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747608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7864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chẳng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chấp</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lấm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lem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quên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những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tội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yếu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hèn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hạnh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00598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26297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Nép bên chân thập hình, con như tìm thấy chính mình: yếu đuối tội tình, vì yêu con Chúa đã hi sinh.</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62460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Thành</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tâm</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đến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nguyện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xin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hãy</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ở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bên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dìu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qua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sóng</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gió</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chênh</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vênh</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xin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dâng</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trọn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niềm</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cảm</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mến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40441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35531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Vì Chúa yêu hết những gì là thuộc về con, vì Chúa tha hết, cho dù tội đỏ như son. Chúa vẫn chờ con, với tấm lòng son, dang đôi tay sẵn sàng tha thứ.</a:t>
            </a:r>
            <a:endParaRPr kumimoji="0" lang="vi-VN" sz="54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11272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627864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chẳng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chấp</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lấm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lem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quên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những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tội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yếu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hèn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hạnh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50340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3026812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Kiếp Người</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52724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4834657"/>
          </a:xfrm>
          <a:prstGeom prst="rect">
            <a:avLst/>
          </a:prstGeom>
        </p:spPr>
        <p:txBody>
          <a:bodyPr wrap="square">
            <a:spAutoFit/>
          </a:bodyPr>
          <a:lstStyle/>
          <a:p>
            <a:pPr algn="just" fontAlgn="base">
              <a:lnSpc>
                <a:spcPct val="107000"/>
              </a:lnSpc>
              <a:spcAft>
                <a:spcPts val="1200"/>
              </a:spcAft>
            </a:pPr>
            <a:r>
              <a:rPr lang="en-US" sz="7200" b="1"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Đk:</a:t>
            </a:r>
            <a:r>
              <a:rPr lang="en-US" sz="72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Người ơi! Xin nhớ cho con người mình là tro bụi, rồi mai ta sẽ phải quay về với tro bụi thôi.</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38761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632311"/>
          </a:xfrm>
          <a:prstGeom prst="rect">
            <a:avLst/>
          </a:prstGeom>
        </p:spPr>
        <p:txBody>
          <a:bodyPr wrap="square">
            <a:spAutoFit/>
          </a:bodyPr>
          <a:lstStyle/>
          <a:p>
            <a:pPr lvl="0" algn="just"/>
            <a:r>
              <a:rPr lang="en-US" sz="7200" smtClean="0">
                <a:solidFill>
                  <a:srgbClr val="333333"/>
                </a:solidFill>
                <a:effectLst/>
                <a:latin typeface="Arial" panose="020B0604020202020204" pitchFamily="34" charset="0"/>
                <a:ea typeface="Times New Roman" panose="02020603050405020304" pitchFamily="18" charset="0"/>
              </a:rPr>
              <a:t>1. Ngày xưa Chúa đã tuyên ngôn con người sẽ phải chết đi. Thời gian thấm thoát trôi nhanh đất trời rồi cũng qua đi. </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959572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960414"/>
          </a:xfrm>
          <a:prstGeom prst="rect">
            <a:avLst/>
          </a:prstGeom>
        </p:spPr>
        <p:txBody>
          <a:bodyPr wrap="square">
            <a:spAutoFit/>
          </a:bodyPr>
          <a:lstStyle/>
          <a:p>
            <a:pPr algn="just" fontAlgn="base">
              <a:lnSpc>
                <a:spcPct val="107000"/>
              </a:lnSpc>
              <a:spcAft>
                <a:spcPts val="1200"/>
              </a:spcAft>
            </a:pPr>
            <a:r>
              <a:rPr lang="en-US" sz="72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Giờ nào nhắm mắt xuôi tay, ai nào đoán biết tính suy. Nguyện xin Chúa hãy khoan dung ngàn lỗi kiếp người nặng vương.</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655999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4834657"/>
          </a:xfrm>
          <a:prstGeom prst="rect">
            <a:avLst/>
          </a:prstGeom>
        </p:spPr>
        <p:txBody>
          <a:bodyPr wrap="square">
            <a:spAutoFit/>
          </a:bodyPr>
          <a:lstStyle/>
          <a:p>
            <a:pPr marL="0" marR="0" lvl="0" indent="0" algn="just" defTabSz="914400" rtl="0" eaLnBrk="1" fontAlgn="base" latinLnBrk="0" hangingPunct="1">
              <a:lnSpc>
                <a:spcPct val="107000"/>
              </a:lnSpc>
              <a:spcBef>
                <a:spcPts val="0"/>
              </a:spcBef>
              <a:spcAft>
                <a:spcPts val="1200"/>
              </a:spcAft>
              <a:buClrTx/>
              <a:buSzTx/>
              <a:buFontTx/>
              <a:buNone/>
              <a:tabLst/>
              <a:defRPr/>
            </a:pPr>
            <a:r>
              <a:rPr lang="en-US" sz="7200" b="1"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Đk:</a:t>
            </a:r>
            <a:r>
              <a:rPr kumimoji="0" lang="en-US" sz="7200" b="1" i="0" u="none" strike="noStrike" kern="1200" cap="none" spc="0" normalizeH="0" baseline="0" noProof="0"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Người ơi! Xin nhớ cho con người mình là tro bụi, rồi mai ta sẽ phải quay về với tro bụi thôi.</a:t>
            </a:r>
            <a:endParaRPr kumimoji="0" lang="en-US" sz="60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513280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632311"/>
          </a:xfrm>
          <a:prstGeom prst="rect">
            <a:avLst/>
          </a:prstGeom>
        </p:spPr>
        <p:txBody>
          <a:bodyPr wrap="square">
            <a:spAutoFit/>
          </a:bodyPr>
          <a:lstStyle/>
          <a:p>
            <a:pPr lvl="0" algn="just"/>
            <a:r>
              <a:rPr lang="en-US" sz="7200" smtClean="0">
                <a:solidFill>
                  <a:srgbClr val="333333"/>
                </a:solidFill>
                <a:effectLst/>
                <a:latin typeface="Arial" panose="020B0604020202020204" pitchFamily="34" charset="0"/>
                <a:ea typeface="Times New Roman" panose="02020603050405020304" pitchFamily="18" charset="0"/>
              </a:rPr>
              <a:t>2. Ngàn hoa sẽ héo khô đi lá vàng tiếp nối lá xanh. Bình minh thoáng đến reo vui bóng chiều dần xuống cô liêu.</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13472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5960414"/>
          </a:xfrm>
          <a:prstGeom prst="rect">
            <a:avLst/>
          </a:prstGeom>
        </p:spPr>
        <p:txBody>
          <a:bodyPr wrap="square">
            <a:spAutoFit/>
          </a:bodyPr>
          <a:lstStyle/>
          <a:p>
            <a:pPr algn="just" fontAlgn="base">
              <a:lnSpc>
                <a:spcPct val="107000"/>
              </a:lnSpc>
              <a:spcAft>
                <a:spcPts val="1200"/>
              </a:spcAft>
            </a:pPr>
            <a:r>
              <a:rPr lang="en-US" sz="72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Ngày đêm lớp lớp theo nhau, tuổi đời chất ngất khổ đau. Nguyện xin Chúa hãy khoan dung ngàn lỗi kiếp người nặng vương.</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153816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4834657"/>
          </a:xfrm>
          <a:prstGeom prst="rect">
            <a:avLst/>
          </a:prstGeom>
        </p:spPr>
        <p:txBody>
          <a:bodyPr wrap="square">
            <a:spAutoFit/>
          </a:bodyPr>
          <a:lstStyle/>
          <a:p>
            <a:pPr marL="0" marR="0" lvl="0" indent="0" algn="just" defTabSz="914400" rtl="0" eaLnBrk="1" fontAlgn="base" latinLnBrk="0" hangingPunct="1">
              <a:lnSpc>
                <a:spcPct val="107000"/>
              </a:lnSpc>
              <a:spcBef>
                <a:spcPts val="0"/>
              </a:spcBef>
              <a:spcAft>
                <a:spcPts val="1200"/>
              </a:spcAft>
              <a:buClrTx/>
              <a:buSzTx/>
              <a:buFontTx/>
              <a:buNone/>
              <a:tabLst/>
              <a:defRPr/>
            </a:pPr>
            <a:r>
              <a:rPr kumimoji="0" lang="en-US" sz="7200" b="1" i="0" u="none" strike="noStrike" kern="1200" cap="none" spc="0" normalizeH="0" baseline="0" noProof="0"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Đk:Người ơi! Xin nhớ cho con người mình là tro bụi, rồi mai ta sẽ phải quay về với tro bụi thôi.</a:t>
            </a:r>
            <a:endParaRPr kumimoji="0" lang="en-US" sz="60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273395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7.xml><?xml version="1.0" encoding="utf-8"?>
<a:theme xmlns:a="http://schemas.openxmlformats.org/drawingml/2006/main" name="5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38</TotalTime>
  <Words>1799</Words>
  <Application>Microsoft Office PowerPoint</Application>
  <PresentationFormat>Widescreen</PresentationFormat>
  <Paragraphs>69</Paragraphs>
  <Slides>70</Slides>
  <Notes>0</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70</vt:i4>
      </vt:variant>
    </vt:vector>
  </HeadingPairs>
  <TitlesOfParts>
    <vt:vector size="85" baseType="lpstr">
      <vt:lpstr>Arial</vt:lpstr>
      <vt:lpstr>Calibri</vt:lpstr>
      <vt:lpstr>Calibri Light</vt:lpstr>
      <vt:lpstr>Century Gothic</vt:lpstr>
      <vt:lpstr>Garamond</vt:lpstr>
      <vt:lpstr>Roboto</vt:lpstr>
      <vt:lpstr>Times New Roman</vt:lpstr>
      <vt:lpstr>Verdana</vt:lpstr>
      <vt:lpstr>Office Theme</vt:lpstr>
      <vt:lpstr>Savon</vt:lpstr>
      <vt:lpstr>1_Savon</vt:lpstr>
      <vt:lpstr>2_Savon</vt:lpstr>
      <vt:lpstr>3_Savon</vt:lpstr>
      <vt:lpstr>4_Savon</vt:lpstr>
      <vt:lpstr>5_Savon</vt:lpstr>
      <vt:lpstr>PowerPoint Presentation</vt:lpstr>
      <vt:lpstr>Ca nhập lễ thứ Tư Lễ 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 Thái nguyên</vt:lpstr>
      <vt:lpstr>PowerPoint Presentation</vt:lpstr>
      <vt:lpstr>Alleluia Thái Nguyên</vt:lpstr>
      <vt:lpstr>PowerPoint Presentation</vt:lpstr>
      <vt:lpstr>PowerPoint Presentation</vt:lpstr>
      <vt:lpstr>Thân bụi 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Người là bụi 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Lễ tế đầu mùa</vt:lpstr>
      <vt:lpstr>PowerPoint Presentation</vt:lpstr>
      <vt:lpstr>PowerPoint Presentation</vt:lpstr>
      <vt:lpstr>PowerPoint Presentation</vt:lpstr>
      <vt:lpstr>PowerPoint Presentation</vt:lpstr>
      <vt:lpstr>PowerPoint Presentation</vt:lpstr>
      <vt:lpstr>TÂM TÌNH MÙA CHAY THÁNH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BƯỚC CHÂN TÌM VỀ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Kiếp Người</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7</cp:revision>
  <dcterms:created xsi:type="dcterms:W3CDTF">2026-02-10T06:04:19Z</dcterms:created>
  <dcterms:modified xsi:type="dcterms:W3CDTF">2026-02-10T09:29:46Z</dcterms:modified>
</cp:coreProperties>
</file>