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310" r:id="rId11"/>
    <p:sldId id="319" r:id="rId12"/>
    <p:sldId id="305" r:id="rId13"/>
    <p:sldId id="311" r:id="rId14"/>
    <p:sldId id="320" r:id="rId15"/>
    <p:sldId id="306" r:id="rId16"/>
    <p:sldId id="312" r:id="rId17"/>
    <p:sldId id="315" r:id="rId18"/>
    <p:sldId id="266" r:id="rId19"/>
    <p:sldId id="267" r:id="rId20"/>
    <p:sldId id="268" r:id="rId21"/>
    <p:sldId id="269" r:id="rId22"/>
    <p:sldId id="270" r:id="rId23"/>
    <p:sldId id="271" r:id="rId24"/>
    <p:sldId id="309" r:id="rId25"/>
    <p:sldId id="316" r:id="rId26"/>
    <p:sldId id="273" r:id="rId27"/>
    <p:sldId id="274" r:id="rId28"/>
    <p:sldId id="275" r:id="rId29"/>
    <p:sldId id="276" r:id="rId30"/>
    <p:sldId id="277" r:id="rId31"/>
    <p:sldId id="278" r:id="rId32"/>
    <p:sldId id="279" r:id="rId33"/>
    <p:sldId id="280" r:id="rId34"/>
    <p:sldId id="281" r:id="rId35"/>
    <p:sldId id="313" r:id="rId36"/>
    <p:sldId id="317" r:id="rId37"/>
    <p:sldId id="283" r:id="rId38"/>
    <p:sldId id="284" r:id="rId39"/>
    <p:sldId id="285" r:id="rId40"/>
    <p:sldId id="286" r:id="rId41"/>
    <p:sldId id="287" r:id="rId42"/>
    <p:sldId id="288" r:id="rId43"/>
    <p:sldId id="289" r:id="rId44"/>
    <p:sldId id="314" r:id="rId45"/>
    <p:sldId id="318" r:id="rId46"/>
    <p:sldId id="291" r:id="rId47"/>
    <p:sldId id="292" r:id="rId48"/>
    <p:sldId id="293" r:id="rId49"/>
    <p:sldId id="294" r:id="rId50"/>
    <p:sldId id="295" r:id="rId51"/>
    <p:sldId id="296" r:id="rId52"/>
    <p:sldId id="297" r:id="rId53"/>
    <p:sldId id="298" r:id="rId54"/>
    <p:sldId id="299" r:id="rId55"/>
    <p:sldId id="304"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80" d="100"/>
          <a:sy n="80" d="100"/>
        </p:scale>
        <p:origin x="3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023733-5A70-4FB0-8A59-73545045C5F2}"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1224217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23733-5A70-4FB0-8A59-73545045C5F2}"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4133631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023733-5A70-4FB0-8A59-73545045C5F2}"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3645823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023733-5A70-4FB0-8A59-73545045C5F2}"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99970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023733-5A70-4FB0-8A59-73545045C5F2}" type="datetimeFigureOut">
              <a:rPr lang="en-US" smtClean="0"/>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236508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023733-5A70-4FB0-8A59-73545045C5F2}" type="datetimeFigureOut">
              <a:rPr lang="en-US" smtClean="0"/>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1314282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023733-5A70-4FB0-8A59-73545045C5F2}" type="datetimeFigureOut">
              <a:rPr lang="en-US" smtClean="0"/>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3289195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D023733-5A70-4FB0-8A59-73545045C5F2}"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1897774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D023733-5A70-4FB0-8A59-73545045C5F2}"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806990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23733-5A70-4FB0-8A59-73545045C5F2}"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302504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23733-5A70-4FB0-8A59-73545045C5F2}"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E7A78-C611-4877-BAAD-4251974CED31}" type="slidenum">
              <a:rPr lang="en-US" smtClean="0"/>
              <a:t>‹#›</a:t>
            </a:fld>
            <a:endParaRPr lang="en-US"/>
          </a:p>
        </p:txBody>
      </p:sp>
    </p:spTree>
    <p:extLst>
      <p:ext uri="{BB962C8B-B14F-4D97-AF65-F5344CB8AC3E}">
        <p14:creationId xmlns:p14="http://schemas.microsoft.com/office/powerpoint/2010/main" val="2820461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023733-5A70-4FB0-8A59-73545045C5F2}" type="datetimeFigureOut">
              <a:rPr lang="en-US" smtClean="0"/>
              <a:t>3/18/2026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3E7A78-C611-4877-BAAD-4251974CED31}" type="slidenum">
              <a:rPr lang="en-US" smtClean="0"/>
              <a:t>‹#›</a:t>
            </a:fld>
            <a:endParaRPr lang="en-US"/>
          </a:p>
        </p:txBody>
      </p:sp>
    </p:spTree>
    <p:extLst>
      <p:ext uri="{BB962C8B-B14F-4D97-AF65-F5344CB8AC3E}">
        <p14:creationId xmlns:p14="http://schemas.microsoft.com/office/powerpoint/2010/main" val="3634589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0194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821"/>
            <a:ext cx="12192000" cy="6966284"/>
          </a:xfrm>
          <a:prstGeom prst="rect">
            <a:avLst/>
          </a:prstGeom>
        </p:spPr>
      </p:pic>
      <p:sp>
        <p:nvSpPr>
          <p:cNvPr id="2" name="Title 1"/>
          <p:cNvSpPr>
            <a:spLocks noGrp="1"/>
          </p:cNvSpPr>
          <p:nvPr>
            <p:ph type="ctrTitle"/>
          </p:nvPr>
        </p:nvSpPr>
        <p:spPr>
          <a:xfrm>
            <a:off x="1524000" y="1122363"/>
            <a:ext cx="9208168" cy="1632869"/>
          </a:xfrm>
        </p:spPr>
        <p:txBody>
          <a:bodyPr/>
          <a:lstStyle/>
          <a:p>
            <a:r>
              <a:rPr lang="en-US" sz="5400" b="1" dirty="0">
                <a:solidFill>
                  <a:srgbClr val="0070C0"/>
                </a:solidFill>
                <a:latin typeface="Arial" panose="020B0604020202020204" pitchFamily="34" charset="0"/>
                <a:cs typeface="Arial" panose="020B0604020202020204" pitchFamily="34" charset="0"/>
              </a:rPr>
              <a:t>MẸ TRUYỀN TIN</a:t>
            </a:r>
          </a:p>
        </p:txBody>
      </p:sp>
    </p:spTree>
    <p:extLst>
      <p:ext uri="{BB962C8B-B14F-4D97-AF65-F5344CB8AC3E}">
        <p14:creationId xmlns:p14="http://schemas.microsoft.com/office/powerpoint/2010/main" val="3858111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865837"/>
          </a:xfrm>
          <a:prstGeom prst="rect">
            <a:avLst/>
          </a:prstGeom>
        </p:spPr>
        <p:txBody>
          <a:bodyPr wrap="square">
            <a:spAutoFit/>
          </a:bodyPr>
          <a:lstStyle/>
          <a:p>
            <a:pPr algn="just">
              <a:lnSpc>
                <a:spcPct val="120000"/>
              </a:lnSpc>
            </a:pPr>
            <a:r>
              <a:rPr lang="en-US" sz="8000" b="1" dirty="0">
                <a:solidFill>
                  <a:srgbClr val="FF0000"/>
                </a:solidFill>
                <a:latin typeface="Arial" panose="020B0604020202020204" pitchFamily="34" charset="0"/>
                <a:cs typeface="Arial" panose="020B0604020202020204" pitchFamily="34" charset="0"/>
              </a:rPr>
              <a:t>ĐK</a:t>
            </a:r>
            <a:r>
              <a:rPr lang="vi-VN" sz="8000" b="1">
                <a:solidFill>
                  <a:srgbClr val="FF0000"/>
                </a:solidFill>
                <a:effectLst/>
                <a:latin typeface="Arial" panose="020B0604020202020204" pitchFamily="34" charset="0"/>
                <a:cs typeface="Arial" panose="020B0604020202020204" pitchFamily="34" charset="0"/>
              </a:rPr>
              <a:t>. </a:t>
            </a:r>
            <a:r>
              <a:rPr lang="en-US" sz="8000" b="1" i="0">
                <a:solidFill>
                  <a:srgbClr val="333333"/>
                </a:solidFill>
                <a:effectLst/>
                <a:latin typeface="Arial" panose="020B0604020202020204" pitchFamily="34" charset="0"/>
                <a:cs typeface="Arial" panose="020B0604020202020204" pitchFamily="34" charset="0"/>
              </a:rPr>
              <a:t>Này đây một trinh nữ sẽ thụ thai (Và hạ sinh) Sinh một con trai đặt tên là Em-ma-nu-el</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4823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981253"/>
          </a:xfrm>
          <a:prstGeom prst="rect">
            <a:avLst/>
          </a:prstGeom>
        </p:spPr>
        <p:txBody>
          <a:bodyPr wrap="square">
            <a:spAutoFit/>
          </a:bodyPr>
          <a:lstStyle/>
          <a:p>
            <a:pPr algn="just">
              <a:lnSpc>
                <a:spcPct val="120000"/>
              </a:lnSpc>
            </a:pPr>
            <a:r>
              <a:rPr lang="en-US" sz="5400" b="1">
                <a:solidFill>
                  <a:srgbClr val="FF0000"/>
                </a:solidFill>
                <a:latin typeface="Arial" panose="020B0604020202020204" pitchFamily="34" charset="0"/>
                <a:cs typeface="Arial" panose="020B0604020202020204" pitchFamily="34" charset="0"/>
              </a:rPr>
              <a:t>1</a:t>
            </a:r>
            <a:r>
              <a:rPr lang="vi-VN" sz="5400" b="1">
                <a:solidFill>
                  <a:srgbClr val="FF0000"/>
                </a:solidFill>
                <a:effectLst/>
                <a:latin typeface="Arial" panose="020B0604020202020204" pitchFamily="34" charset="0"/>
                <a:cs typeface="Arial" panose="020B0604020202020204" pitchFamily="34" charset="0"/>
              </a:rPr>
              <a:t>. </a:t>
            </a:r>
            <a:r>
              <a:rPr lang="vi-VN" sz="5400" b="1"/>
              <a:t>Khi Sứ thần báo tin đến Mẹ, được Mẹ khiêm cung lắng nghe Một Mùa Hồng Ân chảy tràn dương thế lúc Mẹ nói lời Xin Vâng. Nhiệm mầu tình yêu Chúa Trời.</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0223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E44B5-214E-8E99-26F3-994DF5C54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3777C7-C612-F2E2-B379-2E30C4399A0F}"/>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CA6D0CA9-87CC-B938-7D85-E22FAAC726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82AECFF-8C97-BF65-3495-89AFF6220A59}"/>
              </a:ext>
            </a:extLst>
          </p:cNvPr>
          <p:cNvSpPr/>
          <p:nvPr/>
        </p:nvSpPr>
        <p:spPr>
          <a:xfrm>
            <a:off x="425027" y="328139"/>
            <a:ext cx="11314545" cy="5865837"/>
          </a:xfrm>
          <a:prstGeom prst="rect">
            <a:avLst/>
          </a:prstGeom>
        </p:spPr>
        <p:txBody>
          <a:bodyPr wrap="square">
            <a:spAutoFit/>
          </a:bodyPr>
          <a:lstStyle/>
          <a:p>
            <a:pPr algn="just">
              <a:lnSpc>
                <a:spcPct val="120000"/>
              </a:lnSpc>
            </a:pPr>
            <a:r>
              <a:rPr lang="en-US" sz="8000" b="1" dirty="0">
                <a:solidFill>
                  <a:srgbClr val="FF0000"/>
                </a:solidFill>
                <a:latin typeface="Arial" panose="020B0604020202020204" pitchFamily="34" charset="0"/>
                <a:cs typeface="Arial" panose="020B0604020202020204" pitchFamily="34" charset="0"/>
              </a:rPr>
              <a:t>ĐK</a:t>
            </a:r>
            <a:r>
              <a:rPr lang="vi-VN" sz="8000" b="1">
                <a:solidFill>
                  <a:srgbClr val="FF0000"/>
                </a:solidFill>
                <a:effectLst/>
                <a:latin typeface="Arial" panose="020B0604020202020204" pitchFamily="34" charset="0"/>
                <a:cs typeface="Arial" panose="020B0604020202020204" pitchFamily="34" charset="0"/>
              </a:rPr>
              <a:t>. </a:t>
            </a:r>
            <a:r>
              <a:rPr lang="en-US" sz="8000" b="1" i="0">
                <a:solidFill>
                  <a:srgbClr val="333333"/>
                </a:solidFill>
                <a:effectLst/>
                <a:latin typeface="Arial" panose="020B0604020202020204" pitchFamily="34" charset="0"/>
                <a:cs typeface="Arial" panose="020B0604020202020204" pitchFamily="34" charset="0"/>
              </a:rPr>
              <a:t>Này đây một trinh nữ sẽ thụ thai (Và hạ sinh) Sinh một con trai đặt tên là Em-ma-nu-el</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697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EDF8E-36B9-BB6C-C00A-030F8CF1D8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CB8107-17AC-BB10-D841-C18280C2F9B3}"/>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0DA565FB-6868-A1BB-8BA6-8A9F61817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7D17102-F523-8445-F62A-42944105D65B}"/>
              </a:ext>
            </a:extLst>
          </p:cNvPr>
          <p:cNvSpPr/>
          <p:nvPr/>
        </p:nvSpPr>
        <p:spPr>
          <a:xfrm>
            <a:off x="425027" y="522011"/>
            <a:ext cx="11314545" cy="5981253"/>
          </a:xfrm>
          <a:prstGeom prst="rect">
            <a:avLst/>
          </a:prstGeom>
        </p:spPr>
        <p:txBody>
          <a:bodyPr wrap="square">
            <a:spAutoFit/>
          </a:bodyPr>
          <a:lstStyle/>
          <a:p>
            <a:pPr algn="just">
              <a:lnSpc>
                <a:spcPct val="120000"/>
              </a:lnSpc>
            </a:pPr>
            <a:r>
              <a:rPr lang="en-US" sz="5400" b="1">
                <a:solidFill>
                  <a:srgbClr val="FF0000"/>
                </a:solidFill>
                <a:latin typeface="Arial" panose="020B0604020202020204" pitchFamily="34" charset="0"/>
                <a:cs typeface="Arial" panose="020B0604020202020204" pitchFamily="34" charset="0"/>
              </a:rPr>
              <a:t>2</a:t>
            </a:r>
            <a:r>
              <a:rPr lang="vi-VN" sz="5400" b="1">
                <a:solidFill>
                  <a:srgbClr val="FF0000"/>
                </a:solidFill>
                <a:effectLst/>
                <a:latin typeface="Arial" panose="020B0604020202020204" pitchFamily="34" charset="0"/>
                <a:cs typeface="Arial" panose="020B0604020202020204" pitchFamily="34" charset="0"/>
              </a:rPr>
              <a:t>. </a:t>
            </a:r>
            <a:r>
              <a:rPr lang="vi-VN" sz="5400" b="1"/>
              <a:t>Tôi nay là nữ tì Chúa Trời trọn đời theo Thiên Ý thôi. Một lời Xin Vâng đổi thay thế giới Thoát khỏi xích xiềng tội vương. Rạng ngời bình minh cuối đường.</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168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ADF29-F16F-60A5-BD43-4F4E1ED2D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9A2FF-FB60-2C0F-F99A-EFA24D38150E}"/>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69631C08-656B-C174-C4F0-F56C77B94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F607E31-EE51-1930-8CEE-6EB48179E68A}"/>
              </a:ext>
            </a:extLst>
          </p:cNvPr>
          <p:cNvSpPr/>
          <p:nvPr/>
        </p:nvSpPr>
        <p:spPr>
          <a:xfrm>
            <a:off x="425027" y="328139"/>
            <a:ext cx="11314545" cy="5865837"/>
          </a:xfrm>
          <a:prstGeom prst="rect">
            <a:avLst/>
          </a:prstGeom>
        </p:spPr>
        <p:txBody>
          <a:bodyPr wrap="square">
            <a:spAutoFit/>
          </a:bodyPr>
          <a:lstStyle/>
          <a:p>
            <a:pPr algn="just">
              <a:lnSpc>
                <a:spcPct val="120000"/>
              </a:lnSpc>
            </a:pPr>
            <a:r>
              <a:rPr lang="en-US" sz="8000" b="1" dirty="0">
                <a:solidFill>
                  <a:srgbClr val="FF0000"/>
                </a:solidFill>
                <a:latin typeface="Arial" panose="020B0604020202020204" pitchFamily="34" charset="0"/>
                <a:cs typeface="Arial" panose="020B0604020202020204" pitchFamily="34" charset="0"/>
              </a:rPr>
              <a:t>ĐK</a:t>
            </a:r>
            <a:r>
              <a:rPr lang="vi-VN" sz="8000" b="1">
                <a:solidFill>
                  <a:srgbClr val="FF0000"/>
                </a:solidFill>
                <a:effectLst/>
                <a:latin typeface="Arial" panose="020B0604020202020204" pitchFamily="34" charset="0"/>
                <a:cs typeface="Arial" panose="020B0604020202020204" pitchFamily="34" charset="0"/>
              </a:rPr>
              <a:t>. </a:t>
            </a:r>
            <a:r>
              <a:rPr lang="en-US" sz="8000" b="1" i="0">
                <a:solidFill>
                  <a:srgbClr val="333333"/>
                </a:solidFill>
                <a:effectLst/>
                <a:latin typeface="Arial" panose="020B0604020202020204" pitchFamily="34" charset="0"/>
                <a:cs typeface="Arial" panose="020B0604020202020204" pitchFamily="34" charset="0"/>
              </a:rPr>
              <a:t>Này đây một trinh nữ sẽ thụ thai (Và hạ sinh) Sinh một con trai đặt tên là Em-ma-nu-el</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383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CCA87-A09F-55FE-4786-C16C899BC7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4D1C4-DD4E-820B-8CC7-F260BBD6AA0B}"/>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4E612B4F-214F-7936-6239-773A8D57C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AD2F48-B154-F9C1-1DBB-721AFACFCBF4}"/>
              </a:ext>
            </a:extLst>
          </p:cNvPr>
          <p:cNvSpPr/>
          <p:nvPr/>
        </p:nvSpPr>
        <p:spPr>
          <a:xfrm>
            <a:off x="425027" y="522011"/>
            <a:ext cx="11314545" cy="5981253"/>
          </a:xfrm>
          <a:prstGeom prst="rect">
            <a:avLst/>
          </a:prstGeom>
        </p:spPr>
        <p:txBody>
          <a:bodyPr wrap="square">
            <a:spAutoFit/>
          </a:bodyPr>
          <a:lstStyle/>
          <a:p>
            <a:pPr algn="just">
              <a:lnSpc>
                <a:spcPct val="120000"/>
              </a:lnSpc>
            </a:pPr>
            <a:r>
              <a:rPr lang="en-US" sz="5400" b="1">
                <a:solidFill>
                  <a:srgbClr val="FF0000"/>
                </a:solidFill>
                <a:latin typeface="Arial" panose="020B0604020202020204" pitchFamily="34" charset="0"/>
                <a:cs typeface="Arial" panose="020B0604020202020204" pitchFamily="34" charset="0"/>
              </a:rPr>
              <a:t>3</a:t>
            </a:r>
            <a:r>
              <a:rPr lang="vi-VN" sz="5400" b="1">
                <a:solidFill>
                  <a:srgbClr val="FF0000"/>
                </a:solidFill>
                <a:effectLst/>
                <a:latin typeface="Arial" panose="020B0604020202020204" pitchFamily="34" charset="0"/>
                <a:cs typeface="Arial" panose="020B0604020202020204" pitchFamily="34" charset="0"/>
              </a:rPr>
              <a:t>. </a:t>
            </a:r>
            <a:r>
              <a:rPr lang="vi-VN" sz="5400" b="1"/>
              <a:t>Con nghiêng mình thắp hương kính chào Mẹ thật cao quí biết bao Lòng Mẹ đồng trinh trần gian khôn sánh sẽ sinh Chúa Trời Ngôi Hai. Ngài là Mùa Xuân sáng ngời.</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3668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586F-457D-014A-9C82-C067F26FA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82DFB-8C31-C85C-0C83-5A42F8161B4A}"/>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16B4B318-1078-473E-B895-2C9F33633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0049AB9-22C8-3586-C9FA-A1EDA2A85F3E}"/>
              </a:ext>
            </a:extLst>
          </p:cNvPr>
          <p:cNvSpPr/>
          <p:nvPr/>
        </p:nvSpPr>
        <p:spPr>
          <a:xfrm>
            <a:off x="425027" y="328139"/>
            <a:ext cx="11314545" cy="5865837"/>
          </a:xfrm>
          <a:prstGeom prst="rect">
            <a:avLst/>
          </a:prstGeom>
        </p:spPr>
        <p:txBody>
          <a:bodyPr wrap="square">
            <a:spAutoFit/>
          </a:bodyPr>
          <a:lstStyle/>
          <a:p>
            <a:pPr algn="just">
              <a:lnSpc>
                <a:spcPct val="120000"/>
              </a:lnSpc>
            </a:pPr>
            <a:r>
              <a:rPr lang="en-US" sz="8000" b="1" dirty="0">
                <a:solidFill>
                  <a:srgbClr val="FF0000"/>
                </a:solidFill>
                <a:latin typeface="Arial" panose="020B0604020202020204" pitchFamily="34" charset="0"/>
                <a:cs typeface="Arial" panose="020B0604020202020204" pitchFamily="34" charset="0"/>
              </a:rPr>
              <a:t>ĐK</a:t>
            </a:r>
            <a:r>
              <a:rPr lang="vi-VN" sz="8000" b="1">
                <a:solidFill>
                  <a:srgbClr val="FF0000"/>
                </a:solidFill>
                <a:effectLst/>
                <a:latin typeface="Arial" panose="020B0604020202020204" pitchFamily="34" charset="0"/>
                <a:cs typeface="Arial" panose="020B0604020202020204" pitchFamily="34" charset="0"/>
              </a:rPr>
              <a:t>. </a:t>
            </a:r>
            <a:r>
              <a:rPr lang="en-US" sz="8000" b="1" i="0">
                <a:solidFill>
                  <a:srgbClr val="333333"/>
                </a:solidFill>
                <a:effectLst/>
                <a:latin typeface="Arial" panose="020B0604020202020204" pitchFamily="34" charset="0"/>
                <a:cs typeface="Arial" panose="020B0604020202020204" pitchFamily="34" charset="0"/>
              </a:rPr>
              <a:t>Này đây một trinh nữ sẽ thụ thai (Và hạ sinh) Sinh một con trai đặt tên là Em-ma-nu-el</a:t>
            </a:r>
            <a:endParaRPr lang="vi-VN" sz="8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336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40366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821"/>
            <a:ext cx="12192000" cy="6966284"/>
          </a:xfrm>
          <a:prstGeom prst="rect">
            <a:avLst/>
          </a:prstGeom>
        </p:spPr>
      </p:pic>
      <p:sp>
        <p:nvSpPr>
          <p:cNvPr id="3" name="Title 2"/>
          <p:cNvSpPr>
            <a:spLocks noGrp="1"/>
          </p:cNvSpPr>
          <p:nvPr>
            <p:ph type="ctrTitle"/>
          </p:nvPr>
        </p:nvSpPr>
        <p:spPr/>
        <p:txBody>
          <a:bodyPr/>
          <a:lstStyle/>
          <a:p>
            <a:r>
              <a:rPr lang="en-US" b="1" dirty="0" smtClean="0">
                <a:solidFill>
                  <a:srgbClr val="0070C0"/>
                </a:solidFill>
                <a:latin typeface="Arial" panose="020B0604020202020204" pitchFamily="34" charset="0"/>
                <a:cs typeface="Arial" panose="020B0604020202020204" pitchFamily="34" charset="0"/>
              </a:rPr>
              <a:t>ĐÁP CA</a:t>
            </a:r>
            <a:endParaRPr lang="en-US" dirty="0">
              <a:solidFill>
                <a:srgbClr val="0070C0"/>
              </a:solidFill>
            </a:endParaRPr>
          </a:p>
        </p:txBody>
      </p:sp>
    </p:spTree>
    <p:extLst>
      <p:ext uri="{BB962C8B-B14F-4D97-AF65-F5344CB8AC3E}">
        <p14:creationId xmlns:p14="http://schemas.microsoft.com/office/powerpoint/2010/main" val="279524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295039"/>
          </a:xfrm>
          <a:prstGeom prst="rect">
            <a:avLst/>
          </a:prstGeom>
        </p:spPr>
        <p:txBody>
          <a:bodyPr wrap="square">
            <a:spAutoFit/>
          </a:bodyPr>
          <a:lstStyle/>
          <a:p>
            <a:pPr algn="just" fontAlgn="base">
              <a:lnSpc>
                <a:spcPct val="107000"/>
              </a:lnSpc>
              <a:spcAft>
                <a:spcPts val="1200"/>
              </a:spcAft>
            </a:pP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Con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thưa</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cùng</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Chúa</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Này</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con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xin</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đến</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để</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thi</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hành</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thi</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hành</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Thánh</a:t>
            </a:r>
            <a:r>
              <a:rPr lang="en-US" sz="8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ý Cha.</a:t>
            </a:r>
            <a:endParaRPr lang="en-US" sz="6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6271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611028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966284"/>
          </a:xfrm>
          <a:prstGeom prst="rect">
            <a:avLst/>
          </a:prstGeom>
        </p:spPr>
      </p:pic>
      <p:sp>
        <p:nvSpPr>
          <p:cNvPr id="3" name="Title 2"/>
          <p:cNvSpPr>
            <a:spLocks noGrp="1"/>
          </p:cNvSpPr>
          <p:nvPr>
            <p:ph type="ctrTitle"/>
          </p:nvPr>
        </p:nvSpPr>
        <p:spPr>
          <a:xfrm>
            <a:off x="854243" y="1122363"/>
            <a:ext cx="10383252" cy="1945690"/>
          </a:xfrm>
        </p:spPr>
        <p:txBody>
          <a:bodyPr/>
          <a:lstStyle/>
          <a:p>
            <a:r>
              <a:rPr lang="en-US" b="1" dirty="0" smtClean="0">
                <a:solidFill>
                  <a:srgbClr val="0070C0"/>
                </a:solidFill>
                <a:latin typeface="Arial" panose="020B0604020202020204" pitchFamily="34" charset="0"/>
                <a:cs typeface="Arial" panose="020B0604020202020204" pitchFamily="34" charset="0"/>
              </a:rPr>
              <a:t>XƯỚNG TRƯỚC PHÚC ÂM</a:t>
            </a:r>
            <a:endParaRPr lang="en-US" dirty="0">
              <a:solidFill>
                <a:srgbClr val="0070C0"/>
              </a:solidFill>
            </a:endParaRPr>
          </a:p>
        </p:txBody>
      </p:sp>
    </p:spTree>
    <p:extLst>
      <p:ext uri="{BB962C8B-B14F-4D97-AF65-F5344CB8AC3E}">
        <p14:creationId xmlns:p14="http://schemas.microsoft.com/office/powerpoint/2010/main" val="31058750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8" y="735496"/>
            <a:ext cx="11362782" cy="6941387"/>
          </a:xfrm>
          <a:prstGeom prst="rect">
            <a:avLst/>
          </a:prstGeom>
        </p:spPr>
        <p:txBody>
          <a:bodyPr wrap="square">
            <a:spAutoFit/>
          </a:bodyPr>
          <a:lstStyle/>
          <a:p>
            <a:pPr algn="just" fontAlgn="base">
              <a:lnSpc>
                <a:spcPct val="107000"/>
              </a:lnSpc>
              <a:spcAft>
                <a:spcPts val="800"/>
              </a:spcAft>
            </a:pP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Ngôi</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lời</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đã</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làm</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người</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và</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ở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giữa</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chúng</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tôi</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chúng</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tôi</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đã</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thấy</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vinh</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quang</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8000" dirty="0" err="1"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Người</a:t>
            </a:r>
            <a:r>
              <a:rPr lang="en-US" sz="8000" dirty="0" smtClean="0">
                <a:solidFill>
                  <a:srgbClr val="181717"/>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6600" dirty="0" smtClean="0">
              <a:effectLst/>
              <a:latin typeface="Calibri" panose="020F0502020204030204" pitchFamily="34" charset="0"/>
              <a:ea typeface="Calibri" panose="020F0502020204030204" pitchFamily="34" charset="0"/>
              <a:cs typeface="Times New Roman" panose="02020603050405020304" pitchFamily="18" charset="0"/>
            </a:endParaRPr>
          </a:p>
          <a:p>
            <a:pPr fontAlgn="base">
              <a:spcAft>
                <a:spcPts val="0"/>
              </a:spcAft>
            </a:pPr>
            <a:r>
              <a:rPr lang="en-US" sz="9600" b="1" cap="all" dirty="0" smtClean="0">
                <a:solidFill>
                  <a:srgbClr val="D50E00"/>
                </a:solidFill>
                <a:effectLst/>
                <a:latin typeface="Arial" panose="020B0604020202020204" pitchFamily="34" charset="0"/>
                <a:ea typeface="Times New Roman" panose="02020603050405020304" pitchFamily="18" charset="0"/>
              </a:rPr>
              <a:t> </a:t>
            </a:r>
            <a:endParaRPr lang="en-US" sz="96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02960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13621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821"/>
            <a:ext cx="12192000" cy="6966284"/>
          </a:xfrm>
          <a:prstGeom prst="rect">
            <a:avLst/>
          </a:prstGeom>
        </p:spPr>
      </p:pic>
      <p:sp>
        <p:nvSpPr>
          <p:cNvPr id="3" name="Title 2"/>
          <p:cNvSpPr>
            <a:spLocks noGrp="1"/>
          </p:cNvSpPr>
          <p:nvPr>
            <p:ph type="ctrTitle"/>
          </p:nvPr>
        </p:nvSpPr>
        <p:spPr/>
        <p:txBody>
          <a:bodyPr/>
          <a:lstStyle/>
          <a:p>
            <a:r>
              <a:rPr lang="en-US" b="1" dirty="0">
                <a:solidFill>
                  <a:srgbClr val="0070C0"/>
                </a:solidFill>
                <a:latin typeface="Arial" panose="020B0604020202020204" pitchFamily="34" charset="0"/>
                <a:cs typeface="Arial" panose="020B0604020202020204" pitchFamily="34" charset="0"/>
              </a:rPr>
              <a:t>XIN DÂNG</a:t>
            </a:r>
            <a:endParaRPr lang="en-US" dirty="0">
              <a:solidFill>
                <a:srgbClr val="0070C0"/>
              </a:solidFill>
            </a:endParaRPr>
          </a:p>
        </p:txBody>
      </p:sp>
    </p:spTree>
    <p:extLst>
      <p:ext uri="{BB962C8B-B14F-4D97-AF65-F5344CB8AC3E}">
        <p14:creationId xmlns:p14="http://schemas.microsoft.com/office/powerpoint/2010/main" val="1723455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4264" y="218942"/>
            <a:ext cx="11118086" cy="6740307"/>
          </a:xfrm>
          <a:prstGeom prst="rect">
            <a:avLst/>
          </a:prstGeom>
        </p:spPr>
        <p:txBody>
          <a:bodyPr wrap="square">
            <a:spAutoFit/>
          </a:bodyPr>
          <a:lstStyle/>
          <a:p>
            <a:pPr algn="just"/>
            <a:r>
              <a:rPr lang="en-US" sz="7200" b="1" dirty="0">
                <a:solidFill>
                  <a:srgbClr val="FF0000"/>
                </a:solidFill>
                <a:latin typeface="Arial" panose="020B0604020202020204" pitchFamily="34" charset="0"/>
                <a:cs typeface="Arial" panose="020B0604020202020204" pitchFamily="34" charset="0"/>
              </a:rPr>
              <a:t>1</a:t>
            </a:r>
            <a:r>
              <a:rPr lang="vi-VN" sz="7200" b="1" dirty="0">
                <a:solidFill>
                  <a:srgbClr val="FF0000"/>
                </a:solidFill>
                <a:effectLst/>
                <a:latin typeface="Arial" panose="020B0604020202020204" pitchFamily="34" charset="0"/>
                <a:cs typeface="Arial" panose="020B0604020202020204" pitchFamily="34" charset="0"/>
              </a:rPr>
              <a:t>.</a:t>
            </a:r>
            <a:r>
              <a:rPr lang="vi-VN" sz="7200" b="1" i="0" dirty="0">
                <a:solidFill>
                  <a:srgbClr val="FF0000"/>
                </a:solidFill>
                <a:effectLst/>
                <a:latin typeface="Arial" panose="020B0604020202020204" pitchFamily="34" charset="0"/>
                <a:cs typeface="Arial" panose="020B0604020202020204" pitchFamily="34" charset="0"/>
              </a:rPr>
              <a:t> </a:t>
            </a:r>
            <a:r>
              <a:rPr lang="vi-VN" sz="6000" b="1" dirty="0"/>
              <a:t>Đời con như của lễ không hề ngưng như tấm bánh luôn để dâng, tình con như ánh nến luôn bừng cháy trong tình Chúa sáng như hừng đông.</a:t>
            </a:r>
            <a:endParaRPr lang="vi-VN" sz="6000" b="1" i="0" dirty="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903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1782" y="605138"/>
            <a:ext cx="11388435" cy="5170646"/>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6000" b="1" dirty="0">
                <a:solidFill>
                  <a:srgbClr val="FF0000"/>
                </a:solidFill>
                <a:effectLst/>
                <a:latin typeface="Arial" panose="020B0604020202020204" pitchFamily="34" charset="0"/>
                <a:cs typeface="Arial" panose="020B0604020202020204" pitchFamily="34" charset="0"/>
              </a:rPr>
              <a:t>.</a:t>
            </a:r>
            <a:r>
              <a:rPr lang="vi-VN" sz="6000" b="1" i="0" dirty="0">
                <a:solidFill>
                  <a:srgbClr val="FF0000"/>
                </a:solidFill>
                <a:effectLst/>
                <a:latin typeface="Arial" panose="020B0604020202020204" pitchFamily="34" charset="0"/>
                <a:cs typeface="Arial" panose="020B0604020202020204" pitchFamily="34" charset="0"/>
              </a:rPr>
              <a:t> </a:t>
            </a:r>
            <a:r>
              <a:rPr lang="vi-VN" sz="6600" b="1" dirty="0"/>
              <a:t>Xin dâng Chúa trọn đời con như làn gió nhẹ quyện làn hương của tình Chúa để con chia sẻ cho nhân thế. </a:t>
            </a:r>
            <a:endParaRPr lang="vi-VN" sz="66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3208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1782" y="605138"/>
            <a:ext cx="11388435" cy="5170646"/>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6000" b="1" dirty="0">
                <a:solidFill>
                  <a:srgbClr val="FF0000"/>
                </a:solidFill>
                <a:effectLst/>
                <a:latin typeface="Arial" panose="020B0604020202020204" pitchFamily="34" charset="0"/>
                <a:cs typeface="Arial" panose="020B0604020202020204" pitchFamily="34" charset="0"/>
              </a:rPr>
              <a:t>.</a:t>
            </a:r>
            <a:r>
              <a:rPr lang="vi-VN" sz="6000" b="1" i="0" dirty="0">
                <a:solidFill>
                  <a:srgbClr val="FF0000"/>
                </a:solidFill>
                <a:effectLst/>
                <a:latin typeface="Arial" panose="020B0604020202020204" pitchFamily="34" charset="0"/>
                <a:cs typeface="Arial" panose="020B0604020202020204" pitchFamily="34" charset="0"/>
              </a:rPr>
              <a:t> </a:t>
            </a:r>
            <a:r>
              <a:rPr lang="vi-VN" sz="6600" b="1" dirty="0"/>
              <a:t>Trọn đời con là lời mang sứ điệp Tin Mừng là dòng sông mang đến cho nhân trần phù sa chứa chan hồng ân.</a:t>
            </a:r>
            <a:endParaRPr lang="vi-VN" sz="66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0344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47963" y="260432"/>
            <a:ext cx="11296073" cy="5816977"/>
          </a:xfrm>
          <a:prstGeom prst="rect">
            <a:avLst/>
          </a:prstGeom>
        </p:spPr>
        <p:txBody>
          <a:bodyPr wrap="square">
            <a:spAutoFit/>
          </a:bodyPr>
          <a:lstStyle/>
          <a:p>
            <a:pPr algn="just"/>
            <a:r>
              <a:rPr lang="en-US" sz="7200" b="1" dirty="0">
                <a:solidFill>
                  <a:srgbClr val="FF0000"/>
                </a:solidFill>
                <a:latin typeface="Arial" panose="020B0604020202020204" pitchFamily="34" charset="0"/>
                <a:ea typeface="Aachen" panose="02020500000000000000" pitchFamily="18" charset="0"/>
                <a:cs typeface="Arial" panose="020B0604020202020204" pitchFamily="34" charset="0"/>
              </a:rPr>
              <a:t>2</a:t>
            </a:r>
            <a:r>
              <a:rPr lang="vi-VN" sz="7200" b="1">
                <a:solidFill>
                  <a:srgbClr val="FF0000"/>
                </a:solidFill>
                <a:effectLst/>
                <a:latin typeface="Arial" panose="020B0604020202020204" pitchFamily="34" charset="0"/>
                <a:ea typeface="Aachen" panose="02020500000000000000" pitchFamily="18" charset="0"/>
                <a:cs typeface="Arial" panose="020B0604020202020204" pitchFamily="34" charset="0"/>
              </a:rPr>
              <a:t>.</a:t>
            </a:r>
            <a:r>
              <a:rPr lang="vi-VN" sz="7200" b="1" i="0">
                <a:solidFill>
                  <a:srgbClr val="FF0000"/>
                </a:solidFill>
                <a:effectLst/>
                <a:latin typeface="Arial" panose="020B0604020202020204" pitchFamily="34" charset="0"/>
                <a:ea typeface="Aachen" panose="02020500000000000000" pitchFamily="18" charset="0"/>
                <a:cs typeface="Arial" panose="020B0604020202020204" pitchFamily="34" charset="0"/>
              </a:rPr>
              <a:t> </a:t>
            </a:r>
            <a:r>
              <a:rPr lang="vi-VN" b="1">
                <a:latin typeface="Arial" panose="020B0604020202020204" pitchFamily="34" charset="0"/>
                <a:ea typeface="Aachen" panose="02020500000000000000" pitchFamily="18" charset="0"/>
                <a:cs typeface="Arial" panose="020B0604020202020204" pitchFamily="34" charset="0"/>
              </a:rPr>
              <a:t> </a:t>
            </a:r>
            <a:r>
              <a:rPr lang="vi-VN" sz="6000" b="1">
                <a:latin typeface="Arial" panose="020B0604020202020204" pitchFamily="34" charset="0"/>
                <a:ea typeface="Aachen" panose="02020500000000000000" pitchFamily="18" charset="0"/>
                <a:cs typeface="Arial" panose="020B0604020202020204" pitchFamily="34" charset="0"/>
              </a:rPr>
              <a:t>Ngài chọn con tuy con không có chi là công, con luôn không xứng như Ngài mong. Tình con quá thiếu thốn để đền đáp như giọt nước sánh với biển Đông.</a:t>
            </a:r>
            <a:endParaRPr lang="vi-VN" sz="6000" b="1" i="0" dirty="0">
              <a:solidFill>
                <a:srgbClr val="333333"/>
              </a:solidFill>
              <a:effectLst/>
              <a:latin typeface="Arial" panose="020B0604020202020204" pitchFamily="34" charset="0"/>
              <a:ea typeface="Aachen" panose="02020500000000000000" pitchFamily="18" charset="0"/>
              <a:cs typeface="Arial" panose="020B0604020202020204" pitchFamily="34" charset="0"/>
            </a:endParaRPr>
          </a:p>
        </p:txBody>
      </p:sp>
    </p:spTree>
    <p:extLst>
      <p:ext uri="{BB962C8B-B14F-4D97-AF65-F5344CB8AC3E}">
        <p14:creationId xmlns:p14="http://schemas.microsoft.com/office/powerpoint/2010/main" val="1302020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1782" y="605138"/>
            <a:ext cx="11388435" cy="5170646"/>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6000" b="1" dirty="0">
                <a:solidFill>
                  <a:srgbClr val="FF0000"/>
                </a:solidFill>
                <a:effectLst/>
                <a:latin typeface="Arial" panose="020B0604020202020204" pitchFamily="34" charset="0"/>
                <a:cs typeface="Arial" panose="020B0604020202020204" pitchFamily="34" charset="0"/>
              </a:rPr>
              <a:t>.</a:t>
            </a:r>
            <a:r>
              <a:rPr lang="vi-VN" sz="6000" b="1" i="0" dirty="0">
                <a:solidFill>
                  <a:srgbClr val="FF0000"/>
                </a:solidFill>
                <a:effectLst/>
                <a:latin typeface="Arial" panose="020B0604020202020204" pitchFamily="34" charset="0"/>
                <a:cs typeface="Arial" panose="020B0604020202020204" pitchFamily="34" charset="0"/>
              </a:rPr>
              <a:t> </a:t>
            </a:r>
            <a:r>
              <a:rPr lang="vi-VN" sz="6600" b="1" dirty="0"/>
              <a:t>Xin dâng Chúa trọn đời con như làn gió nhẹ quyện làn hương của tình Chúa để con chia sẻ cho nhân thế. </a:t>
            </a:r>
            <a:endParaRPr lang="vi-VN" sz="66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0648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1782" y="605138"/>
            <a:ext cx="11388435" cy="5170646"/>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6000" b="1" dirty="0">
                <a:solidFill>
                  <a:srgbClr val="FF0000"/>
                </a:solidFill>
                <a:effectLst/>
                <a:latin typeface="Arial" panose="020B0604020202020204" pitchFamily="34" charset="0"/>
                <a:cs typeface="Arial" panose="020B0604020202020204" pitchFamily="34" charset="0"/>
              </a:rPr>
              <a:t>.</a:t>
            </a:r>
            <a:r>
              <a:rPr lang="vi-VN" sz="6000" b="1" i="0" dirty="0">
                <a:solidFill>
                  <a:srgbClr val="FF0000"/>
                </a:solidFill>
                <a:effectLst/>
                <a:latin typeface="Arial" panose="020B0604020202020204" pitchFamily="34" charset="0"/>
                <a:cs typeface="Arial" panose="020B0604020202020204" pitchFamily="34" charset="0"/>
              </a:rPr>
              <a:t> </a:t>
            </a:r>
            <a:r>
              <a:rPr lang="vi-VN" sz="6600" b="1" dirty="0"/>
              <a:t>Trọn đời con là lời mang sứ điệp Tin Mừng là dòng sông mang đến cho nhân trần phù sa chứa chan hồng ân.</a:t>
            </a:r>
            <a:endParaRPr lang="vi-VN" sz="66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9058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2097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821"/>
            <a:ext cx="12192000" cy="6966284"/>
          </a:xfrm>
          <a:prstGeom prst="rect">
            <a:avLst/>
          </a:prstGeom>
        </p:spPr>
      </p:pic>
      <p:sp>
        <p:nvSpPr>
          <p:cNvPr id="3" name="Title 2"/>
          <p:cNvSpPr>
            <a:spLocks noGrp="1"/>
          </p:cNvSpPr>
          <p:nvPr>
            <p:ph type="ctrTitle"/>
          </p:nvPr>
        </p:nvSpPr>
        <p:spPr>
          <a:xfrm>
            <a:off x="1524000" y="1122363"/>
            <a:ext cx="9144000" cy="1656932"/>
          </a:xfrm>
        </p:spPr>
        <p:txBody>
          <a:bodyPr/>
          <a:lstStyle/>
          <a:p>
            <a:r>
              <a:rPr lang="en-US" b="1" dirty="0">
                <a:solidFill>
                  <a:srgbClr val="0070C0"/>
                </a:solidFill>
                <a:latin typeface="Arial" panose="020B0604020202020204" pitchFamily="34" charset="0"/>
                <a:cs typeface="Arial" panose="020B0604020202020204" pitchFamily="34" charset="0"/>
              </a:rPr>
              <a:t>LẠY CHÚA CON ĐÂY</a:t>
            </a:r>
            <a:endParaRPr lang="en-US" dirty="0">
              <a:solidFill>
                <a:srgbClr val="0070C0"/>
              </a:solidFill>
            </a:endParaRPr>
          </a:p>
        </p:txBody>
      </p:sp>
    </p:spTree>
    <p:extLst>
      <p:ext uri="{BB962C8B-B14F-4D97-AF65-F5344CB8AC3E}">
        <p14:creationId xmlns:p14="http://schemas.microsoft.com/office/powerpoint/2010/main" val="3452688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47864"/>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vi-VN" sz="8000" b="1" dirty="0"/>
              <a:t>Con thưa cùng Chúa, này con xin đến để thi hành, thi hành thánh ý Cha.</a:t>
            </a:r>
            <a:br>
              <a:rPr lang="vi-VN" sz="8000" b="1" dirty="0"/>
            </a:br>
            <a:endParaRPr lang="vi-VN" sz="8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6462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103032"/>
            <a:ext cx="11439602" cy="7014466"/>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8000" b="1" dirty="0" smtClean="0">
                <a:solidFill>
                  <a:srgbClr val="FF0000"/>
                </a:solidFill>
                <a:effectLst/>
                <a:latin typeface="Arial" panose="020B0604020202020204" pitchFamily="34" charset="0"/>
                <a:cs typeface="Arial" panose="020B0604020202020204" pitchFamily="34" charset="0"/>
              </a:rPr>
              <a:t>. </a:t>
            </a:r>
            <a:r>
              <a:rPr lang="vi-VN" sz="6000" b="1" dirty="0"/>
              <a:t>Giữa đêm trường trong đền thánh Chúa, đèn khuya ánh lên bao niềm hy vọng. Có tiếng người gọi con dặt dìu hối thúc tâm tư. Vâng! Lạy Chúa con đây.</a:t>
            </a:r>
            <a:endParaRPr lang="vi-VN" sz="6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27228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47864"/>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vi-VN" sz="8000" b="1" dirty="0"/>
              <a:t>Con thưa cùng Chúa, này con xin đến để thi hành, thi hành thánh ý Cha.</a:t>
            </a:r>
            <a:br>
              <a:rPr lang="vi-VN" sz="8000" b="1" dirty="0"/>
            </a:br>
            <a:endParaRPr lang="vi-VN" sz="8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54160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128789"/>
            <a:ext cx="11168325"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7200" b="1" dirty="0" smtClean="0">
                <a:solidFill>
                  <a:srgbClr val="FF0000"/>
                </a:solidFill>
                <a:effectLst/>
                <a:latin typeface="Arial" panose="020B0604020202020204" pitchFamily="34" charset="0"/>
                <a:cs typeface="Arial" panose="020B0604020202020204" pitchFamily="34" charset="0"/>
              </a:rPr>
              <a:t>. </a:t>
            </a:r>
            <a:r>
              <a:rPr lang="vi-VN" sz="6000" b="1" dirty="0"/>
              <a:t>Chúa đã mở cửa trời cho con và thánh hóa môi con bằng than hồng. Chúa muốn chọn Đại ngôn của Người giữa đám dân riêng. Vâng! Lạy Chúa con đây.</a:t>
            </a:r>
            <a:endParaRPr lang="vi-VN" sz="6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0652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47864"/>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vi-VN" sz="8000" b="1" dirty="0"/>
              <a:t>Con thưa cùng Chúa, này con xin đến để thi hành, thi hành thánh ý Cha.</a:t>
            </a:r>
            <a:br>
              <a:rPr lang="vi-VN" sz="8000" b="1" dirty="0"/>
            </a:br>
            <a:endParaRPr lang="vi-VN" sz="8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22351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7294305"/>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3</a:t>
            </a:r>
            <a:r>
              <a:rPr lang="vi-VN" sz="7200" b="1" dirty="0" smtClean="0">
                <a:solidFill>
                  <a:srgbClr val="FF0000"/>
                </a:solidFill>
                <a:effectLst/>
                <a:latin typeface="Arial" panose="020B0604020202020204" pitchFamily="34" charset="0"/>
                <a:cs typeface="Arial" panose="020B0604020202020204" pitchFamily="34" charset="0"/>
              </a:rPr>
              <a:t>. </a:t>
            </a:r>
            <a:r>
              <a:rPr lang="vi-VN" sz="6600" b="1" dirty="0"/>
              <a:t> </a:t>
            </a:r>
            <a:r>
              <a:rPr lang="en-US" sz="6600" b="1" dirty="0" err="1"/>
              <a:t>Phút</a:t>
            </a:r>
            <a:r>
              <a:rPr lang="en-US" sz="6600" b="1" dirty="0"/>
              <a:t> </a:t>
            </a:r>
            <a:r>
              <a:rPr lang="en-US" sz="6600" b="1" dirty="0" err="1"/>
              <a:t>ngỡ</a:t>
            </a:r>
            <a:r>
              <a:rPr lang="en-US" sz="6600" b="1" dirty="0"/>
              <a:t> </a:t>
            </a:r>
            <a:r>
              <a:rPr lang="en-US" sz="6600" b="1" dirty="0" err="1"/>
              <a:t>ngàng</a:t>
            </a:r>
            <a:r>
              <a:rPr lang="en-US" sz="6600" b="1" dirty="0"/>
              <a:t> </a:t>
            </a:r>
            <a:r>
              <a:rPr lang="en-US" sz="6600" b="1" dirty="0" err="1"/>
              <a:t>của</a:t>
            </a:r>
            <a:r>
              <a:rPr lang="en-US" sz="6600" b="1" dirty="0"/>
              <a:t> </a:t>
            </a:r>
            <a:r>
              <a:rPr lang="en-US" sz="6600" b="1" dirty="0" err="1"/>
              <a:t>lời</a:t>
            </a:r>
            <a:r>
              <a:rPr lang="en-US" sz="6600" b="1" dirty="0"/>
              <a:t> </a:t>
            </a:r>
            <a:r>
              <a:rPr lang="en-US" sz="6600" b="1" dirty="0" err="1"/>
              <a:t>ân</a:t>
            </a:r>
            <a:r>
              <a:rPr lang="en-US" sz="6600" b="1" dirty="0"/>
              <a:t> </a:t>
            </a:r>
            <a:r>
              <a:rPr lang="en-US" sz="6600" b="1" dirty="0" err="1"/>
              <a:t>phúc</a:t>
            </a:r>
            <a:r>
              <a:rPr lang="en-US" sz="6600" b="1" dirty="0"/>
              <a:t>, </a:t>
            </a:r>
            <a:r>
              <a:rPr lang="en-US" sz="6600" b="1" dirty="0" err="1"/>
              <a:t>giờ</a:t>
            </a:r>
            <a:r>
              <a:rPr lang="en-US" sz="6600" b="1" dirty="0"/>
              <a:t> loan </a:t>
            </a:r>
            <a:r>
              <a:rPr lang="en-US" sz="6600" b="1" dirty="0" err="1"/>
              <a:t>báo</a:t>
            </a:r>
            <a:r>
              <a:rPr lang="en-US" sz="6600" b="1" dirty="0"/>
              <a:t> tin </a:t>
            </a:r>
            <a:r>
              <a:rPr lang="en-US" sz="6600" b="1" dirty="0" err="1"/>
              <a:t>vui</a:t>
            </a:r>
            <a:r>
              <a:rPr lang="en-US" sz="6600" b="1" dirty="0"/>
              <a:t> </a:t>
            </a:r>
            <a:r>
              <a:rPr lang="en-US" sz="6600" b="1" dirty="0" err="1"/>
              <a:t>đã</a:t>
            </a:r>
            <a:r>
              <a:rPr lang="en-US" sz="6600" b="1" dirty="0"/>
              <a:t> </a:t>
            </a:r>
            <a:r>
              <a:rPr lang="en-US" sz="6600" b="1" dirty="0" err="1"/>
              <a:t>khởi</a:t>
            </a:r>
            <a:r>
              <a:rPr lang="en-US" sz="6600" b="1" dirty="0"/>
              <a:t> </a:t>
            </a:r>
            <a:r>
              <a:rPr lang="en-US" sz="6600" b="1" dirty="0" err="1"/>
              <a:t>đầu</a:t>
            </a:r>
            <a:r>
              <a:rPr lang="en-US" sz="6600" b="1" dirty="0"/>
              <a:t>. </a:t>
            </a:r>
            <a:r>
              <a:rPr lang="en-US" sz="6600" b="1" dirty="0" err="1"/>
              <a:t>Đấng</a:t>
            </a:r>
            <a:r>
              <a:rPr lang="en-US" sz="6600" b="1" dirty="0"/>
              <a:t> </a:t>
            </a:r>
            <a:r>
              <a:rPr lang="en-US" sz="6600" b="1" dirty="0" err="1"/>
              <a:t>Cứu</a:t>
            </a:r>
            <a:r>
              <a:rPr lang="en-US" sz="6600" b="1" dirty="0"/>
              <a:t> </a:t>
            </a:r>
            <a:r>
              <a:rPr lang="en-US" sz="6600" b="1" dirty="0" err="1"/>
              <a:t>Độ</a:t>
            </a:r>
            <a:r>
              <a:rPr lang="en-US" sz="6600" b="1" dirty="0"/>
              <a:t> </a:t>
            </a:r>
            <a:r>
              <a:rPr lang="en-US" sz="6600" b="1" dirty="0" err="1"/>
              <a:t>toàn</a:t>
            </a:r>
            <a:r>
              <a:rPr lang="en-US" sz="6600" b="1" dirty="0"/>
              <a:t> </a:t>
            </a:r>
            <a:r>
              <a:rPr lang="en-US" sz="6600" b="1" dirty="0" err="1"/>
              <a:t>dân</a:t>
            </a:r>
            <a:r>
              <a:rPr lang="en-US" sz="6600" b="1" dirty="0"/>
              <a:t> </a:t>
            </a:r>
            <a:r>
              <a:rPr lang="en-US" sz="6600" b="1" dirty="0" err="1"/>
              <a:t>đợi</a:t>
            </a:r>
            <a:r>
              <a:rPr lang="en-US" sz="6600" b="1" dirty="0"/>
              <a:t> </a:t>
            </a:r>
            <a:r>
              <a:rPr lang="en-US" sz="6600" b="1" dirty="0" err="1"/>
              <a:t>chờ</a:t>
            </a:r>
            <a:r>
              <a:rPr lang="en-US" sz="6600" b="1" dirty="0"/>
              <a:t>, </a:t>
            </a:r>
            <a:r>
              <a:rPr lang="en-US" sz="6600" b="1" dirty="0" err="1"/>
              <a:t>muôn</a:t>
            </a:r>
            <a:r>
              <a:rPr lang="en-US" sz="6600" b="1" dirty="0"/>
              <a:t> </a:t>
            </a:r>
            <a:r>
              <a:rPr lang="en-US" sz="6600" b="1" dirty="0" err="1"/>
              <a:t>tiếng</a:t>
            </a:r>
            <a:r>
              <a:rPr lang="en-US" sz="6600" b="1" dirty="0"/>
              <a:t> </a:t>
            </a:r>
            <a:r>
              <a:rPr lang="en-US" sz="6600" b="1" dirty="0" err="1"/>
              <a:t>xin</a:t>
            </a:r>
            <a:r>
              <a:rPr lang="en-US" sz="6600" b="1" dirty="0"/>
              <a:t> </a:t>
            </a:r>
            <a:r>
              <a:rPr lang="en-US" sz="6600" b="1" dirty="0" err="1"/>
              <a:t>vâng</a:t>
            </a:r>
            <a:r>
              <a:rPr lang="en-US" sz="6600" b="1" dirty="0"/>
              <a:t>. </a:t>
            </a:r>
            <a:r>
              <a:rPr lang="en-US" sz="6600" b="1" dirty="0" err="1"/>
              <a:t>Vâng</a:t>
            </a:r>
            <a:r>
              <a:rPr lang="en-US" sz="6600" b="1" dirty="0"/>
              <a:t>! </a:t>
            </a:r>
            <a:r>
              <a:rPr lang="en-US" sz="6600" b="1" dirty="0" err="1"/>
              <a:t>Lạy</a:t>
            </a:r>
            <a:r>
              <a:rPr lang="en-US" sz="6600" b="1" dirty="0"/>
              <a:t> </a:t>
            </a:r>
            <a:r>
              <a:rPr lang="en-US" sz="6600" b="1" dirty="0" err="1"/>
              <a:t>Chúa</a:t>
            </a:r>
            <a:r>
              <a:rPr lang="en-US" sz="6600" b="1" dirty="0"/>
              <a:t> con </a:t>
            </a:r>
            <a:r>
              <a:rPr lang="en-US" sz="6600" b="1" dirty="0" err="1" smtClean="0"/>
              <a:t>đây</a:t>
            </a:r>
            <a:r>
              <a:rPr lang="en-US" sz="6600" b="1" dirty="0" smtClean="0"/>
              <a:t>.</a:t>
            </a:r>
            <a:r>
              <a:rPr lang="vi-VN" sz="6600" b="1" dirty="0" smtClean="0"/>
              <a:t> </a:t>
            </a:r>
            <a:r>
              <a:rPr lang="vi-VN" sz="6600" b="1" dirty="0"/>
              <a:t/>
            </a:r>
            <a:br>
              <a:rPr lang="vi-VN" sz="6600" b="1" dirty="0"/>
            </a:b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5954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47864"/>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vi-VN" sz="8000" b="1" dirty="0"/>
              <a:t>Con thưa cùng Chúa, này con xin đến để thi hành, thi hành thánh ý Cha.</a:t>
            </a:r>
            <a:br>
              <a:rPr lang="vi-VN" sz="8000" b="1" dirty="0"/>
            </a:br>
            <a:endParaRPr lang="vi-VN" sz="8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12695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251717"/>
            <a:ext cx="11580450" cy="6401753"/>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4</a:t>
            </a:r>
            <a:r>
              <a:rPr lang="vi-VN" sz="8000" b="1" dirty="0" smtClean="0">
                <a:solidFill>
                  <a:srgbClr val="FF0000"/>
                </a:solidFill>
                <a:effectLst/>
                <a:latin typeface="Arial" panose="020B0604020202020204" pitchFamily="34" charset="0"/>
                <a:cs typeface="Arial" panose="020B0604020202020204" pitchFamily="34" charset="0"/>
              </a:rPr>
              <a:t>. </a:t>
            </a:r>
            <a:r>
              <a:rPr lang="vi-VN" sz="6600" b="1" dirty="0"/>
              <a:t> </a:t>
            </a:r>
            <a:r>
              <a:rPr lang="en-US" sz="6600" b="1" dirty="0" err="1"/>
              <a:t>Chính</a:t>
            </a:r>
            <a:r>
              <a:rPr lang="en-US" sz="6600" b="1" dirty="0"/>
              <a:t> </a:t>
            </a:r>
            <a:r>
              <a:rPr lang="en-US" sz="6600" b="1" dirty="0" err="1"/>
              <a:t>lúc</a:t>
            </a:r>
            <a:r>
              <a:rPr lang="en-US" sz="6600" b="1" dirty="0"/>
              <a:t> </a:t>
            </a:r>
            <a:r>
              <a:rPr lang="en-US" sz="6600" b="1" dirty="0" err="1"/>
              <a:t>cuồng</a:t>
            </a:r>
            <a:r>
              <a:rPr lang="en-US" sz="6600" b="1" dirty="0"/>
              <a:t> </a:t>
            </a:r>
            <a:r>
              <a:rPr lang="en-US" sz="6600" b="1" dirty="0" err="1"/>
              <a:t>vọng</a:t>
            </a:r>
            <a:r>
              <a:rPr lang="en-US" sz="6600" b="1" dirty="0"/>
              <a:t> </a:t>
            </a:r>
            <a:r>
              <a:rPr lang="en-US" sz="6600" b="1" dirty="0" err="1"/>
              <a:t>vật</a:t>
            </a:r>
            <a:r>
              <a:rPr lang="en-US" sz="6600" b="1" dirty="0"/>
              <a:t> con </a:t>
            </a:r>
            <a:r>
              <a:rPr lang="en-US" sz="6600" b="1" dirty="0" err="1"/>
              <a:t>xuống</a:t>
            </a:r>
            <a:r>
              <a:rPr lang="en-US" sz="6600" b="1" dirty="0"/>
              <a:t> </a:t>
            </a:r>
            <a:r>
              <a:rPr lang="en-US" sz="6600" b="1" dirty="0" err="1"/>
              <a:t>và</a:t>
            </a:r>
            <a:r>
              <a:rPr lang="en-US" sz="6600" b="1" dirty="0"/>
              <a:t> </a:t>
            </a:r>
            <a:r>
              <a:rPr lang="en-US" sz="6600" b="1" dirty="0" err="1"/>
              <a:t>đôi</a:t>
            </a:r>
            <a:r>
              <a:rPr lang="en-US" sz="6600" b="1" dirty="0"/>
              <a:t> </a:t>
            </a:r>
            <a:r>
              <a:rPr lang="en-US" sz="6600" b="1" dirty="0" err="1"/>
              <a:t>mắt</a:t>
            </a:r>
            <a:r>
              <a:rPr lang="en-US" sz="6600" b="1" dirty="0"/>
              <a:t> con </a:t>
            </a:r>
            <a:r>
              <a:rPr lang="en-US" sz="6600" b="1" dirty="0" err="1"/>
              <a:t>không</a:t>
            </a:r>
            <a:r>
              <a:rPr lang="en-US" sz="6600" b="1" dirty="0"/>
              <a:t> </a:t>
            </a:r>
            <a:r>
              <a:rPr lang="en-US" sz="6600" b="1" dirty="0" err="1"/>
              <a:t>còn</a:t>
            </a:r>
            <a:r>
              <a:rPr lang="en-US" sz="6600" b="1" dirty="0"/>
              <a:t> </a:t>
            </a:r>
            <a:r>
              <a:rPr lang="en-US" sz="6600" b="1" dirty="0" err="1"/>
              <a:t>thấy</a:t>
            </a:r>
            <a:r>
              <a:rPr lang="en-US" sz="6600" b="1" dirty="0"/>
              <a:t> </a:t>
            </a:r>
            <a:r>
              <a:rPr lang="en-US" sz="6600" b="1" dirty="0" err="1"/>
              <a:t>gì</a:t>
            </a:r>
            <a:r>
              <a:rPr lang="en-US" sz="6600" b="1" dirty="0"/>
              <a:t>. </a:t>
            </a:r>
            <a:r>
              <a:rPr lang="en-US" sz="6600" b="1" dirty="0" err="1"/>
              <a:t>Chúa</a:t>
            </a:r>
            <a:r>
              <a:rPr lang="en-US" sz="6600" b="1" dirty="0"/>
              <a:t> </a:t>
            </a:r>
            <a:r>
              <a:rPr lang="en-US" sz="6600" b="1" dirty="0" err="1"/>
              <a:t>quyết</a:t>
            </a:r>
            <a:r>
              <a:rPr lang="en-US" sz="6600" b="1" dirty="0"/>
              <a:t> </a:t>
            </a:r>
            <a:r>
              <a:rPr lang="en-US" sz="6600" b="1" dirty="0" err="1"/>
              <a:t>định</a:t>
            </a:r>
            <a:r>
              <a:rPr lang="en-US" sz="6600" b="1" dirty="0"/>
              <a:t> </a:t>
            </a:r>
            <a:r>
              <a:rPr lang="en-US" sz="6600" b="1" dirty="0" err="1"/>
              <a:t>gọi</a:t>
            </a:r>
            <a:r>
              <a:rPr lang="en-US" sz="6600" b="1" dirty="0"/>
              <a:t> con </a:t>
            </a:r>
            <a:r>
              <a:rPr lang="en-US" sz="6600" b="1" dirty="0" err="1"/>
              <a:t>trở</a:t>
            </a:r>
            <a:r>
              <a:rPr lang="en-US" sz="6600" b="1" dirty="0"/>
              <a:t> </a:t>
            </a:r>
            <a:r>
              <a:rPr lang="en-US" sz="6600" b="1" dirty="0" err="1"/>
              <a:t>dậy</a:t>
            </a:r>
            <a:r>
              <a:rPr lang="en-US" sz="6600" b="1" dirty="0"/>
              <a:t> </a:t>
            </a:r>
            <a:r>
              <a:rPr lang="en-US" sz="6600" b="1" dirty="0" err="1"/>
              <a:t>cứu</a:t>
            </a:r>
            <a:r>
              <a:rPr lang="en-US" sz="6600" b="1" dirty="0"/>
              <a:t> </a:t>
            </a:r>
            <a:r>
              <a:rPr lang="en-US" sz="6600" b="1" dirty="0" err="1"/>
              <a:t>vớt</a:t>
            </a:r>
            <a:r>
              <a:rPr lang="en-US" sz="6600" b="1" dirty="0"/>
              <a:t> </a:t>
            </a:r>
            <a:r>
              <a:rPr lang="en-US" sz="6600" b="1" dirty="0" err="1"/>
              <a:t>sinh</a:t>
            </a:r>
            <a:r>
              <a:rPr lang="en-US" sz="6600" b="1" dirty="0"/>
              <a:t> </a:t>
            </a:r>
            <a:r>
              <a:rPr lang="en-US" sz="6600" b="1" dirty="0" err="1"/>
              <a:t>linh</a:t>
            </a:r>
            <a:r>
              <a:rPr lang="en-US" sz="6600" b="1" dirty="0"/>
              <a:t>. </a:t>
            </a:r>
            <a:r>
              <a:rPr lang="en-US" sz="6600" b="1" dirty="0" err="1"/>
              <a:t>Vâng</a:t>
            </a:r>
            <a:r>
              <a:rPr lang="en-US" sz="6600" b="1" dirty="0"/>
              <a:t>! </a:t>
            </a:r>
            <a:r>
              <a:rPr lang="en-US" sz="6600" b="1" dirty="0" err="1"/>
              <a:t>Lạy</a:t>
            </a:r>
            <a:r>
              <a:rPr lang="en-US" sz="6600" b="1" dirty="0"/>
              <a:t> </a:t>
            </a:r>
            <a:r>
              <a:rPr lang="en-US" sz="6600" b="1" dirty="0" err="1"/>
              <a:t>Chúa</a:t>
            </a:r>
            <a:r>
              <a:rPr lang="en-US" sz="6600" b="1" dirty="0"/>
              <a:t> con </a:t>
            </a:r>
            <a:r>
              <a:rPr lang="en-US" sz="6600" b="1" dirty="0" err="1" smtClean="0"/>
              <a:t>đây</a:t>
            </a:r>
            <a:r>
              <a:rPr lang="en-US" sz="6600" b="1" smtClean="0"/>
              <a:t>.</a:t>
            </a:r>
            <a:endParaRPr lang="vi-VN" sz="66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23729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47864"/>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vi-VN" sz="8000" b="1" dirty="0"/>
              <a:t>Con thưa cùng Chúa, này con xin đến để thi hành, thi hành thánh ý Cha.</a:t>
            </a:r>
            <a:br>
              <a:rPr lang="vi-VN" sz="8000" b="1" dirty="0"/>
            </a:br>
            <a:endParaRPr lang="vi-VN" sz="80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2159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733780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821"/>
            <a:ext cx="12192000" cy="6966284"/>
          </a:xfrm>
          <a:prstGeom prst="rect">
            <a:avLst/>
          </a:prstGeom>
        </p:spPr>
      </p:pic>
      <p:sp>
        <p:nvSpPr>
          <p:cNvPr id="3" name="Title 2"/>
          <p:cNvSpPr>
            <a:spLocks noGrp="1"/>
          </p:cNvSpPr>
          <p:nvPr>
            <p:ph type="ctrTitle"/>
          </p:nvPr>
        </p:nvSpPr>
        <p:spPr>
          <a:xfrm>
            <a:off x="1608222" y="1278774"/>
            <a:ext cx="9144000" cy="1656932"/>
          </a:xfrm>
        </p:spPr>
        <p:txBody>
          <a:bodyPr>
            <a:normAutofit fontScale="90000"/>
          </a:bodyPr>
          <a:lstStyle/>
          <a:p>
            <a:r>
              <a:rPr lang="en-US" b="1" dirty="0">
                <a:solidFill>
                  <a:srgbClr val="0070C0"/>
                </a:solidFill>
                <a:latin typeface="Arial" panose="020B0604020202020204" pitchFamily="34" charset="0"/>
                <a:cs typeface="Arial" panose="020B0604020202020204" pitchFamily="34" charset="0"/>
              </a:rPr>
              <a:t>THIÊN THẦN TRUYỀN TIN</a:t>
            </a:r>
            <a:endParaRPr lang="en-US" dirty="0">
              <a:solidFill>
                <a:srgbClr val="0070C0"/>
              </a:solidFill>
            </a:endParaRPr>
          </a:p>
        </p:txBody>
      </p:sp>
    </p:spTree>
    <p:extLst>
      <p:ext uri="{BB962C8B-B14F-4D97-AF65-F5344CB8AC3E}">
        <p14:creationId xmlns:p14="http://schemas.microsoft.com/office/powerpoint/2010/main" val="2277782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6555641"/>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ĐK</a:t>
            </a:r>
            <a:r>
              <a:rPr lang="vi-VN" sz="5800" b="1">
                <a:solidFill>
                  <a:srgbClr val="FF0000"/>
                </a:solidFill>
                <a:effectLst/>
                <a:latin typeface="Arial" panose="020B0604020202020204" pitchFamily="34" charset="0"/>
                <a:cs typeface="Arial" panose="020B0604020202020204" pitchFamily="34" charset="0"/>
              </a:rPr>
              <a:t>. </a:t>
            </a:r>
            <a:r>
              <a:rPr lang="vi-VN" sz="5800" b="1" i="0">
                <a:solidFill>
                  <a:srgbClr val="333333"/>
                </a:solidFill>
                <a:effectLst/>
                <a:latin typeface="Arial" panose="020B0604020202020204" pitchFamily="34" charset="0"/>
                <a:cs typeface="Arial" panose="020B0604020202020204" pitchFamily="34" charset="0"/>
              </a:rPr>
              <a:t>A-ve Ma-ri-a. A-ve Ma-ri-a. Hỡi Nữ Trinh hãy vui mừng, vì bà được đầy ơn phúc, và được Thiên Chúa ở cùng. Hỡi Nữ Trinh hãy vui mừng, vì bà đẹp lòng Thiên Chúa, và làm Mẹ Vua Trời Cao.</a:t>
            </a:r>
            <a:endParaRPr lang="vi-VN" sz="5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7155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76968"/>
            <a:ext cx="11314545" cy="6247864"/>
          </a:xfrm>
          <a:prstGeom prst="rect">
            <a:avLst/>
          </a:prstGeom>
        </p:spPr>
        <p:txBody>
          <a:bodyPr wrap="square">
            <a:spAutoFit/>
          </a:bodyPr>
          <a:lstStyle/>
          <a:p>
            <a:pPr algn="just"/>
            <a:r>
              <a:rPr lang="en-US" sz="5000" b="1">
                <a:solidFill>
                  <a:srgbClr val="FF0000"/>
                </a:solidFill>
                <a:latin typeface="Arial" panose="020B0604020202020204" pitchFamily="34" charset="0"/>
                <a:cs typeface="Arial" panose="020B0604020202020204" pitchFamily="34" charset="0"/>
              </a:rPr>
              <a:t>1</a:t>
            </a:r>
            <a:r>
              <a:rPr lang="vi-VN" sz="5000" b="1">
                <a:solidFill>
                  <a:srgbClr val="FF0000"/>
                </a:solidFill>
                <a:effectLst/>
                <a:latin typeface="Arial" panose="020B0604020202020204" pitchFamily="34" charset="0"/>
                <a:cs typeface="Arial" panose="020B0604020202020204" pitchFamily="34" charset="0"/>
              </a:rPr>
              <a:t>. </a:t>
            </a:r>
            <a:r>
              <a:rPr lang="vi-VN" sz="5000" b="1"/>
              <a:t>“Bà được thụ thai sinh hạ con trai tên là Giê-su. Và Người được trao danh hiệu cao siêu Con Đấng Tội Cao. Nay Chúa ban trao ngai vàng Đa-vít tổ tiên của Người. Người sẽ trị vì trên nhà Gia-cóp cho tới muôn đời”.</a:t>
            </a:r>
            <a:endParaRPr lang="vi-VN" sz="5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4522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FAFE7-61F6-1260-F5C4-7A4527D671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F848D-5424-5829-AC01-DF4594DD6B67}"/>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E5BC9B05-C553-D013-C28C-5222959E49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0B4089-B50F-6F9C-21B0-8F3DC92071F1}"/>
              </a:ext>
            </a:extLst>
          </p:cNvPr>
          <p:cNvSpPr/>
          <p:nvPr/>
        </p:nvSpPr>
        <p:spPr>
          <a:xfrm>
            <a:off x="425027" y="328139"/>
            <a:ext cx="11314545" cy="6555641"/>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ĐK</a:t>
            </a:r>
            <a:r>
              <a:rPr lang="vi-VN" sz="5800" b="1">
                <a:solidFill>
                  <a:srgbClr val="FF0000"/>
                </a:solidFill>
                <a:effectLst/>
                <a:latin typeface="Arial" panose="020B0604020202020204" pitchFamily="34" charset="0"/>
                <a:cs typeface="Arial" panose="020B0604020202020204" pitchFamily="34" charset="0"/>
              </a:rPr>
              <a:t>. </a:t>
            </a:r>
            <a:r>
              <a:rPr lang="vi-VN" sz="5800" b="1" i="0">
                <a:solidFill>
                  <a:srgbClr val="333333"/>
                </a:solidFill>
                <a:effectLst/>
                <a:latin typeface="Arial" panose="020B0604020202020204" pitchFamily="34" charset="0"/>
                <a:cs typeface="Arial" panose="020B0604020202020204" pitchFamily="34" charset="0"/>
              </a:rPr>
              <a:t>A-ve Ma-ri-a. A-ve Ma-ri-a. Hỡi Nữ Trinh hãy vui mừng, vì bà được đầy ơn phúc, và được Thiên Chúa ở cùng. Hỡi Nữ Trinh hãy vui mừng, vì bà đẹp lòng Thiên Chúa, và làm Mẹ Vua Trời Cao.</a:t>
            </a:r>
            <a:endParaRPr lang="vi-VN" sz="5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8104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28345-BF7A-8699-0290-CF6982173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52680-4997-D511-1AD5-367646EA5419}"/>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508D655-8956-2482-73DD-8D55D7587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5C498DB-1A8E-9709-BAF5-87E42E9CB300}"/>
              </a:ext>
            </a:extLst>
          </p:cNvPr>
          <p:cNvSpPr/>
          <p:nvPr/>
        </p:nvSpPr>
        <p:spPr>
          <a:xfrm>
            <a:off x="425027" y="376968"/>
            <a:ext cx="11314545" cy="6247864"/>
          </a:xfrm>
          <a:prstGeom prst="rect">
            <a:avLst/>
          </a:prstGeom>
        </p:spPr>
        <p:txBody>
          <a:bodyPr wrap="square">
            <a:spAutoFit/>
          </a:bodyPr>
          <a:lstStyle/>
          <a:p>
            <a:pPr algn="just"/>
            <a:r>
              <a:rPr lang="en-US" sz="5000" b="1">
                <a:solidFill>
                  <a:srgbClr val="FF0000"/>
                </a:solidFill>
                <a:latin typeface="Arial" panose="020B0604020202020204" pitchFamily="34" charset="0"/>
                <a:cs typeface="Arial" panose="020B0604020202020204" pitchFamily="34" charset="0"/>
              </a:rPr>
              <a:t>2</a:t>
            </a:r>
            <a:r>
              <a:rPr lang="vi-VN" sz="5000" b="1">
                <a:solidFill>
                  <a:srgbClr val="FF0000"/>
                </a:solidFill>
                <a:effectLst/>
                <a:latin typeface="Arial" panose="020B0604020202020204" pitchFamily="34" charset="0"/>
                <a:cs typeface="Arial" panose="020B0604020202020204" pitchFamily="34" charset="0"/>
              </a:rPr>
              <a:t>. </a:t>
            </a:r>
            <a:r>
              <a:rPr lang="vi-VN" sz="5000" b="1"/>
              <a:t>“Bà được thụ thai do quyền năng nơi Thánh Thần Thiên Chúa. Vì vậy Người Con mai ngày sinh ra Con Đức Chúa Cha. Kìa I-sa-ve nay đà thai nghén được sáu tháng rồi. Vì có việc gì do quyền năng Chúa sinh tác không thành”.</a:t>
            </a:r>
            <a:endParaRPr lang="vi-VN" sz="5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3821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15EAB-25E1-6799-50E8-F1359A6C3C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1A23E-D860-AE7E-AD8F-60AF46EC2A6B}"/>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EA4B3E70-098A-7AF0-A876-FA26A34D33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462BD35-1ACF-279A-DF20-6D5FBB0B54FE}"/>
              </a:ext>
            </a:extLst>
          </p:cNvPr>
          <p:cNvSpPr/>
          <p:nvPr/>
        </p:nvSpPr>
        <p:spPr>
          <a:xfrm>
            <a:off x="425027" y="328139"/>
            <a:ext cx="11314545" cy="6555641"/>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ĐK</a:t>
            </a:r>
            <a:r>
              <a:rPr lang="vi-VN" sz="5800" b="1">
                <a:solidFill>
                  <a:srgbClr val="FF0000"/>
                </a:solidFill>
                <a:effectLst/>
                <a:latin typeface="Arial" panose="020B0604020202020204" pitchFamily="34" charset="0"/>
                <a:cs typeface="Arial" panose="020B0604020202020204" pitchFamily="34" charset="0"/>
              </a:rPr>
              <a:t>. </a:t>
            </a:r>
            <a:r>
              <a:rPr lang="vi-VN" sz="5800" b="1" i="0">
                <a:solidFill>
                  <a:srgbClr val="333333"/>
                </a:solidFill>
                <a:effectLst/>
                <a:latin typeface="Arial" panose="020B0604020202020204" pitchFamily="34" charset="0"/>
                <a:cs typeface="Arial" panose="020B0604020202020204" pitchFamily="34" charset="0"/>
              </a:rPr>
              <a:t>A-ve Ma-ri-a. A-ve Ma-ri-a. Hỡi Nữ Trinh hãy vui mừng, vì bà được đầy ơn phúc, và được Thiên Chúa ở cùng. Hỡi Nữ Trinh hãy vui mừng, vì bà đẹp lòng Thiên Chúa, và làm Mẹ Vua Trời Cao.</a:t>
            </a:r>
            <a:endParaRPr lang="vi-VN" sz="5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0284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9EACD-5DF8-579F-E02E-4FFEC44E38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2CBC0E-FCBC-1BDF-50D9-EB55D975875B}"/>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973E08C9-3EB7-9898-D599-E54CEF3A6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95672F5-2292-E59D-E1DA-D1CBE80BE1AE}"/>
              </a:ext>
            </a:extLst>
          </p:cNvPr>
          <p:cNvSpPr/>
          <p:nvPr/>
        </p:nvSpPr>
        <p:spPr>
          <a:xfrm>
            <a:off x="425027" y="376968"/>
            <a:ext cx="11314545" cy="6247864"/>
          </a:xfrm>
          <a:prstGeom prst="rect">
            <a:avLst/>
          </a:prstGeom>
        </p:spPr>
        <p:txBody>
          <a:bodyPr wrap="square">
            <a:spAutoFit/>
          </a:bodyPr>
          <a:lstStyle/>
          <a:p>
            <a:pPr algn="just"/>
            <a:r>
              <a:rPr lang="en-US" sz="5000" b="1">
                <a:solidFill>
                  <a:srgbClr val="FF0000"/>
                </a:solidFill>
                <a:latin typeface="Arial" panose="020B0604020202020204" pitchFamily="34" charset="0"/>
                <a:cs typeface="Arial" panose="020B0604020202020204" pitchFamily="34" charset="0"/>
              </a:rPr>
              <a:t>3</a:t>
            </a:r>
            <a:r>
              <a:rPr lang="vi-VN" sz="5000" b="1">
                <a:solidFill>
                  <a:srgbClr val="FF0000"/>
                </a:solidFill>
                <a:effectLst/>
                <a:latin typeface="Arial" panose="020B0604020202020204" pitchFamily="34" charset="0"/>
                <a:cs typeface="Arial" panose="020B0604020202020204" pitchFamily="34" charset="0"/>
              </a:rPr>
              <a:t>. </a:t>
            </a:r>
            <a:r>
              <a:rPr lang="vi-VN" sz="5000" b="1"/>
              <a:t>Mẹ được truyền tin trong giờ kêu xin nên lòng bối rối. “Này phận bề tôi tâm thành xin vâng theo thánh ý thôi. Xin Chúa ra tay như lời Thiên sứ làm nơi thân này”. Lập tức từ trời Ngôi Lời Thiên Chúa mang kiếp con người.</a:t>
            </a:r>
            <a:endParaRPr lang="vi-VN" sz="5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3165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5D9D1-EADF-60B7-9FCE-20485D7F1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0E9D9-8C02-E818-C714-034CD73E7B35}"/>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514C0957-C1A6-163C-63FF-0CB76D3FD7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44FC40-A4D5-76E4-9BAF-D65EB4FFB301}"/>
              </a:ext>
            </a:extLst>
          </p:cNvPr>
          <p:cNvSpPr/>
          <p:nvPr/>
        </p:nvSpPr>
        <p:spPr>
          <a:xfrm>
            <a:off x="425027" y="328139"/>
            <a:ext cx="11314545" cy="6555641"/>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ĐK</a:t>
            </a:r>
            <a:r>
              <a:rPr lang="vi-VN" sz="5800" b="1">
                <a:solidFill>
                  <a:srgbClr val="FF0000"/>
                </a:solidFill>
                <a:effectLst/>
                <a:latin typeface="Arial" panose="020B0604020202020204" pitchFamily="34" charset="0"/>
                <a:cs typeface="Arial" panose="020B0604020202020204" pitchFamily="34" charset="0"/>
              </a:rPr>
              <a:t>. </a:t>
            </a:r>
            <a:r>
              <a:rPr lang="vi-VN" sz="5800" b="1" i="0">
                <a:solidFill>
                  <a:srgbClr val="333333"/>
                </a:solidFill>
                <a:effectLst/>
                <a:latin typeface="Arial" panose="020B0604020202020204" pitchFamily="34" charset="0"/>
                <a:cs typeface="Arial" panose="020B0604020202020204" pitchFamily="34" charset="0"/>
              </a:rPr>
              <a:t>A-ve Ma-ri-a. A-ve Ma-ri-a. Hỡi Nữ Trinh hãy vui mừng, vì bà được đầy ơn phúc, và được Thiên Chúa ở cùng. Hỡi Nữ Trinh hãy vui mừng, vì bà đẹp lòng Thiên Chúa, và làm Mẹ Vua Trời Cao.</a:t>
            </a:r>
            <a:endParaRPr lang="vi-VN" sz="5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70138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200713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966284"/>
          </a:xfrm>
          <a:prstGeom prst="rect">
            <a:avLst/>
          </a:prstGeom>
        </p:spPr>
      </p:pic>
      <p:sp>
        <p:nvSpPr>
          <p:cNvPr id="3" name="Title 2"/>
          <p:cNvSpPr>
            <a:spLocks noGrp="1"/>
          </p:cNvSpPr>
          <p:nvPr>
            <p:ph type="ctrTitle"/>
          </p:nvPr>
        </p:nvSpPr>
        <p:spPr>
          <a:xfrm>
            <a:off x="693821" y="1254711"/>
            <a:ext cx="10804358" cy="1656932"/>
          </a:xfrm>
        </p:spPr>
        <p:txBody>
          <a:bodyPr>
            <a:normAutofit fontScale="90000"/>
          </a:bodyPr>
          <a:lstStyle/>
          <a:p>
            <a:r>
              <a:rPr lang="en-US" b="1" dirty="0">
                <a:solidFill>
                  <a:srgbClr val="0070C0"/>
                </a:solidFill>
                <a:latin typeface="Arial" panose="020B0604020202020204" pitchFamily="34" charset="0"/>
                <a:cs typeface="Arial" panose="020B0604020202020204" pitchFamily="34" charset="0"/>
              </a:rPr>
              <a:t>TỪ LÚC MẸ NÓI LỜI XIN VÂNG</a:t>
            </a:r>
            <a:endParaRPr lang="en-US" dirty="0">
              <a:solidFill>
                <a:srgbClr val="0070C0"/>
              </a:solidFill>
            </a:endParaRPr>
          </a:p>
        </p:txBody>
      </p:sp>
    </p:spTree>
    <p:extLst>
      <p:ext uri="{BB962C8B-B14F-4D97-AF65-F5344CB8AC3E}">
        <p14:creationId xmlns:p14="http://schemas.microsoft.com/office/powerpoint/2010/main" val="30715019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321972"/>
            <a:ext cx="11326254" cy="5940088"/>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8000" b="1" dirty="0" smtClean="0">
                <a:solidFill>
                  <a:srgbClr val="FF0000"/>
                </a:solidFill>
                <a:effectLst/>
                <a:latin typeface="Arial" panose="020B0604020202020204" pitchFamily="34" charset="0"/>
                <a:cs typeface="Arial" panose="020B0604020202020204" pitchFamily="34" charset="0"/>
              </a:rPr>
              <a:t>. </a:t>
            </a:r>
            <a:r>
              <a:rPr lang="vi-VN" sz="5400" b="1" dirty="0"/>
              <a:t> </a:t>
            </a:r>
            <a:r>
              <a:rPr lang="vi-VN" sz="6000" b="1" dirty="0"/>
              <a:t>Từ lúc Mẹ nói lời xin vâng, trời với đất rất đỗi vui mừng. Ngọt ngào như dòng suối mát giữa nơi sa mạc, huyền nhiệm quá muôn đời tiếng xin vâng.</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51841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605138"/>
            <a:ext cx="11379200"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Mẹ thưa xin vâng, xin vâng trọn thánh ý Chúa Cha. Mẹ thưa xin vâng với tin mừng của Con Chí Thánh. </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88096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605138"/>
            <a:ext cx="11379200"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Mẹ thưa xin vâng với tác động của Chúa Thánh Linh. Con muốn theo Mẹ: sống xin vâng với trái tim thảo hiền.</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89658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18942"/>
            <a:ext cx="11198286"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7200" b="1" dirty="0" smtClean="0">
                <a:solidFill>
                  <a:srgbClr val="FF0000"/>
                </a:solidFill>
                <a:effectLst/>
                <a:latin typeface="Arial" panose="020B0604020202020204" pitchFamily="34" charset="0"/>
                <a:cs typeface="Arial" panose="020B0604020202020204" pitchFamily="34" charset="0"/>
              </a:rPr>
              <a:t>. </a:t>
            </a:r>
            <a:r>
              <a:rPr lang="vi-VN" sz="6000" b="1" dirty="0"/>
              <a:t>Từ lúc Mẹ nói lời xin vâng, kỷ nguyên mới đã đến trong đời. Dịu dàng như làn gió mát giữa cơn nắng hạ, huyền nhiệm quá muôn đời tiếng xin vâng.</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6668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605138"/>
            <a:ext cx="11379200"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Mẹ thưa xin vâng, xin vâng trọn thánh ý Chúa Cha. Mẹ thưa xin vâng với tin mừng của Con Chí Thánh. </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80558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605138"/>
            <a:ext cx="11379200"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Mẹ thưa xin vâng với tác động của Chúa Thánh Linh. Con muốn theo Mẹ: sống xin vâng với trái tim thảo hiền.</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99578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25003"/>
            <a:ext cx="11094434"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3</a:t>
            </a:r>
            <a:r>
              <a:rPr lang="vi-VN" sz="6600" b="1" dirty="0" smtClean="0">
                <a:solidFill>
                  <a:srgbClr val="FF0000"/>
                </a:solidFill>
                <a:effectLst/>
                <a:latin typeface="Arial" panose="020B0604020202020204" pitchFamily="34" charset="0"/>
                <a:cs typeface="Arial" panose="020B0604020202020204" pitchFamily="34" charset="0"/>
              </a:rPr>
              <a:t>. </a:t>
            </a:r>
            <a:r>
              <a:rPr lang="en-US" sz="6000" b="1" dirty="0" err="1"/>
              <a:t>Từ</a:t>
            </a:r>
            <a:r>
              <a:rPr lang="en-US" sz="6000" b="1" dirty="0"/>
              <a:t> </a:t>
            </a:r>
            <a:r>
              <a:rPr lang="en-US" sz="6000" b="1" dirty="0" err="1"/>
              <a:t>lúc</a:t>
            </a:r>
            <a:r>
              <a:rPr lang="en-US" sz="6000" b="1" dirty="0"/>
              <a:t> </a:t>
            </a:r>
            <a:r>
              <a:rPr lang="en-US" sz="6000" b="1" dirty="0" err="1"/>
              <a:t>Mẹ</a:t>
            </a:r>
            <a:r>
              <a:rPr lang="en-US" sz="6000" b="1" dirty="0"/>
              <a:t> </a:t>
            </a:r>
            <a:r>
              <a:rPr lang="en-US" sz="6000" b="1" dirty="0" err="1"/>
              <a:t>nói</a:t>
            </a:r>
            <a:r>
              <a:rPr lang="en-US" sz="6000" b="1" dirty="0"/>
              <a:t> </a:t>
            </a:r>
            <a:r>
              <a:rPr lang="en-US" sz="6000" b="1" dirty="0" err="1"/>
              <a:t>lời</a:t>
            </a:r>
            <a:r>
              <a:rPr lang="en-US" sz="6000" b="1" dirty="0"/>
              <a:t> </a:t>
            </a:r>
            <a:r>
              <a:rPr lang="en-US" sz="6000" b="1" dirty="0" err="1"/>
              <a:t>xin</a:t>
            </a:r>
            <a:r>
              <a:rPr lang="en-US" sz="6000" b="1" dirty="0"/>
              <a:t> </a:t>
            </a:r>
            <a:r>
              <a:rPr lang="en-US" sz="6000" b="1" dirty="0" err="1"/>
              <a:t>vâng</a:t>
            </a:r>
            <a:r>
              <a:rPr lang="en-US" sz="6000" b="1" dirty="0"/>
              <a:t>, </a:t>
            </a:r>
            <a:r>
              <a:rPr lang="en-US" sz="6000" b="1" dirty="0" err="1"/>
              <a:t>Mẹ</a:t>
            </a:r>
            <a:r>
              <a:rPr lang="en-US" sz="6000" b="1" dirty="0"/>
              <a:t> </a:t>
            </a:r>
            <a:r>
              <a:rPr lang="en-US" sz="6000" b="1" dirty="0" err="1"/>
              <a:t>trở</a:t>
            </a:r>
            <a:r>
              <a:rPr lang="en-US" sz="6000" b="1" dirty="0"/>
              <a:t> </a:t>
            </a:r>
            <a:r>
              <a:rPr lang="en-US" sz="6000" b="1" dirty="0" err="1"/>
              <a:t>nên</a:t>
            </a:r>
            <a:r>
              <a:rPr lang="en-US" sz="6000" b="1" dirty="0"/>
              <a:t> </a:t>
            </a:r>
            <a:r>
              <a:rPr lang="en-US" sz="6000" b="1" dirty="0" err="1"/>
              <a:t>Thánh</a:t>
            </a:r>
            <a:r>
              <a:rPr lang="en-US" sz="6000" b="1" dirty="0"/>
              <a:t> </a:t>
            </a:r>
            <a:r>
              <a:rPr lang="en-US" sz="6000" b="1" dirty="0" err="1"/>
              <a:t>Mẫu</a:t>
            </a:r>
            <a:r>
              <a:rPr lang="en-US" sz="6000" b="1" dirty="0"/>
              <a:t> </a:t>
            </a:r>
            <a:r>
              <a:rPr lang="en-US" sz="6000" b="1" dirty="0" err="1"/>
              <a:t>tuyệt</a:t>
            </a:r>
            <a:r>
              <a:rPr lang="en-US" sz="6000" b="1" dirty="0"/>
              <a:t> </a:t>
            </a:r>
            <a:r>
              <a:rPr lang="en-US" sz="6000" b="1" dirty="0" err="1"/>
              <a:t>vời</a:t>
            </a:r>
            <a:r>
              <a:rPr lang="en-US" sz="6000" b="1" dirty="0"/>
              <a:t>. </a:t>
            </a:r>
            <a:r>
              <a:rPr lang="en-US" sz="6000" b="1" dirty="0" err="1"/>
              <a:t>Nhờ</a:t>
            </a:r>
            <a:r>
              <a:rPr lang="en-US" sz="6000" b="1" dirty="0"/>
              <a:t> </a:t>
            </a:r>
            <a:r>
              <a:rPr lang="en-US" sz="6000" b="1" dirty="0" err="1"/>
              <a:t>Mẹ</a:t>
            </a:r>
            <a:r>
              <a:rPr lang="en-US" sz="6000" b="1" dirty="0"/>
              <a:t>, </a:t>
            </a:r>
            <a:r>
              <a:rPr lang="en-US" sz="6000" b="1" dirty="0" err="1"/>
              <a:t>Ngôi</a:t>
            </a:r>
            <a:r>
              <a:rPr lang="en-US" sz="6000" b="1" dirty="0"/>
              <a:t> </a:t>
            </a:r>
            <a:r>
              <a:rPr lang="en-US" sz="6000" b="1" dirty="0" err="1"/>
              <a:t>Lời</a:t>
            </a:r>
            <a:r>
              <a:rPr lang="en-US" sz="6000" b="1" dirty="0"/>
              <a:t> </a:t>
            </a:r>
            <a:r>
              <a:rPr lang="en-US" sz="6000" b="1" dirty="0" err="1"/>
              <a:t>Thiên</a:t>
            </a:r>
            <a:r>
              <a:rPr lang="en-US" sz="6000" b="1" dirty="0"/>
              <a:t> </a:t>
            </a:r>
            <a:r>
              <a:rPr lang="en-US" sz="6000" b="1" dirty="0" err="1"/>
              <a:t>Chúa</a:t>
            </a:r>
            <a:r>
              <a:rPr lang="en-US" sz="6000" b="1" dirty="0"/>
              <a:t> </a:t>
            </a:r>
            <a:r>
              <a:rPr lang="en-US" sz="6000" b="1" dirty="0" err="1"/>
              <a:t>đến</a:t>
            </a:r>
            <a:r>
              <a:rPr lang="en-US" sz="6000" b="1" dirty="0"/>
              <a:t> </a:t>
            </a:r>
            <a:r>
              <a:rPr lang="en-US" sz="6000" b="1" dirty="0" err="1"/>
              <a:t>với</a:t>
            </a:r>
            <a:r>
              <a:rPr lang="en-US" sz="6000" b="1" dirty="0"/>
              <a:t> </a:t>
            </a:r>
            <a:r>
              <a:rPr lang="en-US" sz="6000" b="1" dirty="0" err="1"/>
              <a:t>nhân</a:t>
            </a:r>
            <a:r>
              <a:rPr lang="en-US" sz="6000" b="1" dirty="0"/>
              <a:t> </a:t>
            </a:r>
            <a:r>
              <a:rPr lang="en-US" sz="6000" b="1" dirty="0" err="1"/>
              <a:t>loại</a:t>
            </a:r>
            <a:r>
              <a:rPr lang="en-US" sz="6000" b="1" dirty="0"/>
              <a:t>, </a:t>
            </a:r>
            <a:r>
              <a:rPr lang="en-US" sz="6000" b="1" dirty="0" err="1"/>
              <a:t>huyền</a:t>
            </a:r>
            <a:r>
              <a:rPr lang="en-US" sz="6000" b="1" dirty="0"/>
              <a:t> </a:t>
            </a:r>
            <a:r>
              <a:rPr lang="en-US" sz="6000" b="1" dirty="0" err="1"/>
              <a:t>nhiệm</a:t>
            </a:r>
            <a:r>
              <a:rPr lang="en-US" sz="6000" b="1" dirty="0"/>
              <a:t> </a:t>
            </a:r>
            <a:r>
              <a:rPr lang="en-US" sz="6000" b="1" dirty="0" err="1"/>
              <a:t>quá</a:t>
            </a:r>
            <a:r>
              <a:rPr lang="en-US" sz="6000" b="1" dirty="0"/>
              <a:t> </a:t>
            </a:r>
            <a:r>
              <a:rPr lang="en-US" sz="6000" b="1" dirty="0" err="1"/>
              <a:t>muôn</a:t>
            </a:r>
            <a:r>
              <a:rPr lang="en-US" sz="6000" b="1" dirty="0"/>
              <a:t> </a:t>
            </a:r>
            <a:r>
              <a:rPr lang="en-US" sz="6000" b="1" dirty="0" err="1"/>
              <a:t>đời</a:t>
            </a:r>
            <a:r>
              <a:rPr lang="en-US" sz="6000" b="1" dirty="0"/>
              <a:t> </a:t>
            </a:r>
            <a:r>
              <a:rPr lang="en-US" sz="6000" b="1" dirty="0" err="1"/>
              <a:t>tiếng</a:t>
            </a:r>
            <a:r>
              <a:rPr lang="en-US" sz="6000" b="1" dirty="0"/>
              <a:t> </a:t>
            </a:r>
            <a:r>
              <a:rPr lang="en-US" sz="6000" b="1" dirty="0" err="1"/>
              <a:t>xin</a:t>
            </a:r>
            <a:r>
              <a:rPr lang="en-US" sz="6000" b="1" dirty="0"/>
              <a:t> </a:t>
            </a:r>
            <a:r>
              <a:rPr lang="en-US" sz="6000" b="1" dirty="0" err="1"/>
              <a:t>vâng</a:t>
            </a:r>
            <a:r>
              <a:rPr lang="en-US" sz="6000" b="1" dirty="0"/>
              <a:t>.</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70730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605138"/>
            <a:ext cx="11379200"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Mẹ thưa xin vâng, xin vâng trọn thánh ý Chúa Cha. Mẹ thưa xin vâng với tin mừng của Con Chí Thánh. </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41278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605138"/>
            <a:ext cx="11379200" cy="517064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sz="6600" b="1" dirty="0"/>
              <a:t>Mẹ thưa xin vâng với tác động của Chúa Thánh Linh. Con muốn theo Mẹ: sống xin vâng với trái tim thảo hiền.</a:t>
            </a:r>
            <a:endParaRPr lang="vi-VN" sz="66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99182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1030" name="Picture 6" descr="https://www.tonggiaophanhanoi.org/wp-content/uploads/2023/03/25.3-le-truyen-tin-14-3-2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74"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915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1055</Words>
  <Application>Microsoft Office PowerPoint</Application>
  <PresentationFormat>Widescreen</PresentationFormat>
  <Paragraphs>58</Paragraphs>
  <Slides>55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Aachen</vt:lpstr>
      <vt:lpstr>Arial</vt:lpstr>
      <vt:lpstr>Calibri</vt:lpstr>
      <vt:lpstr>Calibri Light</vt:lpstr>
      <vt:lpstr>Times New Roman</vt:lpstr>
      <vt:lpstr>Office Theme</vt:lpstr>
      <vt:lpstr>PowerPoint Presentation</vt:lpstr>
      <vt:lpstr>MẸ TRUYỀN TIN</vt:lpstr>
      <vt:lpstr>.</vt:lpstr>
      <vt:lpstr>PowerPoint Presentation</vt:lpstr>
      <vt:lpstr>.</vt:lpstr>
      <vt:lpstr>PowerPoint Presentation</vt:lpstr>
      <vt:lpstr>.</vt:lpstr>
      <vt:lpstr>PowerPoint Presentation</vt:lpstr>
      <vt:lpstr>.</vt:lpstr>
      <vt:lpstr>PowerPoint Presentation</vt:lpstr>
      <vt:lpstr>ĐÁP CA</vt:lpstr>
      <vt:lpstr>.</vt:lpstr>
      <vt:lpstr>PowerPoint Presentation</vt:lpstr>
      <vt:lpstr>XƯỚNG TRƯỚC PHÚC ÂM</vt:lpstr>
      <vt:lpstr>.</vt:lpstr>
      <vt:lpstr>PowerPoint Presentation</vt:lpstr>
      <vt:lpstr>XIN DÂNG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LẠY CHÚA CON ĐÂY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THIÊN THẦN TRUYỀN TIN</vt:lpstr>
      <vt:lpstr>.</vt:lpstr>
      <vt:lpstr>PowerPoint Presentation</vt:lpstr>
      <vt:lpstr>.</vt:lpstr>
      <vt:lpstr>PowerPoint Presentation</vt:lpstr>
      <vt:lpstr>.</vt:lpstr>
      <vt:lpstr>PowerPoint Presentation</vt:lpstr>
      <vt:lpstr>.</vt:lpstr>
      <vt:lpstr>PowerPoint Presentation</vt:lpstr>
      <vt:lpstr>TỪ LÚC MẸ NÓI LỜI XIN VÂNG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12</cp:revision>
  <dcterms:created xsi:type="dcterms:W3CDTF">2026-03-12T01:00:28Z</dcterms:created>
  <dcterms:modified xsi:type="dcterms:W3CDTF">2026-03-18T08:20:38Z</dcterms:modified>
</cp:coreProperties>
</file>