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12192000" cy="6858000"/>
  <p:embeddedFontLst>
    <p:embeddedFont>
      <p:font typeface="MIOQCP+ArialMT"/>
      <p:regular r:id="rId26"/>
    </p:embeddedFont>
    <p:embeddedFont>
      <p:font typeface="SSIDEL+TimesNewRomanPS-BoldMT"/>
      <p:regular r:id="rId27"/>
    </p:embeddedFont>
    <p:embeddedFont>
      <p:font typeface="KOODAH+TimesNewRomanPSMT"/>
      <p:regular r:id="rId28"/>
    </p:embeddedFont>
    <p:embeddedFont>
      <p:font typeface="FWJLJJ+Calibri-Light,Bold"/>
      <p:regular r:id="rId29"/>
    </p:embeddedFont>
  </p:embeddedFontLst>
  <p:custDataLst>
    <p:tags r:id="rId25"/>
  </p:custDataLst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2482" y="-91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" Type="http://schemas.openxmlformats.org/officeDocument/2006/relationships/slide" Target="slides/slide1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slide" Target="slides/slide23.xml" /><Relationship Id="rId25" Type="http://schemas.openxmlformats.org/officeDocument/2006/relationships/tags" Target="tags/tag1.xml" /><Relationship Id="rId26" Type="http://schemas.openxmlformats.org/officeDocument/2006/relationships/font" Target="fonts/font1.fntdata" /><Relationship Id="rId27" Type="http://schemas.openxmlformats.org/officeDocument/2006/relationships/font" Target="fonts/font2.fntdata" /><Relationship Id="rId28" Type="http://schemas.openxmlformats.org/officeDocument/2006/relationships/font" Target="fonts/font3.fntdata" /><Relationship Id="rId29" Type="http://schemas.openxmlformats.org/officeDocument/2006/relationships/font" Target="fonts/font4.fntdata" /><Relationship Id="rId3" Type="http://schemas.openxmlformats.org/officeDocument/2006/relationships/slide" Target="slides/slide2.xml" /><Relationship Id="rId30" Type="http://schemas.openxmlformats.org/officeDocument/2006/relationships/presProps" Target="presProps.xml" /><Relationship Id="rId31" Type="http://schemas.openxmlformats.org/officeDocument/2006/relationships/viewProps" Target="viewProps.xml" /><Relationship Id="rId32" Type="http://schemas.openxmlformats.org/officeDocument/2006/relationships/theme" Target="theme/theme1.xml" /><Relationship Id="rId33" Type="http://schemas.openxmlformats.org/officeDocument/2006/relationships/tableStyles" Target="tableStyles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4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5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6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7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8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9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0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1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2.jpe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3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71804" y="1345854"/>
            <a:ext cx="9656093" cy="57742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586"/>
              </a:lnSpc>
              <a:spcBef>
                <a:spcPct val="0"/>
              </a:spcBef>
              <a:spcAft>
                <a:spcPct val="0"/>
              </a:spcAft>
            </a:pPr>
            <a:r>
              <a:rPr sz="9200">
                <a:solidFill>
                  <a:srgbClr val="FF0000"/>
                </a:solidFill>
                <a:latin typeface="MIOQCP+ArialMT"/>
                <a:cs typeface="MIOQCP+ArialMT"/>
              </a:rPr>
              <a:t>CHÚA</a:t>
            </a:r>
            <a:r>
              <a:rPr sz="9200" spc="-15">
                <a:solidFill>
                  <a:srgbClr val="FF0000"/>
                </a:solidFill>
                <a:latin typeface="MIOQCP+ArialMT"/>
                <a:cs typeface="MIOQCP+ArialMT"/>
              </a:rPr>
              <a:t> </a:t>
            </a:r>
            <a:r>
              <a:rPr sz="9200">
                <a:solidFill>
                  <a:srgbClr val="FF0000"/>
                </a:solidFill>
                <a:latin typeface="MIOQCP+ArialMT"/>
                <a:cs typeface="MIOQCP+ArialMT"/>
              </a:rPr>
              <a:t>NHẬT</a:t>
            </a:r>
            <a:r>
              <a:rPr sz="9200" spc="-610">
                <a:solidFill>
                  <a:srgbClr val="FF0000"/>
                </a:solidFill>
                <a:latin typeface="MIOQCP+ArialMT"/>
                <a:cs typeface="MIOQCP+ArialMT"/>
              </a:rPr>
              <a:t> </a:t>
            </a:r>
            <a:r>
              <a:rPr sz="9200">
                <a:solidFill>
                  <a:srgbClr val="FF0000"/>
                </a:solidFill>
                <a:latin typeface="MIOQCP+ArialMT"/>
                <a:cs typeface="MIOQCP+ArialMT"/>
              </a:rPr>
              <a:t>iiI</a:t>
            </a:r>
          </a:p>
          <a:p>
            <a:pPr marL="1462881" marR="0">
              <a:lnSpc>
                <a:spcPts val="9586"/>
              </a:lnSpc>
              <a:spcBef>
                <a:spcPts val="1403"/>
              </a:spcBef>
              <a:spcAft>
                <a:spcPct val="0"/>
              </a:spcAft>
            </a:pPr>
            <a:r>
              <a:rPr sz="9200">
                <a:solidFill>
                  <a:srgbClr val="FF0000"/>
                </a:solidFill>
                <a:latin typeface="MIOQCP+ArialMT"/>
                <a:cs typeface="MIOQCP+ArialMT"/>
              </a:rPr>
              <a:t>mùa chay</a:t>
            </a:r>
          </a:p>
          <a:p>
            <a:pPr marL="2209006" marR="0">
              <a:lnSpc>
                <a:spcPts val="9586"/>
              </a:lnSpc>
              <a:spcBef>
                <a:spcPts val="1453"/>
              </a:spcBef>
              <a:spcAft>
                <a:spcPct val="0"/>
              </a:spcAft>
            </a:pPr>
            <a:r>
              <a:rPr sz="9200">
                <a:solidFill>
                  <a:srgbClr val="FF0000"/>
                </a:solidFill>
                <a:latin typeface="MIOQCP+ArialMT"/>
                <a:cs typeface="MIOQCP+ArialMT"/>
              </a:rPr>
              <a:t>NĂM</a:t>
            </a:r>
            <a:r>
              <a:rPr sz="9200" spc="16">
                <a:solidFill>
                  <a:srgbClr val="FF0000"/>
                </a:solidFill>
                <a:latin typeface="MIOQCP+ArialMT"/>
                <a:cs typeface="MIOQCP+ArialMT"/>
              </a:rPr>
              <a:t> </a:t>
            </a:r>
            <a:r>
              <a:rPr sz="9200">
                <a:solidFill>
                  <a:srgbClr val="FF0000"/>
                </a:solidFill>
                <a:latin typeface="MIOQCP+ArialMT"/>
                <a:cs typeface="MIOQCP+ArialMT"/>
              </a:rPr>
              <a:t>a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669511" y="2640425"/>
            <a:ext cx="8546376" cy="21306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877"/>
              </a:lnSpc>
              <a:spcBef>
                <a:spcPct val="0"/>
              </a:spcBef>
              <a:spcAft>
                <a:spcPct val="0"/>
              </a:spcAft>
            </a:pPr>
            <a:r>
              <a:rPr sz="6600" b="1">
                <a:solidFill>
                  <a:srgbClr val="FFC000"/>
                </a:solidFill>
                <a:latin typeface="SSIDEL+TimesNewRomanPS-BoldMT"/>
                <a:cs typeface="SSIDEL+TimesNewRomanPS-BoldMT"/>
              </a:rPr>
              <a:t>Vui</a:t>
            </a:r>
            <a:r>
              <a:rPr sz="6600" b="1" spc="-719">
                <a:solidFill>
                  <a:srgbClr val="FFC000"/>
                </a:solidFill>
                <a:latin typeface="SSIDEL+TimesNewRomanPS-BoldMT"/>
                <a:cs typeface="SSIDEL+TimesNewRomanPS-BoldMT"/>
              </a:rPr>
              <a:t> </a:t>
            </a:r>
            <a:r>
              <a:rPr sz="6600" b="1">
                <a:solidFill>
                  <a:srgbClr val="FFC000"/>
                </a:solidFill>
                <a:latin typeface="SSIDEL+TimesNewRomanPS-BoldMT"/>
                <a:cs typeface="SSIDEL+TimesNewRomanPS-BoldMT"/>
              </a:rPr>
              <a:t>học Kinh Thánh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532629" y="3711823"/>
            <a:ext cx="4019448" cy="14204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84"/>
              </a:lnSpc>
              <a:spcBef>
                <a:spcPct val="0"/>
              </a:spcBef>
              <a:spcAft>
                <a:spcPct val="0"/>
              </a:spcAft>
            </a:pPr>
            <a:r>
              <a:rPr sz="4400" b="1">
                <a:solidFill>
                  <a:srgbClr val="00B050"/>
                </a:solidFill>
                <a:latin typeface="SSIDEL+TimesNewRomanPS-BoldMT"/>
                <a:cs typeface="SSIDEL+TimesNewRomanPS-BoldMT"/>
              </a:rPr>
              <a:t>Gioan 4, 5-42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676797" y="1076116"/>
            <a:ext cx="4802124" cy="1936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251"/>
              </a:lnSpc>
              <a:spcBef>
                <a:spcPct val="0"/>
              </a:spcBef>
              <a:spcAft>
                <a:spcPct val="0"/>
              </a:spcAft>
            </a:pPr>
            <a:r>
              <a:rPr sz="6000">
                <a:solidFill>
                  <a:srgbClr val="000000"/>
                </a:solidFill>
                <a:latin typeface="KOODAH+TimesNewRomanPSMT"/>
                <a:cs typeface="KOODAH+TimesNewRomanPSMT"/>
              </a:rPr>
              <a:t>Kinh Thánh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869803" y="5573504"/>
            <a:ext cx="1540311" cy="451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58"/>
              </a:lnSpc>
              <a:spcBef>
                <a:spcPct val="0"/>
              </a:spcBef>
              <a:spcAft>
                <a:spcPct val="0"/>
              </a:spcAft>
            </a:pPr>
            <a:r>
              <a:rPr sz="1400">
                <a:solidFill>
                  <a:srgbClr val="000000"/>
                </a:solidFill>
                <a:latin typeface="KOODAH+TimesNewRomanPSMT"/>
                <a:cs typeface="KOODAH+TimesNewRomanPSMT"/>
              </a:rPr>
              <a:t>NXB TÔN GIÁO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924040" y="454804"/>
            <a:ext cx="4269684" cy="33351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Khi ấy, Chúa Giêsu tới một</a:t>
            </a:r>
          </a:p>
          <a:p>
            <a:pPr marL="0" marR="0">
              <a:lnSpc>
                <a:spcPts val="2500"/>
              </a:lnSpc>
              <a:spcBef>
                <a:spcPts val="379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thành gọi là Sykar thuộc xứ</a:t>
            </a:r>
          </a:p>
          <a:p>
            <a:pPr marL="0" marR="0">
              <a:lnSpc>
                <a:spcPts val="2500"/>
              </a:lnSpc>
              <a:spcBef>
                <a:spcPts val="379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Samaria, gần phần đất Giacóp</a:t>
            </a:r>
          </a:p>
          <a:p>
            <a:pPr marL="0" marR="0">
              <a:lnSpc>
                <a:spcPts val="2500"/>
              </a:lnSpc>
              <a:spcBef>
                <a:spcPts val="329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đã cho con là Giuse, ở đó có</a:t>
            </a:r>
          </a:p>
          <a:p>
            <a:pPr marL="0" marR="0">
              <a:lnSpc>
                <a:spcPts val="2500"/>
              </a:lnSpc>
              <a:spcBef>
                <a:spcPts val="379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giếng của Giacóp. Chúa Giêsu</a:t>
            </a:r>
          </a:p>
          <a:p>
            <a:pPr marL="0" marR="0">
              <a:lnSpc>
                <a:spcPts val="2500"/>
              </a:lnSpc>
              <a:spcBef>
                <a:spcPts val="379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đi đường mệt, nên ngồi nghỉ</a:t>
            </a:r>
          </a:p>
          <a:p>
            <a:pPr marL="0" marR="0">
              <a:lnSpc>
                <a:spcPts val="2500"/>
              </a:lnSpc>
              <a:spcBef>
                <a:spcPts val="379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trên miệng giếng, lúc</a:t>
            </a:r>
            <a:r>
              <a:rPr sz="2400" spc="-15">
                <a:solidFill>
                  <a:srgbClr val="000000"/>
                </a:solidFill>
                <a:latin typeface="KOODAH+TimesNewRomanPSMT"/>
                <a:cs typeface="KOODAH+TimesNewRomanPSMT"/>
              </a:rPr>
              <a:t> </a:t>
            </a: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đó vào</a:t>
            </a:r>
          </a:p>
          <a:p>
            <a:pPr marL="0" marR="0">
              <a:lnSpc>
                <a:spcPts val="2500"/>
              </a:lnSpc>
              <a:spcBef>
                <a:spcPts val="379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khoảng giờ thứ sáu.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60580" y="2014078"/>
            <a:ext cx="4019381" cy="25958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167"/>
              </a:lnSpc>
              <a:spcBef>
                <a:spcPct val="0"/>
              </a:spcBef>
              <a:spcAft>
                <a:spcPct val="0"/>
              </a:spcAft>
            </a:pPr>
            <a:r>
              <a:rPr sz="4000">
                <a:solidFill>
                  <a:srgbClr val="000000"/>
                </a:solidFill>
                <a:latin typeface="KOODAH+TimesNewRomanPSMT"/>
                <a:cs typeface="KOODAH+TimesNewRomanPSMT"/>
              </a:rPr>
              <a:t>TIN MỪNG</a:t>
            </a:r>
          </a:p>
          <a:p>
            <a:pPr marL="0" marR="0">
              <a:lnSpc>
                <a:spcPts val="4167"/>
              </a:lnSpc>
              <a:spcBef>
                <a:spcPts val="918"/>
              </a:spcBef>
              <a:spcAft>
                <a:spcPct val="0"/>
              </a:spcAft>
            </a:pPr>
            <a:r>
              <a:rPr sz="4000">
                <a:solidFill>
                  <a:srgbClr val="000000"/>
                </a:solidFill>
                <a:latin typeface="KOODAH+TimesNewRomanPSMT"/>
                <a:cs typeface="KOODAH+TimesNewRomanPSMT"/>
              </a:rPr>
              <a:t>THEO THÁNH</a:t>
            </a:r>
          </a:p>
          <a:p>
            <a:pPr marL="0" marR="0">
              <a:lnSpc>
                <a:spcPts val="4167"/>
              </a:lnSpc>
              <a:spcBef>
                <a:spcPts val="918"/>
              </a:spcBef>
              <a:spcAft>
                <a:spcPct val="0"/>
              </a:spcAft>
            </a:pPr>
            <a:r>
              <a:rPr sz="4000">
                <a:solidFill>
                  <a:srgbClr val="000000"/>
                </a:solidFill>
                <a:latin typeface="KOODAH+TimesNewRomanPSMT"/>
                <a:cs typeface="KOODAH+TimesNewRomanPSMT"/>
              </a:rPr>
              <a:t>GIOAN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924040" y="3482484"/>
            <a:ext cx="4194137" cy="15063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Một người đàn bà xứ Samaria</a:t>
            </a:r>
          </a:p>
          <a:p>
            <a:pPr marL="0" marR="0">
              <a:lnSpc>
                <a:spcPts val="2500"/>
              </a:lnSpc>
              <a:spcBef>
                <a:spcPts val="379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đến xách nước, Chúa Giêsu</a:t>
            </a:r>
          </a:p>
          <a:p>
            <a:pPr marL="0" marR="0">
              <a:lnSpc>
                <a:spcPts val="2500"/>
              </a:lnSpc>
              <a:spcBef>
                <a:spcPts val="379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bảo: “Xin bà cho tôi uống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960580" y="4072494"/>
            <a:ext cx="2540893" cy="1291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167"/>
              </a:lnSpc>
              <a:spcBef>
                <a:spcPct val="0"/>
              </a:spcBef>
              <a:spcAft>
                <a:spcPct val="0"/>
              </a:spcAft>
            </a:pPr>
            <a:r>
              <a:rPr sz="4000">
                <a:solidFill>
                  <a:srgbClr val="000000"/>
                </a:solidFill>
                <a:latin typeface="KOODAH+TimesNewRomanPSMT"/>
                <a:cs typeface="KOODAH+TimesNewRomanPSMT"/>
              </a:rPr>
              <a:t>(4, 5-42)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924040" y="4579764"/>
            <a:ext cx="4492350" cy="18720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nước”. Người đàn bà Samaria</a:t>
            </a:r>
          </a:p>
          <a:p>
            <a:pPr marL="0" marR="0">
              <a:lnSpc>
                <a:spcPts val="2500"/>
              </a:lnSpc>
              <a:spcBef>
                <a:spcPts val="379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thưa lại: “Sao thế! Ông là người</a:t>
            </a:r>
          </a:p>
          <a:p>
            <a:pPr marL="0" marR="0">
              <a:lnSpc>
                <a:spcPts val="2500"/>
              </a:lnSpc>
              <a:spcBef>
                <a:spcPts val="379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Do-thái mà lại xin nước uống</a:t>
            </a:r>
          </a:p>
          <a:p>
            <a:pPr marL="0" marR="0">
              <a:lnSpc>
                <a:spcPts val="2500"/>
              </a:lnSpc>
              <a:spcBef>
                <a:spcPts val="329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với tôi là người xứ Samaria?” .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590040" y="464025"/>
            <a:ext cx="4770334" cy="27316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Chúa Giêsu đáp: “Nếu bà nhận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biết ơn của Thiên Chúa ban và ai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là người đang nói với bà: “Xin</a:t>
            </a:r>
          </a:p>
          <a:p>
            <a:pPr marL="0" marR="0">
              <a:lnSpc>
                <a:spcPts val="2500"/>
              </a:lnSpc>
              <a:spcBef>
                <a:spcPts val="53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cho tôi uống nước”, thì chắc bà sẽ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xin Người, và Người sẽ cho bà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nước hằng sống”.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905626" y="591660"/>
            <a:ext cx="4938009" cy="58625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Chúa Giêsu trả lời: “Ai uống nước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giếng này sẽ còn khát, nhưng ai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uống nước Ta sẽ cho thì không bao</a:t>
            </a:r>
          </a:p>
          <a:p>
            <a:pPr marL="0" marR="0">
              <a:lnSpc>
                <a:spcPts val="2500"/>
              </a:lnSpc>
              <a:spcBef>
                <a:spcPts val="53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giờ còn khát nữa, vì nước Ta cho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ai thì nơi người ấy sẽ trở thành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mạch nước vọt đến sự sống đời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đời”. Người đàn bà thưa: “Thưa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Ngài, xin cho tôi nước đó để tôi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chẳng còn khát và khỏi phải</a:t>
            </a:r>
            <a:r>
              <a:rPr sz="2400" spc="-12">
                <a:solidFill>
                  <a:srgbClr val="000000"/>
                </a:solidFill>
                <a:latin typeface="KOODAH+TimesNewRomanPSMT"/>
                <a:cs typeface="KOODAH+TimesNewRomanPSMT"/>
              </a:rPr>
              <a:t> </a:t>
            </a: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đến</a:t>
            </a:r>
          </a:p>
          <a:p>
            <a:pPr marL="0" marR="0">
              <a:lnSpc>
                <a:spcPts val="2500"/>
              </a:lnSpc>
              <a:spcBef>
                <a:spcPts val="53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đây xách nước nữa”. Chúa Giêsu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bảo: “Bà hãy đi gọi chồng bà rồi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trở lại đây”. Người đàn bà đáp: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“Tôi không có chồng”. Chúa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Giêsu nói tiếp: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90040" y="2913805"/>
            <a:ext cx="4730296" cy="39057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Người đàn bà nói: “Thưa Ngài,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Ngài không có gì để múc, mà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giếng thì sâu, vậy Ngài lấy đâu ra</a:t>
            </a:r>
          </a:p>
          <a:p>
            <a:pPr marL="0" marR="0">
              <a:lnSpc>
                <a:spcPts val="2500"/>
              </a:lnSpc>
              <a:spcBef>
                <a:spcPts val="53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nước? Phải chăng Ngài trọng hơn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tổ phụ Giacóp chúng tôi, người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đã cho chúng tôi giếng này và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chính người đã uống nước giếng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này cũng như các con cái và đoàn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súc vật của người?”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668780" y="416658"/>
            <a:ext cx="4513242" cy="27316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“Bà nói “tôi không có chồng” là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phải, vì bà có năm đời chồng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rồi, và người đàn ông đang</a:t>
            </a:r>
          </a:p>
          <a:p>
            <a:pPr marL="0" marR="0">
              <a:lnSpc>
                <a:spcPts val="2500"/>
              </a:lnSpc>
              <a:spcBef>
                <a:spcPts val="53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chung sống với bà bây giờ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không phải là chồng bà, bà</a:t>
            </a:r>
            <a:r>
              <a:rPr sz="2400" spc="-10">
                <a:solidFill>
                  <a:srgbClr val="000000"/>
                </a:solidFill>
                <a:latin typeface="KOODAH+TimesNewRomanPSMT"/>
                <a:cs typeface="KOODAH+TimesNewRomanPSMT"/>
              </a:rPr>
              <a:t> </a:t>
            </a: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đã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nói đúng đó”.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44298" y="445602"/>
            <a:ext cx="4839630" cy="50797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Các người thờ</a:t>
            </a:r>
            <a:r>
              <a:rPr sz="2400" spc="10">
                <a:solidFill>
                  <a:srgbClr val="000000"/>
                </a:solidFill>
                <a:latin typeface="KOODAH+TimesNewRomanPSMT"/>
                <a:cs typeface="KOODAH+TimesNewRomanPSMT"/>
              </a:rPr>
              <a:t> </a:t>
            </a: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Ðấng mà các người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không biết, còn chúng tôi thờ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Ðấng chúng tôi biết, vì ơn cứu độ</a:t>
            </a:r>
          </a:p>
          <a:p>
            <a:pPr marL="0" marR="0">
              <a:lnSpc>
                <a:spcPts val="2500"/>
              </a:lnSpc>
              <a:spcBef>
                <a:spcPts val="53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từ dân Do-thái mà đến. Nhưng đã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đến giờ, và chính là lúc này,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những kẻ tôn thờ đích thực, sẽ thờ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Chúa Cha trong tinh thần và chân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lý, đó chính là những người tôn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thờ mà Chúa Cha muốn. Thiên</a:t>
            </a:r>
          </a:p>
          <a:p>
            <a:pPr marL="0" marR="0">
              <a:lnSpc>
                <a:spcPts val="2500"/>
              </a:lnSpc>
              <a:spcBef>
                <a:spcPts val="53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Chúa là tinh thần, và những kẻ tôn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thờ Người, phải tôn thờ trong tinh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thần và trong chân lý”.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668780" y="2866438"/>
            <a:ext cx="4580887" cy="23402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Người đàn bà nói: “Thưa Ngài,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tôi thấy rõ Ngài là một tiên tri.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Cha ông chúng tôi đã thờ trên</a:t>
            </a:r>
          </a:p>
          <a:p>
            <a:pPr marL="0" marR="0">
              <a:lnSpc>
                <a:spcPts val="2500"/>
              </a:lnSpc>
              <a:spcBef>
                <a:spcPts val="53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núi này, còn các ông, các ông lại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bảo: phải thờ ở Giêrusalem”.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668780" y="4924853"/>
            <a:ext cx="4428658" cy="23402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Chúa Giêsu đáp: “Hỡi bà, hãy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tin Ta, vì</a:t>
            </a:r>
            <a:r>
              <a:rPr sz="2400" spc="-222">
                <a:solidFill>
                  <a:srgbClr val="000000"/>
                </a:solidFill>
                <a:latin typeface="KOODAH+TimesNewRomanPSMT"/>
                <a:cs typeface="KOODAH+TimesNewRomanPSMT"/>
              </a:rPr>
              <a:t> </a:t>
            </a: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đã đến giờ người ta sẽ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thờ phượng Chúa Cha, không</a:t>
            </a:r>
          </a:p>
          <a:p>
            <a:pPr marL="0" marR="0">
              <a:lnSpc>
                <a:spcPts val="2500"/>
              </a:lnSpc>
              <a:spcBef>
                <a:spcPts val="53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phải ở trên núi này hay ở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Giêrusalem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844298" y="5243560"/>
            <a:ext cx="4480789" cy="15575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Người đàn bà thưa: “Tôi biết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Ðấng Messia mà người ta gọi là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Kitô sẽ đến,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844298" y="299553"/>
            <a:ext cx="4805634" cy="54711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Phải chăng ông đó là Ðấng Kitô?”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Dân chúng tuôn nhau ra khỏi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thành và đến cùng Ngài, trong khi</a:t>
            </a:r>
          </a:p>
          <a:p>
            <a:pPr marL="0" marR="0">
              <a:lnSpc>
                <a:spcPts val="2500"/>
              </a:lnSpc>
              <a:spcBef>
                <a:spcPts val="53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các môn đệ giục Ngài mà rằng: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“Xin mời Thầy</a:t>
            </a:r>
            <a:r>
              <a:rPr sz="2400" spc="-39">
                <a:solidFill>
                  <a:srgbClr val="000000"/>
                </a:solidFill>
                <a:latin typeface="KOODAH+TimesNewRomanPSMT"/>
                <a:cs typeface="KOODAH+TimesNewRomanPSMT"/>
              </a:rPr>
              <a:t> </a:t>
            </a: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ăn”. Nhưng Ngài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đáp: “Thầy có của ăn mà các con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không biết”. Môn đệ hỏi nhau: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“Ai đã mang đến cho Thầy</a:t>
            </a:r>
            <a:r>
              <a:rPr sz="2400" spc="-46">
                <a:solidFill>
                  <a:srgbClr val="000000"/>
                </a:solidFill>
                <a:latin typeface="KOODAH+TimesNewRomanPSMT"/>
                <a:cs typeface="KOODAH+TimesNewRomanPSMT"/>
              </a:rPr>
              <a:t> </a:t>
            </a: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ăn rồi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chăng?” Chúa Giêsu nói: “Của</a:t>
            </a:r>
          </a:p>
          <a:p>
            <a:pPr marL="0" marR="0">
              <a:lnSpc>
                <a:spcPts val="2500"/>
              </a:lnSpc>
              <a:spcBef>
                <a:spcPts val="53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Thầy ăn là làm theo</a:t>
            </a:r>
            <a:r>
              <a:rPr sz="2400" spc="-10">
                <a:solidFill>
                  <a:srgbClr val="000000"/>
                </a:solidFill>
                <a:latin typeface="KOODAH+TimesNewRomanPSMT"/>
                <a:cs typeface="KOODAH+TimesNewRomanPSMT"/>
              </a:rPr>
              <a:t> </a:t>
            </a: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ý Ðấng đã sai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Thầy và chu toàn công việc Ngài.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Các con chẳng nói: còn bốn tháng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nữa mới đến mùa gặt đó ư?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68780" y="416658"/>
            <a:ext cx="4197826" cy="23402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và khi đến, Người sẽ loan báo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cho chúng tôi mọi sự”. Chúa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Giêsu bảo: “Ðấng ấy chính là</a:t>
            </a:r>
          </a:p>
          <a:p>
            <a:pPr marL="0" marR="0">
              <a:lnSpc>
                <a:spcPts val="2500"/>
              </a:lnSpc>
              <a:spcBef>
                <a:spcPts val="53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Ta, là người đang nói với bà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đây”.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668780" y="2475075"/>
            <a:ext cx="4616698" cy="4688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Vừa lúc đó các môn đệ về tới.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Các ông ngạc nhiên thấy Ngài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nói truyện với một người đàn bà.</a:t>
            </a:r>
          </a:p>
          <a:p>
            <a:pPr marL="0" marR="0">
              <a:lnSpc>
                <a:spcPts val="2500"/>
              </a:lnSpc>
              <a:spcBef>
                <a:spcPts val="53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Nhưng không ai dám hỏi: “Thầy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hỏi bà ta điều gì, hoặc: tại sao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Thầy nói truyện với người đó?”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Bấy giờ người đàn bà để vò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xuống, chạy về thành bảo mọi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người rằng: “Mau hãy đến xem</a:t>
            </a:r>
          </a:p>
          <a:p>
            <a:pPr marL="0" marR="0">
              <a:lnSpc>
                <a:spcPts val="2500"/>
              </a:lnSpc>
              <a:spcBef>
                <a:spcPts val="53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một ông đã nói với tôi tất cả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những gì tôi đã làm.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844298" y="5387274"/>
            <a:ext cx="4711482" cy="15575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Nhưng Thầy bảo các con hãy</a:t>
            </a:r>
            <a:r>
              <a:rPr sz="2400" spc="-49">
                <a:solidFill>
                  <a:srgbClr val="000000"/>
                </a:solidFill>
                <a:latin typeface="KOODAH+TimesNewRomanPSMT"/>
                <a:cs typeface="KOODAH+TimesNewRomanPSMT"/>
              </a:rPr>
              <a:t> </a:t>
            </a: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đưa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mắt mà nhìn xem</a:t>
            </a:r>
            <a:r>
              <a:rPr sz="2400" spc="-15">
                <a:solidFill>
                  <a:srgbClr val="000000"/>
                </a:solidFill>
                <a:latin typeface="KOODAH+TimesNewRomanPSMT"/>
                <a:cs typeface="KOODAH+TimesNewRomanPSMT"/>
              </a:rPr>
              <a:t> </a:t>
            </a: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đồng lúa chín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vàng đã đến lúc gặt.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668780" y="416658"/>
            <a:ext cx="4615574" cy="4297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Người gặt lãnh công và thu lúa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thóc vào kho hằng sống, và như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vậy kẻ gieo người gặt đều vui</a:t>
            </a:r>
          </a:p>
          <a:p>
            <a:pPr marL="0" marR="0">
              <a:lnSpc>
                <a:spcPts val="2500"/>
              </a:lnSpc>
              <a:spcBef>
                <a:spcPts val="53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mừng. Ðúng như câu tục ngữ: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Kẻ này gieo, người kia gặt. Thầy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sai các con đi gặt những gì các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con không vất vả làm ra; những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kẻ khác đã khó nhọc, còn các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con thừa hưởng kết quả công lao</a:t>
            </a:r>
          </a:p>
          <a:p>
            <a:pPr marL="0" marR="0">
              <a:lnSpc>
                <a:spcPts val="2500"/>
              </a:lnSpc>
              <a:spcBef>
                <a:spcPts val="53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của họ”.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44030" y="845660"/>
            <a:ext cx="4700692" cy="46884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Khi gặp Người, họ xin Người ở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lại với họ. Và Người</a:t>
            </a:r>
            <a:r>
              <a:rPr sz="2400" spc="13">
                <a:solidFill>
                  <a:srgbClr val="000000"/>
                </a:solidFill>
                <a:latin typeface="KOODAH+TimesNewRomanPSMT"/>
                <a:cs typeface="KOODAH+TimesNewRomanPSMT"/>
              </a:rPr>
              <a:t> </a:t>
            </a: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đã ở lại đó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hai ngày, và vì nghe chính lời</a:t>
            </a:r>
          </a:p>
          <a:p>
            <a:pPr marL="0" marR="0">
              <a:lnSpc>
                <a:spcPts val="2500"/>
              </a:lnSpc>
              <a:spcBef>
                <a:spcPts val="53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Người giảng dạy, số những kẻ tin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ở Người thêm đông hẳn, họ bảo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người đàn bà: “Giờ đây, không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phải vì những lời chị kể mà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chúng tôi tin, nhưng chính chúng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tôi đã được nghe lời Người và</a:t>
            </a:r>
          </a:p>
          <a:p>
            <a:pPr marL="0" marR="0">
              <a:lnSpc>
                <a:spcPts val="2500"/>
              </a:lnSpc>
              <a:spcBef>
                <a:spcPts val="53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chúng tôi biết Người thật là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Ðấng Cứu Thế”.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668780" y="4431890"/>
            <a:ext cx="4436259" cy="23402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Một số đông người Samaria ở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thành đó đã tin Người vì lời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người đàn bà làm chứng rằng:</a:t>
            </a:r>
          </a:p>
          <a:p>
            <a:pPr marL="0" marR="0">
              <a:lnSpc>
                <a:spcPts val="2500"/>
              </a:lnSpc>
              <a:spcBef>
                <a:spcPts val="53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“Ông ấy đã nói với tôi mọi việc</a:t>
            </a:r>
          </a:p>
          <a:p>
            <a:pPr marL="0" marR="0">
              <a:lnSpc>
                <a:spcPts val="2500"/>
              </a:lnSpc>
              <a:spcBef>
                <a:spcPts val="5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tôi đã làm”.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844030" y="5745218"/>
            <a:ext cx="2327135" cy="7747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KOODAH+TimesNewRomanPSMT"/>
                <a:cs typeface="KOODAH+TimesNewRomanPSMT"/>
              </a:rPr>
              <a:t>Ðó là lời Chúa.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662362" y="911712"/>
            <a:ext cx="5628843" cy="1291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167"/>
              </a:lnSpc>
              <a:spcBef>
                <a:spcPct val="0"/>
              </a:spcBef>
              <a:spcAft>
                <a:spcPct val="0"/>
              </a:spcAft>
            </a:pPr>
            <a:r>
              <a:rPr sz="4000">
                <a:solidFill>
                  <a:srgbClr val="000000"/>
                </a:solidFill>
                <a:latin typeface="FWJLJJ+Calibri-Light,Bold"/>
                <a:cs typeface="FWJLJJ+Calibri-Light,Bold"/>
              </a:rPr>
              <a:t>Câu</a:t>
            </a:r>
            <a:r>
              <a:rPr sz="4000" spc="-96">
                <a:solidFill>
                  <a:srgbClr val="000000"/>
                </a:solidFill>
                <a:latin typeface="FWJLJJ+Calibri-Light,Bold"/>
                <a:cs typeface="FWJLJJ+Calibri-Light,Bold"/>
              </a:rPr>
              <a:t> </a:t>
            </a:r>
            <a:r>
              <a:rPr sz="4000">
                <a:solidFill>
                  <a:srgbClr val="000000"/>
                </a:solidFill>
                <a:latin typeface="FWJLJJ+Calibri-Light,Bold"/>
                <a:cs typeface="FWJLJJ+Calibri-Light,Bold"/>
              </a:rPr>
              <a:t>1:</a:t>
            </a:r>
            <a:r>
              <a:rPr sz="4000" spc="-96">
                <a:solidFill>
                  <a:srgbClr val="000000"/>
                </a:solidFill>
                <a:latin typeface="FWJLJJ+Calibri-Light,Bold"/>
                <a:cs typeface="FWJLJJ+Calibri-Light,Bold"/>
              </a:rPr>
              <a:t> </a:t>
            </a:r>
            <a:r>
              <a:rPr sz="40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Chúa Giêsu</a:t>
            </a:r>
            <a:r>
              <a:rPr sz="4000" b="1" spc="23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 </a:t>
            </a:r>
            <a:r>
              <a:rPr sz="40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đến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74419" y="1536353"/>
            <a:ext cx="3203956" cy="1291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167"/>
              </a:lnSpc>
              <a:spcBef>
                <a:spcPct val="0"/>
              </a:spcBef>
              <a:spcAft>
                <a:spcPct val="0"/>
              </a:spcAft>
            </a:pPr>
            <a:r>
              <a:rPr sz="40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thành nào?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953746" y="2929669"/>
            <a:ext cx="2690992" cy="31580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40430" marR="0">
              <a:lnSpc>
                <a:spcPts val="2917"/>
              </a:lnSpc>
              <a:spcBef>
                <a:spcPct val="0"/>
              </a:spcBef>
              <a:spcAft>
                <a:spcPct val="0"/>
              </a:spcAft>
            </a:pPr>
            <a:r>
              <a:rPr sz="28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A. Sykar</a:t>
            </a:r>
          </a:p>
          <a:p>
            <a:pPr marL="0" marR="0">
              <a:lnSpc>
                <a:spcPts val="2917"/>
              </a:lnSpc>
              <a:spcBef>
                <a:spcPts val="5899"/>
              </a:spcBef>
              <a:spcAft>
                <a:spcPct val="0"/>
              </a:spcAft>
            </a:pPr>
            <a:r>
              <a:rPr sz="28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B. Giêrusalem</a:t>
            </a:r>
          </a:p>
          <a:p>
            <a:pPr marL="217486" marR="0">
              <a:lnSpc>
                <a:spcPts val="2709"/>
              </a:lnSpc>
              <a:spcBef>
                <a:spcPts val="6372"/>
              </a:spcBef>
              <a:spcAft>
                <a:spcPct val="0"/>
              </a:spcAft>
            </a:pPr>
            <a:r>
              <a:rPr sz="26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C. Nadarét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201987" y="1130024"/>
            <a:ext cx="6654241" cy="19009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167"/>
              </a:lnSpc>
              <a:spcBef>
                <a:spcPct val="0"/>
              </a:spcBef>
              <a:spcAft>
                <a:spcPct val="0"/>
              </a:spcAft>
            </a:pPr>
            <a:r>
              <a:rPr sz="40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Câu 2: Thành Sykar thuộc</a:t>
            </a:r>
          </a:p>
          <a:p>
            <a:pPr marL="2028824" marR="0">
              <a:lnSpc>
                <a:spcPts val="4167"/>
              </a:lnSpc>
              <a:spcBef>
                <a:spcPts val="632"/>
              </a:spcBef>
              <a:spcAft>
                <a:spcPct val="0"/>
              </a:spcAft>
            </a:pPr>
            <a:r>
              <a:rPr sz="40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xứ nào?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10254" y="2940974"/>
            <a:ext cx="2268981" cy="31420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9226" marR="0">
              <a:lnSpc>
                <a:spcPts val="2917"/>
              </a:lnSpc>
              <a:spcBef>
                <a:spcPct val="0"/>
              </a:spcBef>
              <a:spcAft>
                <a:spcPct val="0"/>
              </a:spcAft>
            </a:pPr>
            <a:r>
              <a:rPr sz="24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A. </a:t>
            </a:r>
            <a:r>
              <a:rPr sz="28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Galilêa</a:t>
            </a:r>
          </a:p>
          <a:p>
            <a:pPr marL="68575" marR="0">
              <a:lnSpc>
                <a:spcPts val="2917"/>
              </a:lnSpc>
              <a:spcBef>
                <a:spcPts val="5961"/>
              </a:spcBef>
              <a:spcAft>
                <a:spcPct val="0"/>
              </a:spcAft>
            </a:pPr>
            <a:r>
              <a:rPr sz="28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B</a:t>
            </a:r>
            <a:r>
              <a:rPr sz="2800">
                <a:solidFill>
                  <a:srgbClr val="000000"/>
                </a:solidFill>
                <a:latin typeface="FWJLJJ+Calibri-Light,Bold"/>
                <a:cs typeface="FWJLJJ+Calibri-Light,Bold"/>
              </a:rPr>
              <a:t>.</a:t>
            </a:r>
            <a:r>
              <a:rPr sz="2800" spc="-59">
                <a:solidFill>
                  <a:srgbClr val="000000"/>
                </a:solidFill>
                <a:latin typeface="FWJLJJ+Calibri-Light,Bold"/>
                <a:cs typeface="FWJLJJ+Calibri-Light,Bold"/>
              </a:rPr>
              <a:t> </a:t>
            </a:r>
            <a:r>
              <a:rPr sz="28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Samaria</a:t>
            </a:r>
          </a:p>
          <a:p>
            <a:pPr marL="0" marR="0">
              <a:lnSpc>
                <a:spcPts val="2709"/>
              </a:lnSpc>
              <a:spcBef>
                <a:spcPts val="6201"/>
              </a:spcBef>
              <a:spcAft>
                <a:spcPct val="0"/>
              </a:spcAft>
            </a:pPr>
            <a:r>
              <a:rPr sz="24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C.</a:t>
            </a:r>
            <a:r>
              <a:rPr sz="2400" b="1" spc="-67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 </a:t>
            </a:r>
            <a:r>
              <a:rPr sz="26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Galilêa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270250" y="1184496"/>
            <a:ext cx="6498611" cy="17108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Câu 3: Chúa Giêsu ngồi nghỉ</a:t>
            </a:r>
          </a:p>
          <a:p>
            <a:pPr marL="2159793" marR="0">
              <a:lnSpc>
                <a:spcPts val="3751"/>
              </a:lnSpc>
              <a:spcBef>
                <a:spcPts val="518"/>
              </a:spcBef>
              <a:spcAft>
                <a:spcPct val="0"/>
              </a:spcAft>
            </a:pPr>
            <a:r>
              <a:rPr sz="36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ở đâu?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613944" y="3011183"/>
            <a:ext cx="3409353" cy="20482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17"/>
              </a:lnSpc>
              <a:spcBef>
                <a:spcPct val="0"/>
              </a:spcBef>
              <a:spcAft>
                <a:spcPct val="0"/>
              </a:spcAft>
            </a:pPr>
            <a:r>
              <a:rPr sz="24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A. </a:t>
            </a:r>
            <a:r>
              <a:rPr sz="28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Bên miệng giếng</a:t>
            </a:r>
          </a:p>
          <a:p>
            <a:pPr marL="579932" marR="0">
              <a:lnSpc>
                <a:spcPts val="2917"/>
              </a:lnSpc>
              <a:spcBef>
                <a:spcPts val="6182"/>
              </a:spcBef>
              <a:spcAft>
                <a:spcPct val="0"/>
              </a:spcAft>
            </a:pPr>
            <a:r>
              <a:rPr sz="28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B</a:t>
            </a:r>
            <a:r>
              <a:rPr sz="2800">
                <a:solidFill>
                  <a:srgbClr val="000000"/>
                </a:solidFill>
                <a:latin typeface="KOODAH+TimesNewRomanPSMT"/>
                <a:cs typeface="KOODAH+TimesNewRomanPSMT"/>
              </a:rPr>
              <a:t>. </a:t>
            </a:r>
            <a:r>
              <a:rPr sz="28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Trên núi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060824" y="5311050"/>
            <a:ext cx="2519147" cy="9039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17"/>
              </a:lnSpc>
              <a:spcBef>
                <a:spcPct val="0"/>
              </a:spcBef>
              <a:spcAft>
                <a:spcPct val="0"/>
              </a:spcAft>
            </a:pPr>
            <a:r>
              <a:rPr sz="28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C. Ngoài phố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524250" y="1184496"/>
            <a:ext cx="5915725" cy="17108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Câu 4: Lúc đó vào khoảng</a:t>
            </a:r>
          </a:p>
          <a:p>
            <a:pPr marL="1677193" marR="0">
              <a:lnSpc>
                <a:spcPts val="3751"/>
              </a:lnSpc>
              <a:spcBef>
                <a:spcPts val="518"/>
              </a:spcBef>
              <a:spcAft>
                <a:spcPct val="0"/>
              </a:spcAft>
            </a:pPr>
            <a:r>
              <a:rPr sz="36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mấy giờ?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72619" y="3011323"/>
            <a:ext cx="2716100" cy="31442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709"/>
              </a:lnSpc>
              <a:spcBef>
                <a:spcPct val="0"/>
              </a:spcBef>
              <a:spcAft>
                <a:spcPct val="0"/>
              </a:spcAft>
            </a:pPr>
            <a:r>
              <a:rPr sz="26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A</a:t>
            </a:r>
            <a:r>
              <a:rPr sz="2600">
                <a:solidFill>
                  <a:srgbClr val="000000"/>
                </a:solidFill>
                <a:latin typeface="FWJLJJ+Calibri-Light,Bold"/>
                <a:cs typeface="FWJLJJ+Calibri-Light,Bold"/>
              </a:rPr>
              <a:t>.</a:t>
            </a:r>
            <a:r>
              <a:rPr sz="2600" spc="-61">
                <a:solidFill>
                  <a:srgbClr val="000000"/>
                </a:solidFill>
                <a:latin typeface="FWJLJJ+Calibri-Light,Bold"/>
                <a:cs typeface="FWJLJJ+Calibri-Light,Bold"/>
              </a:rPr>
              <a:t> </a:t>
            </a:r>
            <a:r>
              <a:rPr sz="26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Giờ thứ nhất</a:t>
            </a:r>
          </a:p>
          <a:p>
            <a:pPr marL="208248" marR="0">
              <a:lnSpc>
                <a:spcPts val="2709"/>
              </a:lnSpc>
              <a:spcBef>
                <a:spcPts val="6484"/>
              </a:spcBef>
              <a:spcAft>
                <a:spcPct val="0"/>
              </a:spcAft>
            </a:pPr>
            <a:r>
              <a:rPr sz="24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B. </a:t>
            </a:r>
            <a:r>
              <a:rPr sz="26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Giờ thứ ba</a:t>
            </a:r>
          </a:p>
          <a:p>
            <a:pPr marL="82551" marR="0">
              <a:lnSpc>
                <a:spcPts val="2709"/>
              </a:lnSpc>
              <a:spcBef>
                <a:spcPts val="6316"/>
              </a:spcBef>
              <a:spcAft>
                <a:spcPct val="0"/>
              </a:spcAft>
            </a:pPr>
            <a:r>
              <a:rPr sz="26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C. Giờ thứ sáu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248023" y="987383"/>
            <a:ext cx="6550853" cy="17108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Câu 5: Chúa Giêsu xin người</a:t>
            </a:r>
          </a:p>
          <a:p>
            <a:pPr marL="1320006" marR="0">
              <a:lnSpc>
                <a:spcPts val="3751"/>
              </a:lnSpc>
              <a:spcBef>
                <a:spcPts val="518"/>
              </a:spcBef>
              <a:spcAft>
                <a:spcPct val="0"/>
              </a:spcAft>
            </a:pPr>
            <a:r>
              <a:rPr sz="36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phụ nữ điều gì?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056186" y="2841702"/>
            <a:ext cx="2611742" cy="33369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4150" marR="0">
              <a:lnSpc>
                <a:spcPts val="2917"/>
              </a:lnSpc>
              <a:spcBef>
                <a:spcPct val="0"/>
              </a:spcBef>
              <a:spcAft>
                <a:spcPct val="0"/>
              </a:spcAft>
            </a:pPr>
            <a:r>
              <a:rPr sz="28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A. Bánh</a:t>
            </a:r>
            <a:r>
              <a:rPr sz="2800" b="1" spc="10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 </a:t>
            </a:r>
            <a:r>
              <a:rPr sz="28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ăn</a:t>
            </a:r>
          </a:p>
          <a:p>
            <a:pPr marL="0" marR="0">
              <a:lnSpc>
                <a:spcPts val="2917"/>
              </a:lnSpc>
              <a:spcBef>
                <a:spcPts val="6661"/>
              </a:spcBef>
              <a:spcAft>
                <a:spcPct val="0"/>
              </a:spcAft>
            </a:pPr>
            <a:r>
              <a:rPr sz="28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B. Nước uống</a:t>
            </a:r>
          </a:p>
          <a:p>
            <a:pPr marL="124618" marR="0">
              <a:lnSpc>
                <a:spcPts val="2917"/>
              </a:lnSpc>
              <a:spcBef>
                <a:spcPts val="6661"/>
              </a:spcBef>
              <a:spcAft>
                <a:spcPct val="0"/>
              </a:spcAft>
            </a:pPr>
            <a:r>
              <a:rPr sz="28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C. Chỗ nghỉ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291681" y="1184496"/>
            <a:ext cx="6450327" cy="17108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Câu 6: Chúa hứa ban cho bà</a:t>
            </a:r>
          </a:p>
          <a:p>
            <a:pPr marL="2035968" marR="0">
              <a:lnSpc>
                <a:spcPts val="3751"/>
              </a:lnSpc>
              <a:spcBef>
                <a:spcPts val="518"/>
              </a:spcBef>
              <a:spcAft>
                <a:spcPct val="0"/>
              </a:spcAft>
            </a:pPr>
            <a:r>
              <a:rPr sz="36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điều gì?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568078" y="3119608"/>
            <a:ext cx="3187738" cy="2023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709"/>
              </a:lnSpc>
              <a:spcBef>
                <a:spcPct val="0"/>
              </a:spcBef>
              <a:spcAft>
                <a:spcPct val="0"/>
              </a:spcAft>
            </a:pPr>
            <a:r>
              <a:rPr sz="26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A. Nước hằng sống</a:t>
            </a:r>
          </a:p>
          <a:p>
            <a:pPr marL="603396" marR="0">
              <a:lnSpc>
                <a:spcPts val="2917"/>
              </a:lnSpc>
              <a:spcBef>
                <a:spcPts val="6255"/>
              </a:spcBef>
              <a:spcAft>
                <a:spcPct val="0"/>
              </a:spcAft>
            </a:pPr>
            <a:r>
              <a:rPr sz="28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B. Vàng bạc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637394" y="5410669"/>
            <a:ext cx="3438372" cy="9039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17"/>
              </a:lnSpc>
              <a:spcBef>
                <a:spcPct val="0"/>
              </a:spcBef>
              <a:spcAft>
                <a:spcPct val="0"/>
              </a:spcAft>
            </a:pPr>
            <a:r>
              <a:rPr sz="28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C</a:t>
            </a:r>
            <a:r>
              <a:rPr sz="2800">
                <a:solidFill>
                  <a:srgbClr val="000000"/>
                </a:solidFill>
                <a:latin typeface="KOODAH+TimesNewRomanPSMT"/>
                <a:cs typeface="KOODAH+TimesNewRomanPSMT"/>
              </a:rPr>
              <a:t>. </a:t>
            </a:r>
            <a:r>
              <a:rPr sz="28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Bánh hằng ngày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266283" y="1142733"/>
            <a:ext cx="6612898" cy="16157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2"/>
              </a:lnSpc>
              <a:spcBef>
                <a:spcPct val="0"/>
              </a:spcBef>
              <a:spcAft>
                <a:spcPct val="0"/>
              </a:spcAft>
            </a:pPr>
            <a:r>
              <a:rPr sz="34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Câu 7: Ai uống nước Chúa ban</a:t>
            </a:r>
          </a:p>
          <a:p>
            <a:pPr marL="1854993" marR="0">
              <a:lnSpc>
                <a:spcPts val="3542"/>
              </a:lnSpc>
              <a:spcBef>
                <a:spcPts val="587"/>
              </a:spcBef>
              <a:spcAft>
                <a:spcPct val="0"/>
              </a:spcAft>
            </a:pPr>
            <a:r>
              <a:rPr sz="34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sẽ thế nào?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61244" y="3082672"/>
            <a:ext cx="2381176" cy="21340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17"/>
              </a:lnSpc>
              <a:spcBef>
                <a:spcPct val="0"/>
              </a:spcBef>
              <a:spcAft>
                <a:spcPct val="0"/>
              </a:spcAft>
            </a:pPr>
            <a:r>
              <a:rPr sz="28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A. Còn khát</a:t>
            </a:r>
          </a:p>
          <a:p>
            <a:pPr marL="81756" marR="0">
              <a:lnSpc>
                <a:spcPts val="2917"/>
              </a:lnSpc>
              <a:spcBef>
                <a:spcPts val="6768"/>
              </a:spcBef>
              <a:spcAft>
                <a:spcPct val="0"/>
              </a:spcAft>
            </a:pPr>
            <a:r>
              <a:rPr sz="28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B. Mệt mỏi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29443" y="5542765"/>
            <a:ext cx="3206623" cy="839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709"/>
              </a:lnSpc>
              <a:spcBef>
                <a:spcPct val="0"/>
              </a:spcBef>
              <a:spcAft>
                <a:spcPct val="0"/>
              </a:spcAft>
            </a:pPr>
            <a:r>
              <a:rPr sz="26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C. Không khát nữa</a:t>
            </a: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379673" y="1136066"/>
            <a:ext cx="6091350" cy="17108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1"/>
              </a:lnSpc>
              <a:spcBef>
                <a:spcPct val="0"/>
              </a:spcBef>
              <a:spcAft>
                <a:spcPct val="0"/>
              </a:spcAft>
            </a:pPr>
            <a:r>
              <a:rPr sz="36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Câu 8: Người phụ nữ đã có</a:t>
            </a:r>
          </a:p>
          <a:p>
            <a:pPr marL="560387" marR="0">
              <a:lnSpc>
                <a:spcPts val="3751"/>
              </a:lnSpc>
              <a:spcBef>
                <a:spcPts val="518"/>
              </a:spcBef>
              <a:spcAft>
                <a:spcPct val="0"/>
              </a:spcAft>
            </a:pPr>
            <a:r>
              <a:rPr sz="36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bao nhiêu đời chồng?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24677" y="3069484"/>
            <a:ext cx="1614795" cy="31835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7955" marR="0">
              <a:lnSpc>
                <a:spcPts val="2709"/>
              </a:lnSpc>
              <a:spcBef>
                <a:spcPct val="0"/>
              </a:spcBef>
              <a:spcAft>
                <a:spcPct val="0"/>
              </a:spcAft>
            </a:pPr>
            <a:r>
              <a:rPr sz="26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A. Ba</a:t>
            </a:r>
          </a:p>
          <a:p>
            <a:pPr marL="38894" marR="0">
              <a:lnSpc>
                <a:spcPts val="2917"/>
              </a:lnSpc>
              <a:spcBef>
                <a:spcPts val="6389"/>
              </a:spcBef>
              <a:spcAft>
                <a:spcPct val="0"/>
              </a:spcAft>
            </a:pPr>
            <a:r>
              <a:rPr sz="28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B. Bốn</a:t>
            </a:r>
          </a:p>
          <a:p>
            <a:pPr marL="0" marR="0">
              <a:lnSpc>
                <a:spcPts val="2917"/>
              </a:lnSpc>
              <a:spcBef>
                <a:spcPts val="6113"/>
              </a:spcBef>
              <a:spcAft>
                <a:spcPct val="0"/>
              </a:spcAft>
            </a:pPr>
            <a:r>
              <a:rPr sz="24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C. </a:t>
            </a:r>
            <a:r>
              <a:rPr sz="28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Năm</a:t>
            </a: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359150" y="825224"/>
            <a:ext cx="6292834" cy="25038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167"/>
              </a:lnSpc>
              <a:spcBef>
                <a:spcPct val="0"/>
              </a:spcBef>
              <a:spcAft>
                <a:spcPct val="0"/>
              </a:spcAft>
            </a:pPr>
            <a:r>
              <a:rPr sz="36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Câu 9: </a:t>
            </a:r>
            <a:r>
              <a:rPr sz="40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Chúa dạy phải thờ</a:t>
            </a:r>
          </a:p>
          <a:p>
            <a:pPr marL="319087" marR="0">
              <a:lnSpc>
                <a:spcPts val="4167"/>
              </a:lnSpc>
              <a:spcBef>
                <a:spcPts val="632"/>
              </a:spcBef>
              <a:spcAft>
                <a:spcPct val="0"/>
              </a:spcAft>
            </a:pPr>
            <a:r>
              <a:rPr sz="40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phượng Chúa Cha thế</a:t>
            </a:r>
          </a:p>
          <a:p>
            <a:pPr marL="2214562" marR="0">
              <a:lnSpc>
                <a:spcPts val="4167"/>
              </a:lnSpc>
              <a:spcBef>
                <a:spcPts val="632"/>
              </a:spcBef>
              <a:spcAft>
                <a:spcPct val="0"/>
              </a:spcAft>
            </a:pPr>
            <a:r>
              <a:rPr sz="40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nào?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767745" y="2971165"/>
            <a:ext cx="3388363" cy="9039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17"/>
              </a:lnSpc>
              <a:spcBef>
                <a:spcPct val="0"/>
              </a:spcBef>
              <a:spcAft>
                <a:spcPct val="0"/>
              </a:spcAft>
            </a:pPr>
            <a:r>
              <a:rPr sz="28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A</a:t>
            </a:r>
            <a:r>
              <a:rPr sz="2800">
                <a:solidFill>
                  <a:srgbClr val="000000"/>
                </a:solidFill>
                <a:latin typeface="FWJLJJ+Calibri-Light,Bold"/>
                <a:cs typeface="FWJLJJ+Calibri-Light,Bold"/>
              </a:rPr>
              <a:t>.</a:t>
            </a:r>
            <a:r>
              <a:rPr sz="2800" spc="-59">
                <a:solidFill>
                  <a:srgbClr val="000000"/>
                </a:solidFill>
                <a:latin typeface="FWJLJJ+Calibri-Light,Bold"/>
                <a:cs typeface="FWJLJJ+Calibri-Light,Bold"/>
              </a:rPr>
              <a:t> </a:t>
            </a:r>
            <a:r>
              <a:rPr sz="28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Trong tinh thần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374158" y="4160548"/>
            <a:ext cx="2280466" cy="9039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17"/>
              </a:lnSpc>
              <a:spcBef>
                <a:spcPct val="0"/>
              </a:spcBef>
              <a:spcAft>
                <a:spcPct val="0"/>
              </a:spcAft>
            </a:pPr>
            <a:r>
              <a:rPr sz="28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B. Trên núi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978278" y="5345274"/>
            <a:ext cx="2858645" cy="839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709"/>
              </a:lnSpc>
              <a:spcBef>
                <a:spcPct val="0"/>
              </a:spcBef>
              <a:spcAft>
                <a:spcPct val="0"/>
              </a:spcAft>
            </a:pPr>
            <a:r>
              <a:rPr sz="26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C</a:t>
            </a:r>
            <a:r>
              <a:rPr sz="2600">
                <a:solidFill>
                  <a:srgbClr val="000000"/>
                </a:solidFill>
                <a:latin typeface="FWJLJJ+Calibri-Light,Bold"/>
                <a:cs typeface="FWJLJJ+Calibri-Light,Bold"/>
              </a:rPr>
              <a:t>.</a:t>
            </a:r>
            <a:r>
              <a:rPr sz="2600" spc="-61">
                <a:solidFill>
                  <a:srgbClr val="000000"/>
                </a:solidFill>
                <a:latin typeface="FWJLJJ+Calibri-Light,Bold"/>
                <a:cs typeface="FWJLJJ+Calibri-Light,Bold"/>
              </a:rPr>
              <a:t> </a:t>
            </a:r>
            <a:r>
              <a:rPr sz="26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Ở Giêrusalem</a:t>
            </a: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180556" y="1130024"/>
            <a:ext cx="6704132" cy="19009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167"/>
              </a:lnSpc>
              <a:spcBef>
                <a:spcPct val="0"/>
              </a:spcBef>
              <a:spcAft>
                <a:spcPct val="0"/>
              </a:spcAft>
            </a:pPr>
            <a:r>
              <a:rPr sz="40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Câu 10: Chúa Giêsu</a:t>
            </a:r>
            <a:r>
              <a:rPr sz="4000" b="1" spc="23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 </a:t>
            </a:r>
            <a:r>
              <a:rPr sz="40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tỏ cho</a:t>
            </a:r>
          </a:p>
          <a:p>
            <a:pPr marL="953293" marR="0">
              <a:lnSpc>
                <a:spcPts val="4167"/>
              </a:lnSpc>
              <a:spcBef>
                <a:spcPts val="632"/>
              </a:spcBef>
              <a:spcAft>
                <a:spcPct val="0"/>
              </a:spcAft>
            </a:pPr>
            <a:r>
              <a:rPr sz="40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bà biết Ngài là ai?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35027" y="3098739"/>
            <a:ext cx="2699223" cy="3298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17"/>
              </a:lnSpc>
              <a:spcBef>
                <a:spcPct val="0"/>
              </a:spcBef>
              <a:spcAft>
                <a:spcPct val="0"/>
              </a:spcAft>
            </a:pPr>
            <a:r>
              <a:rPr sz="28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A. Một tiên tri</a:t>
            </a:r>
          </a:p>
          <a:p>
            <a:pPr marL="187709" marR="0">
              <a:lnSpc>
                <a:spcPts val="2709"/>
              </a:lnSpc>
              <a:spcBef>
                <a:spcPts val="6985"/>
              </a:spcBef>
              <a:spcAft>
                <a:spcPct val="0"/>
              </a:spcAft>
            </a:pPr>
            <a:r>
              <a:rPr sz="26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B. Đấng Kitô</a:t>
            </a:r>
          </a:p>
          <a:p>
            <a:pPr marL="242476" marR="0">
              <a:lnSpc>
                <a:spcPts val="2709"/>
              </a:lnSpc>
              <a:spcBef>
                <a:spcPts val="6698"/>
              </a:spcBef>
              <a:spcAft>
                <a:spcPct val="0"/>
              </a:spcAft>
            </a:pPr>
            <a:r>
              <a:rPr sz="26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C</a:t>
            </a:r>
            <a:r>
              <a:rPr sz="2600">
                <a:solidFill>
                  <a:srgbClr val="000000"/>
                </a:solidFill>
                <a:latin typeface="KOODAH+TimesNewRomanPSMT"/>
                <a:cs typeface="KOODAH+TimesNewRomanPSMT"/>
              </a:rPr>
              <a:t>. </a:t>
            </a:r>
            <a:r>
              <a:rPr sz="26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Thầy dạy</a:t>
            </a: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710508" y="1130024"/>
            <a:ext cx="5532348" cy="19009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167"/>
              </a:lnSpc>
              <a:spcBef>
                <a:spcPct val="0"/>
              </a:spcBef>
              <a:spcAft>
                <a:spcPct val="0"/>
              </a:spcAft>
            </a:pPr>
            <a:r>
              <a:rPr sz="40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Câu 11:</a:t>
            </a:r>
            <a:r>
              <a:rPr sz="4000" b="1" spc="-215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 </a:t>
            </a:r>
            <a:r>
              <a:rPr sz="40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“Của ăn” của</a:t>
            </a:r>
          </a:p>
          <a:p>
            <a:pPr marL="1143272" marR="0">
              <a:lnSpc>
                <a:spcPts val="4167"/>
              </a:lnSpc>
              <a:spcBef>
                <a:spcPts val="632"/>
              </a:spcBef>
              <a:spcAft>
                <a:spcPct val="0"/>
              </a:spcAft>
            </a:pPr>
            <a:r>
              <a:rPr sz="40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Chúa là gì?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393811" y="2727614"/>
            <a:ext cx="3795088" cy="13261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17"/>
              </a:lnSpc>
              <a:spcBef>
                <a:spcPct val="0"/>
              </a:spcBef>
              <a:spcAft>
                <a:spcPct val="0"/>
              </a:spcAft>
            </a:pPr>
            <a:r>
              <a:rPr sz="24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A. </a:t>
            </a:r>
            <a:r>
              <a:rPr sz="28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Chu toàn công việc</a:t>
            </a:r>
          </a:p>
          <a:p>
            <a:pPr marL="927100" marR="0">
              <a:lnSpc>
                <a:spcPts val="2917"/>
              </a:lnSpc>
              <a:spcBef>
                <a:spcPts val="492"/>
              </a:spcBef>
              <a:spcAft>
                <a:spcPct val="0"/>
              </a:spcAft>
            </a:pPr>
            <a:r>
              <a:rPr sz="28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của mình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471896" y="3844746"/>
            <a:ext cx="3640876" cy="13306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17"/>
              </a:lnSpc>
              <a:spcBef>
                <a:spcPct val="0"/>
              </a:spcBef>
              <a:spcAft>
                <a:spcPct val="0"/>
              </a:spcAft>
            </a:pPr>
            <a:r>
              <a:rPr sz="28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B</a:t>
            </a:r>
            <a:r>
              <a:rPr sz="2800">
                <a:solidFill>
                  <a:srgbClr val="000000"/>
                </a:solidFill>
                <a:latin typeface="FWJLJJ+Calibri-Light,Bold"/>
                <a:cs typeface="FWJLJJ+Calibri-Light,Bold"/>
              </a:rPr>
              <a:t>.</a:t>
            </a:r>
            <a:r>
              <a:rPr sz="2800" spc="-59">
                <a:solidFill>
                  <a:srgbClr val="000000"/>
                </a:solidFill>
                <a:latin typeface="FWJLJJ+Calibri-Light,Bold"/>
                <a:cs typeface="FWJLJJ+Calibri-Light,Bold"/>
              </a:rPr>
              <a:t> </a:t>
            </a:r>
            <a:r>
              <a:rPr sz="2800">
                <a:solidFill>
                  <a:srgbClr val="000000"/>
                </a:solidFill>
                <a:latin typeface="FWJLJJ+Calibri-Light,Bold"/>
                <a:cs typeface="FWJLJJ+Calibri-Light,Bold"/>
              </a:rPr>
              <a:t>Chu</a:t>
            </a:r>
            <a:r>
              <a:rPr sz="2800" spc="-67">
                <a:solidFill>
                  <a:srgbClr val="000000"/>
                </a:solidFill>
                <a:latin typeface="FWJLJJ+Calibri-Light,Bold"/>
                <a:cs typeface="FWJLJJ+Calibri-Light,Bold"/>
              </a:rPr>
              <a:t> </a:t>
            </a:r>
            <a:r>
              <a:rPr sz="2800">
                <a:solidFill>
                  <a:srgbClr val="000000"/>
                </a:solidFill>
                <a:latin typeface="FWJLJJ+Calibri-Light,Bold"/>
                <a:cs typeface="FWJLJJ+Calibri-Light,Bold"/>
              </a:rPr>
              <a:t>toàn</a:t>
            </a:r>
            <a:r>
              <a:rPr sz="2800" spc="-66">
                <a:solidFill>
                  <a:srgbClr val="000000"/>
                </a:solidFill>
                <a:latin typeface="FWJLJJ+Calibri-Light,Bold"/>
                <a:cs typeface="FWJLJJ+Calibri-Light,Bold"/>
              </a:rPr>
              <a:t> </a:t>
            </a:r>
            <a:r>
              <a:rPr sz="2800">
                <a:solidFill>
                  <a:srgbClr val="000000"/>
                </a:solidFill>
                <a:latin typeface="FWJLJJ+Calibri-Light,Bold"/>
                <a:cs typeface="FWJLJJ+Calibri-Light,Bold"/>
              </a:rPr>
              <a:t>công</a:t>
            </a:r>
            <a:r>
              <a:rPr sz="2800" spc="-67">
                <a:solidFill>
                  <a:srgbClr val="000000"/>
                </a:solidFill>
                <a:latin typeface="FWJLJJ+Calibri-Light,Bold"/>
                <a:cs typeface="FWJLJJ+Calibri-Light,Bold"/>
              </a:rPr>
              <a:t> </a:t>
            </a:r>
            <a:r>
              <a:rPr sz="2800">
                <a:solidFill>
                  <a:srgbClr val="000000"/>
                </a:solidFill>
                <a:latin typeface="FWJLJJ+Calibri-Light,Bold"/>
                <a:cs typeface="FWJLJJ+Calibri-Light,Bold"/>
              </a:rPr>
              <a:t>việc</a:t>
            </a:r>
          </a:p>
          <a:p>
            <a:pPr marL="545008" marR="0">
              <a:lnSpc>
                <a:spcPts val="2917"/>
              </a:lnSpc>
              <a:spcBef>
                <a:spcPts val="492"/>
              </a:spcBef>
              <a:spcAft>
                <a:spcPct val="0"/>
              </a:spcAft>
            </a:pPr>
            <a:r>
              <a:rPr sz="2800">
                <a:solidFill>
                  <a:srgbClr val="000000"/>
                </a:solidFill>
                <a:latin typeface="FWJLJJ+Calibri-Light,Bold"/>
                <a:cs typeface="FWJLJJ+Calibri-Light,Bold"/>
              </a:rPr>
              <a:t>của</a:t>
            </a:r>
            <a:r>
              <a:rPr sz="2800" spc="-67">
                <a:solidFill>
                  <a:srgbClr val="000000"/>
                </a:solidFill>
                <a:latin typeface="FWJLJJ+Calibri-Light,Bold"/>
                <a:cs typeface="FWJLJJ+Calibri-Light,Bold"/>
              </a:rPr>
              <a:t> </a:t>
            </a:r>
            <a:r>
              <a:rPr sz="2800">
                <a:solidFill>
                  <a:srgbClr val="000000"/>
                </a:solidFill>
                <a:latin typeface="FWJLJJ+Calibri-Light,Bold"/>
                <a:cs typeface="FWJLJJ+Calibri-Light,Bold"/>
              </a:rPr>
              <a:t>Chúa</a:t>
            </a:r>
            <a:r>
              <a:rPr sz="2800" spc="-75">
                <a:solidFill>
                  <a:srgbClr val="000000"/>
                </a:solidFill>
                <a:latin typeface="FWJLJJ+Calibri-Light,Bold"/>
                <a:cs typeface="FWJLJJ+Calibri-Light,Bold"/>
              </a:rPr>
              <a:t> </a:t>
            </a:r>
            <a:r>
              <a:rPr sz="28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Cha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363385" y="5018807"/>
            <a:ext cx="3365559" cy="8348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709"/>
              </a:lnSpc>
              <a:spcBef>
                <a:spcPct val="0"/>
              </a:spcBef>
              <a:spcAft>
                <a:spcPct val="0"/>
              </a:spcAft>
            </a:pPr>
            <a:r>
              <a:rPr sz="24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C.</a:t>
            </a:r>
            <a:r>
              <a:rPr sz="2400" b="1" spc="-67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 </a:t>
            </a:r>
            <a:r>
              <a:rPr sz="2600">
                <a:solidFill>
                  <a:srgbClr val="000000"/>
                </a:solidFill>
                <a:latin typeface="FWJLJJ+Calibri-Light,Bold"/>
                <a:cs typeface="FWJLJJ+Calibri-Light,Bold"/>
              </a:rPr>
              <a:t>Chu</a:t>
            </a:r>
            <a:r>
              <a:rPr sz="2600" spc="-63">
                <a:solidFill>
                  <a:srgbClr val="000000"/>
                </a:solidFill>
                <a:latin typeface="FWJLJJ+Calibri-Light,Bold"/>
                <a:cs typeface="FWJLJJ+Calibri-Light,Bold"/>
              </a:rPr>
              <a:t> </a:t>
            </a:r>
            <a:r>
              <a:rPr sz="2600">
                <a:solidFill>
                  <a:srgbClr val="000000"/>
                </a:solidFill>
                <a:latin typeface="FWJLJJ+Calibri-Light,Bold"/>
                <a:cs typeface="FWJLJJ+Calibri-Light,Bold"/>
              </a:rPr>
              <a:t>toàn</a:t>
            </a:r>
            <a:r>
              <a:rPr sz="2600" spc="-62">
                <a:solidFill>
                  <a:srgbClr val="000000"/>
                </a:solidFill>
                <a:latin typeface="FWJLJJ+Calibri-Light,Bold"/>
                <a:cs typeface="FWJLJJ+Calibri-Light,Bold"/>
              </a:rPr>
              <a:t> </a:t>
            </a:r>
            <a:r>
              <a:rPr sz="2600">
                <a:solidFill>
                  <a:srgbClr val="000000"/>
                </a:solidFill>
                <a:latin typeface="FWJLJJ+Calibri-Light,Bold"/>
                <a:cs typeface="FWJLJJ+Calibri-Light,Bold"/>
              </a:rPr>
              <a:t>công</a:t>
            </a:r>
            <a:r>
              <a:rPr sz="2600" spc="-63">
                <a:solidFill>
                  <a:srgbClr val="000000"/>
                </a:solidFill>
                <a:latin typeface="FWJLJJ+Calibri-Light,Bold"/>
                <a:cs typeface="FWJLJJ+Calibri-Light,Bold"/>
              </a:rPr>
              <a:t> </a:t>
            </a:r>
            <a:r>
              <a:rPr sz="2600">
                <a:solidFill>
                  <a:srgbClr val="000000"/>
                </a:solidFill>
                <a:latin typeface="FWJLJJ+Calibri-Light,Bold"/>
                <a:cs typeface="FWJLJJ+Calibri-Light,Bold"/>
              </a:rPr>
              <a:t>việc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049160" y="5415047"/>
            <a:ext cx="2002865" cy="839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709"/>
              </a:lnSpc>
              <a:spcBef>
                <a:spcPct val="0"/>
              </a:spcBef>
              <a:spcAft>
                <a:spcPct val="0"/>
              </a:spcAft>
            </a:pPr>
            <a:r>
              <a:rPr sz="2600">
                <a:solidFill>
                  <a:srgbClr val="000000"/>
                </a:solidFill>
                <a:latin typeface="FWJLJJ+Calibri-Light,Bold"/>
                <a:cs typeface="FWJLJJ+Calibri-Light,Bold"/>
              </a:rPr>
              <a:t>theo</a:t>
            </a:r>
            <a:r>
              <a:rPr sz="2600" spc="-62">
                <a:solidFill>
                  <a:srgbClr val="000000"/>
                </a:solidFill>
                <a:latin typeface="FWJLJJ+Calibri-Light,Bold"/>
                <a:cs typeface="FWJLJJ+Calibri-Light,Bold"/>
              </a:rPr>
              <a:t> </a:t>
            </a:r>
            <a:r>
              <a:rPr sz="2600">
                <a:solidFill>
                  <a:srgbClr val="000000"/>
                </a:solidFill>
                <a:latin typeface="FWJLJJ+Calibri-Light,Bold"/>
                <a:cs typeface="FWJLJJ+Calibri-Light,Bold"/>
              </a:rPr>
              <a:t>lề</a:t>
            </a:r>
            <a:r>
              <a:rPr sz="2600" spc="-61">
                <a:solidFill>
                  <a:srgbClr val="000000"/>
                </a:solidFill>
                <a:latin typeface="FWJLJJ+Calibri-Light,Bold"/>
                <a:cs typeface="FWJLJJ+Calibri-Light,Bold"/>
              </a:rPr>
              <a:t> </a:t>
            </a:r>
            <a:r>
              <a:rPr sz="2600">
                <a:solidFill>
                  <a:srgbClr val="000000"/>
                </a:solidFill>
                <a:latin typeface="FWJLJJ+Calibri-Light,Bold"/>
                <a:cs typeface="FWJLJJ+Calibri-Light,Bold"/>
              </a:rPr>
              <a:t>luật</a:t>
            </a: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255168" y="911712"/>
            <a:ext cx="6529620" cy="1291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167"/>
              </a:lnSpc>
              <a:spcBef>
                <a:spcPct val="0"/>
              </a:spcBef>
              <a:spcAft>
                <a:spcPct val="0"/>
              </a:spcAft>
            </a:pPr>
            <a:r>
              <a:rPr sz="4000">
                <a:solidFill>
                  <a:srgbClr val="000000"/>
                </a:solidFill>
                <a:latin typeface="FWJLJJ+Calibri-Light,Bold"/>
                <a:cs typeface="FWJLJJ+Calibri-Light,Bold"/>
              </a:rPr>
              <a:t>Câu</a:t>
            </a:r>
            <a:r>
              <a:rPr sz="4000" spc="-96">
                <a:solidFill>
                  <a:srgbClr val="000000"/>
                </a:solidFill>
                <a:latin typeface="FWJLJJ+Calibri-Light,Bold"/>
                <a:cs typeface="FWJLJJ+Calibri-Light,Bold"/>
              </a:rPr>
              <a:t> </a:t>
            </a:r>
            <a:r>
              <a:rPr sz="4000">
                <a:solidFill>
                  <a:srgbClr val="000000"/>
                </a:solidFill>
                <a:latin typeface="FWJLJJ+Calibri-Light,Bold"/>
                <a:cs typeface="FWJLJJ+Calibri-Light,Bold"/>
              </a:rPr>
              <a:t>12:</a:t>
            </a:r>
            <a:r>
              <a:rPr sz="4000" spc="-95">
                <a:solidFill>
                  <a:srgbClr val="000000"/>
                </a:solidFill>
                <a:latin typeface="FWJLJJ+Calibri-Light,Bold"/>
                <a:cs typeface="FWJLJJ+Calibri-Light,Bold"/>
              </a:rPr>
              <a:t> </a:t>
            </a:r>
            <a:r>
              <a:rPr sz="40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Người Samaria tin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53781" y="1536353"/>
            <a:ext cx="3245104" cy="1291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167"/>
              </a:lnSpc>
              <a:spcBef>
                <a:spcPct val="0"/>
              </a:spcBef>
              <a:spcAft>
                <a:spcPct val="0"/>
              </a:spcAft>
            </a:pPr>
            <a:r>
              <a:rPr sz="40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Chúa là ai?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624251" y="2929669"/>
            <a:ext cx="3204155" cy="31580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17"/>
              </a:lnSpc>
              <a:spcBef>
                <a:spcPct val="0"/>
              </a:spcBef>
              <a:spcAft>
                <a:spcPct val="0"/>
              </a:spcAft>
            </a:pPr>
            <a:r>
              <a:rPr sz="28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A. Đấng Cứu Thế</a:t>
            </a:r>
          </a:p>
          <a:p>
            <a:pPr marL="245009" marR="0">
              <a:lnSpc>
                <a:spcPts val="2917"/>
              </a:lnSpc>
              <a:spcBef>
                <a:spcPts val="5899"/>
              </a:spcBef>
              <a:spcAft>
                <a:spcPct val="0"/>
              </a:spcAft>
            </a:pPr>
            <a:r>
              <a:rPr sz="28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B. Vua Do Thái</a:t>
            </a:r>
          </a:p>
          <a:p>
            <a:pPr marL="308856" marR="0">
              <a:lnSpc>
                <a:spcPts val="2709"/>
              </a:lnSpc>
              <a:spcBef>
                <a:spcPts val="6372"/>
              </a:spcBef>
              <a:spcAft>
                <a:spcPct val="0"/>
              </a:spcAft>
            </a:pPr>
            <a:r>
              <a:rPr sz="2600" b="1">
                <a:solidFill>
                  <a:srgbClr val="000000"/>
                </a:solidFill>
                <a:latin typeface="SSIDEL+TimesNewRomanPS-BoldMT"/>
                <a:cs typeface="SSIDEL+TimesNewRomanPS-BoldMT"/>
              </a:rPr>
              <a:t>C. Một tiên tri</a:t>
            </a:r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209</Paragraphs>
  <Slides>23</Slides>
  <Notes>0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baseType="lpstr" size="30">
      <vt:lpstr>Arial</vt:lpstr>
      <vt:lpstr>Calibri</vt:lpstr>
      <vt:lpstr>MIOQCP+ArialMT</vt:lpstr>
      <vt:lpstr>SSIDEL+TimesNewRomanPS-BoldMT</vt:lpstr>
      <vt:lpstr>KOODAH+TimesNewRomanPSMT</vt:lpstr>
      <vt:lpstr>FWJLJJ+Calibri-Light,Bold</vt:lpstr>
      <vt:lpstr>Theme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Presentation PowerPoint</dc:title>
  <dc:creator>pdfcandle</dc:creator>
  <cp:lastModifiedBy>pdfcandle</cp:lastModifiedBy>
  <cp:revision>1</cp:revision>
  <dcterms:modified xsi:type="dcterms:W3CDTF">2026-03-02T14:05:01Z</dcterms:modified>
</cp:coreProperties>
</file>