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2192000" cy="6858000"/>
  <p:notesSz cx="12192000" cy="6858000"/>
  <p:embeddedFontLst>
    <p:embeddedFont>
      <p:font typeface="AGLURU+ArialMT"/>
      <p:regular r:id="rId22"/>
    </p:embeddedFont>
    <p:embeddedFont>
      <p:font typeface="PKECAG+TimesNewRomanPS-BoldMT"/>
      <p:regular r:id="rId23"/>
    </p:embeddedFont>
    <p:embeddedFont>
      <p:font typeface="DQAFSS+Calibri-Light,Bold"/>
      <p:regular r:id="rId24"/>
    </p:embeddedFont>
    <p:embeddedFont>
      <p:font typeface="AAGCBP+TimesNewRomanPSMT"/>
      <p:regular r:id="rId25"/>
    </p:embeddedFont>
    <p:embeddedFont>
      <p:font typeface="TCEWHS+Calibri-Light"/>
      <p:regular r:id="rId26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font" Target="fonts/font1.fntdata" /><Relationship Id="rId23" Type="http://schemas.openxmlformats.org/officeDocument/2006/relationships/font" Target="fonts/font2.fntdata" /><Relationship Id="rId24" Type="http://schemas.openxmlformats.org/officeDocument/2006/relationships/font" Target="fonts/font3.fntdata" /><Relationship Id="rId25" Type="http://schemas.openxmlformats.org/officeDocument/2006/relationships/font" Target="fonts/font4.fntdata" /><Relationship Id="rId26" Type="http://schemas.openxmlformats.org/officeDocument/2006/relationships/font" Target="fonts/font5.fntdata" /><Relationship Id="rId3" Type="http://schemas.openxmlformats.org/officeDocument/2006/relationships/viewProps" Target="viewProps.xml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56005" y="1345854"/>
            <a:ext cx="8564186" cy="57742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586"/>
              </a:lnSpc>
              <a:spcBef>
                <a:spcPts val="0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AGLURU+ArialMT"/>
                <a:cs typeface="AGLURU+ArialMT"/>
              </a:rPr>
              <a:t>CHÚA</a:t>
            </a:r>
            <a:r>
              <a:rPr dirty="0" sz="9200" spc="-15">
                <a:solidFill>
                  <a:srgbClr val="ff0000"/>
                </a:solidFill>
                <a:latin typeface="AGLURU+ArialMT"/>
                <a:cs typeface="AGLURU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AGLURU+ArialMT"/>
                <a:cs typeface="AGLURU+ArialMT"/>
              </a:rPr>
              <a:t>NHẬT</a:t>
            </a:r>
          </a:p>
          <a:p>
            <a:pPr marL="845343" marR="0">
              <a:lnSpc>
                <a:spcPts val="9586"/>
              </a:lnSpc>
              <a:spcBef>
                <a:spcPts val="140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AGLURU+ArialMT"/>
                <a:cs typeface="AGLURU+ArialMT"/>
              </a:rPr>
              <a:t>Phục</a:t>
            </a:r>
            <a:r>
              <a:rPr dirty="0" sz="9200">
                <a:solidFill>
                  <a:srgbClr val="ff0000"/>
                </a:solidFill>
                <a:latin typeface="AGLURU+ArialMT"/>
                <a:cs typeface="AGLURU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AGLURU+ArialMT"/>
                <a:cs typeface="AGLURU+ArialMT"/>
              </a:rPr>
              <a:t>sinh</a:t>
            </a:r>
          </a:p>
          <a:p>
            <a:pPr marL="1624805" marR="0">
              <a:lnSpc>
                <a:spcPts val="9586"/>
              </a:lnSpc>
              <a:spcBef>
                <a:spcPts val="145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AGLURU+ArialMT"/>
                <a:cs typeface="AGLURU+ArialMT"/>
              </a:rPr>
              <a:t>NĂM</a:t>
            </a:r>
            <a:r>
              <a:rPr dirty="0" sz="9200" spc="16">
                <a:solidFill>
                  <a:srgbClr val="ff0000"/>
                </a:solidFill>
                <a:latin typeface="AGLURU+ArialMT"/>
                <a:cs typeface="AGLURU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AGLURU+ArialMT"/>
                <a:cs typeface="AGLURU+ArialMT"/>
              </a:rPr>
              <a:t>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888586" y="2640425"/>
            <a:ext cx="854637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c000"/>
                </a:solidFill>
                <a:latin typeface="PKECAG+TimesNewRomanPS-BoldMT"/>
                <a:cs typeface="PKECAG+TimesNewRomanPS-BoldMT"/>
              </a:rPr>
              <a:t>Vui</a:t>
            </a:r>
            <a:r>
              <a:rPr dirty="0" sz="6600" spc="-719" b="1">
                <a:solidFill>
                  <a:srgbClr val="ffc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PKECAG+TimesNewRomanPS-BoldMT"/>
                <a:cs typeface="PKECAG+TimesNewRomanPS-BoldMT"/>
              </a:rPr>
              <a:t>học</a:t>
            </a:r>
            <a:r>
              <a:rPr dirty="0" sz="6600" b="1">
                <a:solidFill>
                  <a:srgbClr val="ffc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PKECAG+TimesNewRomanPS-BoldMT"/>
                <a:cs typeface="PKECAG+TimesNewRomanPS-BoldMT"/>
              </a:rPr>
              <a:t>Kinh</a:t>
            </a:r>
            <a:r>
              <a:rPr dirty="0" sz="6600" b="1">
                <a:solidFill>
                  <a:srgbClr val="ffc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PKECAG+TimesNewRomanPS-BoldMT"/>
                <a:cs typeface="PKECAG+TimesNewRomanPS-BoldMT"/>
              </a:rPr>
              <a:t>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10049" y="3695278"/>
            <a:ext cx="3846687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00b050"/>
                </a:solidFill>
                <a:latin typeface="DQAFSS+Calibri-Light,Bold"/>
                <a:cs typeface="DQAFSS+Calibri-Light,Bold"/>
              </a:rPr>
              <a:t>Gioan</a:t>
            </a:r>
            <a:r>
              <a:rPr dirty="0" sz="4400" spc="-105">
                <a:solidFill>
                  <a:srgbClr val="00b05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4400">
                <a:solidFill>
                  <a:srgbClr val="00b050"/>
                </a:solidFill>
                <a:latin typeface="DQAFSS+Calibri-Light,Bold"/>
                <a:cs typeface="DQAFSS+Calibri-Light,Bold"/>
              </a:rPr>
              <a:t>20,</a:t>
            </a:r>
            <a:r>
              <a:rPr dirty="0" sz="4400" spc="-104">
                <a:solidFill>
                  <a:srgbClr val="00b05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4400">
                <a:solidFill>
                  <a:srgbClr val="00b050"/>
                </a:solidFill>
                <a:latin typeface="DQAFSS+Calibri-Light,Bold"/>
                <a:cs typeface="DQAFSS+Calibri-Light,Bold"/>
              </a:rPr>
              <a:t>1-9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76797" y="1076116"/>
            <a:ext cx="4802124" cy="19369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AAGCBP+TimesNewRomanPSMT"/>
                <a:cs typeface="AAGCBP+TimesNewRomanPSMT"/>
              </a:rPr>
              <a:t>Kinh</a:t>
            </a:r>
            <a:r>
              <a:rPr dirty="0" sz="6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6000">
                <a:solidFill>
                  <a:srgbClr val="000000"/>
                </a:solidFill>
                <a:latin typeface="AAGCBP+TimesNewRomanPSMT"/>
                <a:cs typeface="AAGCBP+TimesNewRomanPSMT"/>
              </a:rPr>
              <a:t>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69803" y="5573504"/>
            <a:ext cx="1540311" cy="45196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AAGCBP+TimesNewRomanPSMT"/>
                <a:cs typeface="AAGCBP+TimesNewRomanPSMT"/>
              </a:rPr>
              <a:t>NXB</a:t>
            </a:r>
            <a:r>
              <a:rPr dirty="0" sz="14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1400">
                <a:solidFill>
                  <a:srgbClr val="000000"/>
                </a:solidFill>
                <a:latin typeface="AAGCBP+TimesNewRomanPSMT"/>
                <a:cs typeface="AAGCBP+TimesNewRomanPSMT"/>
              </a:rPr>
              <a:t>TÔN</a:t>
            </a:r>
            <a:r>
              <a:rPr dirty="0" sz="14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1400">
                <a:solidFill>
                  <a:srgbClr val="000000"/>
                </a:solidFill>
                <a:latin typeface="AAGCBP+TimesNewRomanPSMT"/>
                <a:cs typeface="AAGCBP+TimesNewRomanPSMT"/>
              </a:rPr>
              <a:t>GIÁO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857999" y="464536"/>
            <a:ext cx="4674184" cy="64548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Ngày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đầu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tuần,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Maria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Mađalêna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đi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ra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mồ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từ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sáng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sớm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khi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trời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còn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tối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và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bà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thấy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tảng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đá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đã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được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lăn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ra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khỏi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mồ,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bà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liền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chạy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về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tìm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Simon-Phêrô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và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người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môn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đệ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kia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được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Chúa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Giêsu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yêu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mến,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bà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nói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với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các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ông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rằng: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“Người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ta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đã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lấy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xác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Thầy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khỏi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mồ,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và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chúng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tôi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không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biết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người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ta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đã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để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Thầy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ở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3000">
                <a:solidFill>
                  <a:srgbClr val="000000"/>
                </a:solidFill>
                <a:latin typeface="AAGCBP+TimesNewRomanPSMT"/>
                <a:cs typeface="AAGCBP+TimesNewRomanPSMT"/>
              </a:rPr>
              <a:t>đâu”.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60580" y="2014078"/>
            <a:ext cx="4019381" cy="259587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AAGCBP+TimesNewRomanPSMT"/>
                <a:cs typeface="AAGCBP+TimesNewRomanPSMT"/>
              </a:rPr>
              <a:t>TIN</a:t>
            </a:r>
            <a:r>
              <a:rPr dirty="0" sz="4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4000">
                <a:solidFill>
                  <a:srgbClr val="000000"/>
                </a:solidFill>
                <a:latin typeface="AAGCBP+TimesNewRomanPSMT"/>
                <a:cs typeface="AAGCBP+TimesNewRomanPSMT"/>
              </a:rPr>
              <a:t>MỪNG</a:t>
            </a:r>
          </a:p>
          <a:p>
            <a:pPr marL="0" marR="0">
              <a:lnSpc>
                <a:spcPts val="4167"/>
              </a:lnSpc>
              <a:spcBef>
                <a:spcPts val="918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AAGCBP+TimesNewRomanPSMT"/>
                <a:cs typeface="AAGCBP+TimesNewRomanPSMT"/>
              </a:rPr>
              <a:t>THEO</a:t>
            </a:r>
            <a:r>
              <a:rPr dirty="0" sz="4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4000">
                <a:solidFill>
                  <a:srgbClr val="000000"/>
                </a:solidFill>
                <a:latin typeface="AAGCBP+TimesNewRomanPSMT"/>
                <a:cs typeface="AAGCBP+TimesNewRomanPSMT"/>
              </a:rPr>
              <a:t>THÁNH</a:t>
            </a:r>
          </a:p>
          <a:p>
            <a:pPr marL="0" marR="0">
              <a:lnSpc>
                <a:spcPts val="4167"/>
              </a:lnSpc>
              <a:spcBef>
                <a:spcPts val="918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AAGCBP+TimesNewRomanPSMT"/>
                <a:cs typeface="AAGCBP+TimesNewRomanPSMT"/>
              </a:rPr>
              <a:t>GIOAN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60580" y="4072494"/>
            <a:ext cx="2540892" cy="12913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AAGCBP+TimesNewRomanPSMT"/>
                <a:cs typeface="AAGCBP+TimesNewRomanPSMT"/>
              </a:rPr>
              <a:t>(20,</a:t>
            </a:r>
            <a:r>
              <a:rPr dirty="0" sz="40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4000">
                <a:solidFill>
                  <a:srgbClr val="000000"/>
                </a:solidFill>
                <a:latin typeface="AAGCBP+TimesNewRomanPSMT"/>
                <a:cs typeface="AAGCBP+TimesNewRomanPSMT"/>
              </a:rPr>
              <a:t>1-9)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774998" y="389441"/>
            <a:ext cx="4927273" cy="55404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và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khăn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liệm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che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đầu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Người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trước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đây,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khăn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này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không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để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lẫn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với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dây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băng,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nhưng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cuộn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lại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để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riêng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một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chỗ.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Bấy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giờ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môn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đệ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kia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mới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vào,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dù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ông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đã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tới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mồ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trước.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Ông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thấy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và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ông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tin,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vì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chưng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các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ông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còn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chưa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hiểu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rằng,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theo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Kinh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Thánh,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thì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Người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phải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sống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lại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từ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cõi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chết.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0040" y="554467"/>
            <a:ext cx="4725338" cy="634974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Phêrô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và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môn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đệ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kia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ra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đi</a:t>
            </a:r>
          </a:p>
          <a:p>
            <a:pPr marL="0" marR="0">
              <a:lnSpc>
                <a:spcPts val="3125"/>
              </a:lnSpc>
              <a:spcBef>
                <a:spcPts val="776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đến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mồ.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Cả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hai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cùng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chạy,</a:t>
            </a:r>
          </a:p>
          <a:p>
            <a:pPr marL="0" marR="0">
              <a:lnSpc>
                <a:spcPts val="3125"/>
              </a:lnSpc>
              <a:spcBef>
                <a:spcPts val="726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nhưng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môn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đệ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kia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chạy</a:t>
            </a:r>
          </a:p>
          <a:p>
            <a:pPr marL="0" marR="0">
              <a:lnSpc>
                <a:spcPts val="3125"/>
              </a:lnSpc>
              <a:spcBef>
                <a:spcPts val="776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nhanh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hơn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Phêrô,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và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đến</a:t>
            </a:r>
          </a:p>
          <a:p>
            <a:pPr marL="0" marR="0">
              <a:lnSpc>
                <a:spcPts val="3125"/>
              </a:lnSpc>
              <a:spcBef>
                <a:spcPts val="726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mồ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trước.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Ông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cúi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mình</a:t>
            </a:r>
          </a:p>
          <a:p>
            <a:pPr marL="0" marR="0">
              <a:lnSpc>
                <a:spcPts val="3125"/>
              </a:lnSpc>
              <a:spcBef>
                <a:spcPts val="776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xuống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thấy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những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khăn</a:t>
            </a:r>
          </a:p>
          <a:p>
            <a:pPr marL="0" marR="0">
              <a:lnSpc>
                <a:spcPts val="3125"/>
              </a:lnSpc>
              <a:spcBef>
                <a:spcPts val="726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liệm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để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đó,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nhưng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ông</a:t>
            </a:r>
          </a:p>
          <a:p>
            <a:pPr marL="0" marR="0">
              <a:lnSpc>
                <a:spcPts val="3125"/>
              </a:lnSpc>
              <a:spcBef>
                <a:spcPts val="776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không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vào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trong.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Vậy</a:t>
            </a:r>
          </a:p>
          <a:p>
            <a:pPr marL="0" marR="0">
              <a:lnSpc>
                <a:spcPts val="3125"/>
              </a:lnSpc>
              <a:spcBef>
                <a:spcPts val="726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Simon-Phêrô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theo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sau</a:t>
            </a:r>
          </a:p>
          <a:p>
            <a:pPr marL="0" marR="0">
              <a:lnSpc>
                <a:spcPts val="3125"/>
              </a:lnSpc>
              <a:spcBef>
                <a:spcPts val="776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cũng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tới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nơi,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ông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vào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trong</a:t>
            </a:r>
          </a:p>
          <a:p>
            <a:pPr marL="0" marR="0">
              <a:lnSpc>
                <a:spcPts val="3125"/>
              </a:lnSpc>
              <a:spcBef>
                <a:spcPts val="726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mồ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và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thấy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những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dây</a:t>
            </a:r>
          </a:p>
          <a:p>
            <a:pPr marL="0" marR="0">
              <a:lnSpc>
                <a:spcPts val="3125"/>
              </a:lnSpc>
              <a:spcBef>
                <a:spcPts val="776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băng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nhỏ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để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đó,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774998" y="5875841"/>
            <a:ext cx="2769728" cy="9684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Ðó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là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lời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 </a:t>
            </a:r>
            <a:r>
              <a:rPr dirty="0" sz="3000">
                <a:solidFill>
                  <a:srgbClr val="000000"/>
                </a:solidFill>
                <a:latin typeface="TCEWHS+Calibri-Light"/>
                <a:cs typeface="TCEWHS+Calibri-Light"/>
              </a:rPr>
              <a:t>Chúa.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96443" y="911712"/>
            <a:ext cx="6435303" cy="12913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DQAFSS+Calibri-Light,Bold"/>
                <a:cs typeface="DQAFSS+Calibri-Light,Bold"/>
              </a:rPr>
              <a:t>Câu</a:t>
            </a:r>
            <a:r>
              <a:rPr dirty="0" sz="4000" spc="-96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4000">
                <a:solidFill>
                  <a:srgbClr val="000000"/>
                </a:solidFill>
                <a:latin typeface="DQAFSS+Calibri-Light,Bold"/>
                <a:cs typeface="DQAFSS+Calibri-Light,Bold"/>
              </a:rPr>
              <a:t>1:</a:t>
            </a:r>
            <a:r>
              <a:rPr dirty="0" sz="4000" spc="-96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Maria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Mađalêna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đi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35425" y="1536353"/>
            <a:ext cx="4880864" cy="12913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ra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mồ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vào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lúc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nào?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99782" y="2929669"/>
            <a:ext cx="2500313" cy="31580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612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A.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Sáng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sớm</a:t>
            </a:r>
          </a:p>
          <a:p>
            <a:pPr marL="98425" marR="0">
              <a:lnSpc>
                <a:spcPts val="2917"/>
              </a:lnSpc>
              <a:spcBef>
                <a:spcPts val="5899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B.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Buổi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trưa</a:t>
            </a:r>
          </a:p>
          <a:p>
            <a:pPr marL="0" marR="0">
              <a:lnSpc>
                <a:spcPts val="2709"/>
              </a:lnSpc>
              <a:spcBef>
                <a:spcPts val="6372"/>
              </a:spcBef>
              <a:spcAft>
                <a:spcPts val="0"/>
              </a:spcAft>
            </a:pP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C.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Buổi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chiều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639343" y="1130024"/>
            <a:ext cx="5672582" cy="1900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Câu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2: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Khi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đến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mồ,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bà</a:t>
            </a:r>
          </a:p>
          <a:p>
            <a:pPr marL="1058862" marR="0">
              <a:lnSpc>
                <a:spcPts val="4167"/>
              </a:lnSpc>
              <a:spcBef>
                <a:spcPts val="632"/>
              </a:spcBef>
              <a:spcAft>
                <a:spcPts val="0"/>
              </a:spcAft>
            </a:pP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thấy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điều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40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gì?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59743" y="2940974"/>
            <a:ext cx="2861097" cy="8975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A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.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Có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lính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canh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7086" y="3844746"/>
            <a:ext cx="2195291" cy="133065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2628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B</a:t>
            </a:r>
            <a:r>
              <a:rPr dirty="0" sz="2800">
                <a:solidFill>
                  <a:srgbClr val="000000"/>
                </a:solidFill>
                <a:latin typeface="DQAFSS+Calibri-Light,Bold"/>
                <a:cs typeface="DQAFSS+Calibri-Light,Bold"/>
              </a:rPr>
              <a:t>.</a:t>
            </a:r>
            <a:r>
              <a:rPr dirty="0" sz="2800" spc="-68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DQAFSS+Calibri-Light,Bold"/>
                <a:cs typeface="DQAFSS+Calibri-Light,Bold"/>
              </a:rPr>
              <a:t>Tảng</a:t>
            </a:r>
            <a:r>
              <a:rPr dirty="0" sz="2800" spc="-67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DQAFSS+Calibri-Light,Bold"/>
                <a:cs typeface="DQAFSS+Calibri-Light,Bold"/>
              </a:rPr>
              <a:t>đá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DQAFSS+Calibri-Light,Bold"/>
                <a:cs typeface="DQAFSS+Calibri-Light,Bold"/>
              </a:rPr>
              <a:t>lăn</a:t>
            </a:r>
            <a:r>
              <a:rPr dirty="0" sz="2800" spc="-66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DQAFSS+Calibri-Light,Bold"/>
                <a:cs typeface="DQAFSS+Calibri-Light,Bold"/>
              </a:rPr>
              <a:t>khỏi</a:t>
            </a:r>
            <a:r>
              <a:rPr dirty="0" sz="2800" spc="-66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DQAFSS+Calibri-Light,Bold"/>
                <a:cs typeface="DQAFSS+Calibri-Light,Bold"/>
              </a:rPr>
              <a:t>mộ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09348" y="5226703"/>
            <a:ext cx="3676771" cy="839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09"/>
              </a:lnSpc>
              <a:spcBef>
                <a:spcPts val="0"/>
              </a:spcBef>
              <a:spcAft>
                <a:spcPts val="0"/>
              </a:spcAft>
            </a:pP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C.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Không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có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chuyện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gì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51200" y="1184496"/>
            <a:ext cx="6539790" cy="171083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Câu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3: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Maria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chạy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về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báo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tin</a:t>
            </a:r>
          </a:p>
          <a:p>
            <a:pPr marL="2152650" marR="0">
              <a:lnSpc>
                <a:spcPts val="3751"/>
              </a:lnSpc>
              <a:spcBef>
                <a:spcPts val="518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cho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ai?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1794" y="2797823"/>
            <a:ext cx="2249987" cy="13221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A.</a:t>
            </a:r>
            <a:r>
              <a:rPr dirty="0" sz="24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Phêrô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và</a:t>
            </a:r>
          </a:p>
          <a:p>
            <a:pPr marL="22225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môn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đệ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kia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11438" y="4160548"/>
            <a:ext cx="3179073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B.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Gioan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và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Anrê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93355" y="5097690"/>
            <a:ext cx="2655620" cy="133065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C.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Giacôbê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và</a:t>
            </a:r>
          </a:p>
          <a:p>
            <a:pPr marL="616743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Tôma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10632" y="1170959"/>
            <a:ext cx="5952725" cy="17108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Câu</a:t>
            </a:r>
            <a:r>
              <a:rPr dirty="0" sz="3600" spc="-74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4:</a:t>
            </a:r>
            <a:r>
              <a:rPr dirty="0" sz="3600" spc="-83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Ai</a:t>
            </a:r>
            <a:r>
              <a:rPr dirty="0" sz="3600" spc="-87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chạy</a:t>
            </a:r>
            <a:r>
              <a:rPr dirty="0" sz="3600" spc="-88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nhanh</a:t>
            </a:r>
            <a:r>
              <a:rPr dirty="0" sz="3600" spc="-86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hơn</a:t>
            </a:r>
            <a:r>
              <a:rPr dirty="0" sz="3600" spc="-87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và</a:t>
            </a:r>
          </a:p>
          <a:p>
            <a:pPr marL="1216794" marR="0">
              <a:lnSpc>
                <a:spcPts val="3751"/>
              </a:lnSpc>
              <a:spcBef>
                <a:spcPts val="518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đến</a:t>
            </a:r>
            <a:r>
              <a:rPr dirty="0" sz="3600" spc="-87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mồ</a:t>
            </a:r>
            <a:r>
              <a:rPr dirty="0" sz="3600" spc="-88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trước?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34581" y="2999327"/>
            <a:ext cx="1825973" cy="2047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A.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Phêrô</a:t>
            </a:r>
          </a:p>
          <a:p>
            <a:pPr marL="155067" marR="0">
              <a:lnSpc>
                <a:spcPts val="2917"/>
              </a:lnSpc>
              <a:spcBef>
                <a:spcPts val="6275"/>
              </a:spcBef>
              <a:spcAft>
                <a:spcPts val="0"/>
              </a:spcAft>
            </a:pPr>
            <a:r>
              <a:rPr dirty="0" sz="2400">
                <a:solidFill>
                  <a:srgbClr val="000000"/>
                </a:solidFill>
                <a:latin typeface="DQAFSS+Calibri-Light,Bold"/>
                <a:cs typeface="DQAFSS+Calibri-Light,Bold"/>
              </a:rPr>
              <a:t>B.</a:t>
            </a:r>
            <a:r>
              <a:rPr dirty="0" sz="2400" spc="-58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Anrê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28976" y="5306783"/>
            <a:ext cx="2646908" cy="8963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C.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Môn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đệ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kia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329779" y="973846"/>
            <a:ext cx="6361747" cy="11621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Câu</a:t>
            </a:r>
            <a:r>
              <a:rPr dirty="0" sz="3600" spc="-74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5: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Người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môn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đệ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kia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khi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05298" y="1536023"/>
            <a:ext cx="4266134" cy="11621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đến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mồ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đã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làm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gì?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61755" y="2841702"/>
            <a:ext cx="2400731" cy="212046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A.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Vào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ngay</a:t>
            </a:r>
          </a:p>
          <a:p>
            <a:pPr marL="58737" marR="0">
              <a:lnSpc>
                <a:spcPts val="2917"/>
              </a:lnSpc>
              <a:spcBef>
                <a:spcPts val="6661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B.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Cúi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nhìn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13448" y="5264235"/>
            <a:ext cx="3100657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C.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>
                <a:solidFill>
                  <a:srgbClr val="000000"/>
                </a:solidFill>
                <a:latin typeface="DQAFSS+Calibri-Light,Bold"/>
                <a:cs typeface="DQAFSS+Calibri-Light,Bold"/>
              </a:rPr>
              <a:t>Gọi</a:t>
            </a:r>
            <a:r>
              <a:rPr dirty="0" sz="2800" spc="-67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DQAFSS+Calibri-Light,Bold"/>
                <a:cs typeface="DQAFSS+Calibri-Light,Bold"/>
              </a:rPr>
              <a:t>người</a:t>
            </a:r>
            <a:r>
              <a:rPr dirty="0" sz="2800" spc="-67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DQAFSS+Calibri-Light,Bold"/>
                <a:cs typeface="DQAFSS+Calibri-Light,Bold"/>
              </a:rPr>
              <a:t>khác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348064" y="1101960"/>
            <a:ext cx="4437154" cy="17040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4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Câu</a:t>
            </a:r>
            <a:r>
              <a:rPr dirty="0" sz="34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4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6</a:t>
            </a:r>
            <a:r>
              <a:rPr dirty="0" sz="3400">
                <a:solidFill>
                  <a:srgbClr val="000000"/>
                </a:solidFill>
                <a:latin typeface="DQAFSS+Calibri-Light,Bold"/>
                <a:cs typeface="DQAFSS+Calibri-Light,Bold"/>
              </a:rPr>
              <a:t>:</a:t>
            </a:r>
            <a:r>
              <a:rPr dirty="0" sz="3400" spc="-93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Ai</a:t>
            </a:r>
            <a:r>
              <a:rPr dirty="0" sz="3600" spc="-87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là</a:t>
            </a:r>
            <a:r>
              <a:rPr dirty="0" sz="3600" spc="-86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người</a:t>
            </a:r>
          </a:p>
          <a:p>
            <a:pPr marL="1831801" marR="0">
              <a:lnSpc>
                <a:spcPts val="3751"/>
              </a:lnSpc>
              <a:spcBef>
                <a:spcPts val="518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mồ</a:t>
            </a:r>
            <a:r>
              <a:rPr dirty="0" sz="3600" spc="-88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trước?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243190" y="1101960"/>
            <a:ext cx="1340569" cy="11621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vào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96194" y="3082672"/>
            <a:ext cx="1911709" cy="33484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A.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Maria</a:t>
            </a:r>
          </a:p>
          <a:p>
            <a:pPr marL="19050" marR="0">
              <a:lnSpc>
                <a:spcPts val="2917"/>
              </a:lnSpc>
              <a:spcBef>
                <a:spcPts val="6768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B.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Gioan</a:t>
            </a:r>
          </a:p>
          <a:p>
            <a:pPr marL="34924" marR="0">
              <a:lnSpc>
                <a:spcPts val="2917"/>
              </a:lnSpc>
              <a:spcBef>
                <a:spcPts val="6672"/>
              </a:spcBef>
              <a:spcAft>
                <a:spcPts val="0"/>
              </a:spcAft>
            </a:pP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C.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Phêrô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58839" y="1170959"/>
            <a:ext cx="6529516" cy="11621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Câu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7: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Khăn</a:t>
            </a:r>
            <a:r>
              <a:rPr dirty="0" sz="3600" spc="-86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che</a:t>
            </a:r>
            <a:r>
              <a:rPr dirty="0" sz="3600" spc="-85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đầu</a:t>
            </a:r>
            <a:r>
              <a:rPr dirty="0" sz="3600" spc="-86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được</a:t>
            </a:r>
            <a:r>
              <a:rPr dirty="0" sz="3600" spc="-86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đặt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85581" y="1719599"/>
            <a:ext cx="2304461" cy="11621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thế</a:t>
            </a:r>
            <a:r>
              <a:rPr dirty="0" sz="3600" spc="-85">
                <a:solidFill>
                  <a:srgbClr val="000000"/>
                </a:solidFill>
                <a:latin typeface="DQAFSS+Calibri-Light,Bold"/>
                <a:cs typeface="DQAFSS+Calibri-Light,Bold"/>
              </a:rPr>
              <a:t> </a:t>
            </a:r>
            <a:r>
              <a:rPr dirty="0" sz="3600">
                <a:solidFill>
                  <a:srgbClr val="000000"/>
                </a:solidFill>
                <a:latin typeface="DQAFSS+Calibri-Light,Bold"/>
                <a:cs typeface="DQAFSS+Calibri-Light,Bold"/>
              </a:rPr>
              <a:t>nào?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35063" y="3107612"/>
            <a:ext cx="2642262" cy="3204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A.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Cuộn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riêng</a:t>
            </a:r>
          </a:p>
          <a:p>
            <a:pPr marL="66562" marR="0">
              <a:lnSpc>
                <a:spcPts val="2917"/>
              </a:lnSpc>
              <a:spcBef>
                <a:spcPts val="6191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B.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Đặt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chung</a:t>
            </a:r>
          </a:p>
          <a:p>
            <a:pPr marL="330200" marR="0">
              <a:lnSpc>
                <a:spcPts val="2917"/>
              </a:lnSpc>
              <a:spcBef>
                <a:spcPts val="6157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</a:t>
            </a:r>
            <a:r>
              <a:rPr dirty="0" sz="2800">
                <a:solidFill>
                  <a:srgbClr val="000000"/>
                </a:solidFill>
                <a:latin typeface="AAGCBP+TimesNewRomanPSMT"/>
                <a:cs typeface="AAGCBP+TimesNewRomanPSMT"/>
              </a:rPr>
              <a:t>.</a:t>
            </a:r>
            <a:r>
              <a:rPr dirty="0" sz="2800">
                <a:solidFill>
                  <a:srgbClr val="000000"/>
                </a:solidFill>
                <a:latin typeface="AAGCBP+TimesNewRomanPSMT"/>
                <a:cs typeface="AAGCBP+TimesNewRomanPS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Bị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mất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355067" y="1136066"/>
            <a:ext cx="6147923" cy="17108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75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Câu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8: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Khi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vào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mồ,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môn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đệ</a:t>
            </a:r>
          </a:p>
          <a:p>
            <a:pPr marL="1031081" marR="0">
              <a:lnSpc>
                <a:spcPts val="3751"/>
              </a:lnSpc>
              <a:spcBef>
                <a:spcPts val="518"/>
              </a:spcBef>
              <a:spcAft>
                <a:spcPts val="0"/>
              </a:spcAft>
            </a:pP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kia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như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thế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3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nào?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90483" y="3057488"/>
            <a:ext cx="2700903" cy="20616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A.</a:t>
            </a:r>
            <a:r>
              <a:rPr dirty="0" sz="26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Không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hiểu</a:t>
            </a:r>
          </a:p>
          <a:p>
            <a:pPr marL="400051" marR="0">
              <a:lnSpc>
                <a:spcPts val="2917"/>
              </a:lnSpc>
              <a:spcBef>
                <a:spcPts val="6275"/>
              </a:spcBef>
              <a:spcAft>
                <a:spcPts val="0"/>
              </a:spcAft>
            </a:pP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B.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Sợ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hãi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20646" y="5371937"/>
            <a:ext cx="2630835" cy="89007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C.</a:t>
            </a:r>
            <a:r>
              <a:rPr dirty="0" sz="24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Thấy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và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 </a:t>
            </a:r>
            <a:r>
              <a:rPr dirty="0" sz="2800" b="1">
                <a:solidFill>
                  <a:srgbClr val="000000"/>
                </a:solidFill>
                <a:latin typeface="PKECAG+TimesNewRomanPS-BoldMT"/>
                <a:cs typeface="PKECAG+TimesNewRomanPS-BoldMT"/>
              </a:rPr>
              <a:t>tin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pdfcandle</dc:creator>
  <cp:lastModifiedBy>pdfcandle</cp:lastModifiedBy>
  <cp:revision>1</cp:revision>
  <dcterms:modified xsi:type="dcterms:W3CDTF">2026-03-31T20:37:38-07:00</dcterms:modified>
</cp:coreProperties>
</file>