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embeddedFontLst>
    <p:embeddedFont>
      <p:font typeface="QTVITN+ArialMT"/>
      <p:regular r:id="rId23"/>
    </p:embeddedFont>
    <p:embeddedFont>
      <p:font typeface="OAUSFP+TimesNewRomanPS-BoldMT"/>
      <p:regular r:id="rId24"/>
    </p:embeddedFont>
    <p:embeddedFont>
      <p:font typeface="AHEDHW+Calibri-Light,Bold"/>
      <p:regular r:id="rId25"/>
    </p:embeddedFont>
    <p:embeddedFont>
      <p:font typeface="TFJWGJ+TimesNewRomanPSMT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423" y="1345854"/>
            <a:ext cx="9913547" cy="5774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586"/>
              </a:lnSpc>
              <a:spcBef>
                <a:spcPts val="0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CHÚA</a:t>
            </a:r>
            <a:r>
              <a:rPr dirty="0" sz="9200" spc="-15">
                <a:solidFill>
                  <a:srgbClr val="ff0000"/>
                </a:solidFill>
                <a:latin typeface="QTVITN+ArialMT"/>
                <a:cs typeface="QTVITN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NHẬT</a:t>
            </a:r>
            <a:r>
              <a:rPr dirty="0" sz="9200" spc="-610">
                <a:solidFill>
                  <a:srgbClr val="ff0000"/>
                </a:solidFill>
                <a:latin typeface="QTVITN+ArialMT"/>
                <a:cs typeface="QTVITN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VI</a:t>
            </a:r>
          </a:p>
          <a:p>
            <a:pPr marL="1558925" marR="0">
              <a:lnSpc>
                <a:spcPts val="9586"/>
              </a:lnSpc>
              <a:spcBef>
                <a:spcPts val="140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Phục</a:t>
            </a: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sinh</a:t>
            </a:r>
          </a:p>
          <a:p>
            <a:pPr marL="2338387" marR="0">
              <a:lnSpc>
                <a:spcPts val="9586"/>
              </a:lnSpc>
              <a:spcBef>
                <a:spcPts val="1453"/>
              </a:spcBef>
              <a:spcAft>
                <a:spcPts val="0"/>
              </a:spcAft>
            </a:pP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NĂM</a:t>
            </a:r>
            <a:r>
              <a:rPr dirty="0" sz="9200" spc="16">
                <a:solidFill>
                  <a:srgbClr val="ff0000"/>
                </a:solidFill>
                <a:latin typeface="QTVITN+ArialMT"/>
                <a:cs typeface="QTVITN+ArialMT"/>
              </a:rPr>
              <a:t> </a:t>
            </a:r>
            <a:r>
              <a:rPr dirty="0" sz="9200">
                <a:solidFill>
                  <a:srgbClr val="ff0000"/>
                </a:solidFill>
                <a:latin typeface="QTVITN+ArialMT"/>
                <a:cs typeface="QTVITN+ArialMT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2: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1052" y="2140429"/>
            <a:ext cx="11467541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Giêsu</a:t>
            </a:r>
            <a:r>
              <a:rPr dirty="0" sz="6000" spc="22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xin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Cha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ban</a:t>
            </a:r>
          </a:p>
          <a:p>
            <a:pPr marL="658018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Đấng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nào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cho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môn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spc="14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đệ?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7874" y="4566311"/>
            <a:ext cx="144761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7655" y="4603724"/>
            <a:ext cx="4023086" cy="17694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T</a:t>
            </a:r>
            <a:r>
              <a:rPr dirty="0" sz="5400" spc="4716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R</a:t>
            </a:r>
            <a:r>
              <a:rPr dirty="0" sz="5400" spc="446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Ợ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73154" y="4645540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5870" y="4667109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H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3: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8597" y="2293898"/>
            <a:ext cx="1030528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Đấng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ấy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còn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được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gọi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là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gì?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98070" y="3625250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06066" y="3663986"/>
            <a:ext cx="3985747" cy="1746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H</a:t>
            </a:r>
            <a:r>
              <a:rPr dirty="0" sz="5400" spc="13834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72344" y="3733976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Ầ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6782" y="4888798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63773" y="4926211"/>
            <a:ext cx="6446697" cy="17556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H</a:t>
            </a:r>
            <a:r>
              <a:rPr dirty="0" sz="5400" spc="442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Â</a:t>
            </a:r>
            <a:r>
              <a:rPr dirty="0" sz="5400" spc="4164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N</a:t>
            </a:r>
            <a:r>
              <a:rPr dirty="0" sz="5400" spc="14128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53359" y="4952337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4: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2593" y="2231105"/>
            <a:ext cx="9690125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837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Vì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sao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thế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gian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không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thể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đón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nhận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Thần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Chân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Lý?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36892" y="4414273"/>
            <a:ext cx="4004979" cy="1745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H</a:t>
            </a:r>
            <a:r>
              <a:rPr dirty="0" sz="5400" spc="13985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2173" y="4436461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5668" y="4468592"/>
            <a:ext cx="6463425" cy="1755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G</a:t>
            </a:r>
            <a:r>
              <a:rPr dirty="0" sz="5400" spc="4582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B</a:t>
            </a:r>
            <a:r>
              <a:rPr dirty="0" sz="5400" spc="5499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I</a:t>
            </a:r>
            <a:r>
              <a:rPr dirty="0" sz="5400" spc="15157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32959" y="4491465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Ô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46904" y="4514691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Ế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8234" y="537408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5: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3260" y="2073109"/>
            <a:ext cx="8719565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Thần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Chân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Lý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“ở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đâu”</a:t>
            </a:r>
          </a:p>
          <a:p>
            <a:pPr marL="115570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nơi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môn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đệ?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6219" y="4304147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5925" y="4322831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88681" y="4326283"/>
            <a:ext cx="2737321" cy="1751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R</a:t>
            </a:r>
            <a:r>
              <a:rPr dirty="0" sz="5400" spc="4004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70938" y="4351714"/>
            <a:ext cx="1486123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14067" y="4348018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6: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1753" y="2104678"/>
            <a:ext cx="9149448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818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Giêsu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nói: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“Thầy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sẽ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không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bỏ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con…?”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8589" y="4503010"/>
            <a:ext cx="1675990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05277" y="4521694"/>
            <a:ext cx="1295586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6755" y="4525146"/>
            <a:ext cx="4041617" cy="1751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Ồ</a:t>
            </a:r>
            <a:r>
              <a:rPr dirty="0" sz="5400" spc="4365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</a:t>
            </a:r>
            <a:r>
              <a:rPr dirty="0" sz="5400" spc="4359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Ô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7: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4948" y="1999339"/>
            <a:ext cx="10218400" cy="2851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Nhờ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ai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sống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mà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các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môn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đệ</a:t>
            </a:r>
          </a:p>
          <a:p>
            <a:pPr marL="2221706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cũng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sẽ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sống?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3541" y="4237421"/>
            <a:ext cx="10399490" cy="1792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Đ</a:t>
            </a:r>
            <a:r>
              <a:rPr dirty="0" sz="5400" spc="14035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</a:t>
            </a:r>
            <a:r>
              <a:rPr dirty="0" sz="5400" spc="4409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G</a:t>
            </a:r>
            <a:r>
              <a:rPr dirty="0" sz="5400" spc="13734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Ê</a:t>
            </a:r>
          </a:p>
          <a:p>
            <a:pPr marL="4969347" marR="0">
              <a:lnSpc>
                <a:spcPts val="5626"/>
              </a:lnSpc>
              <a:spcBef>
                <a:spcPts val="5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I</a:t>
            </a:r>
            <a:r>
              <a:rPr dirty="0" sz="5400" spc="15712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S</a:t>
            </a:r>
            <a:r>
              <a:rPr dirty="0" sz="5400" spc="466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29147" y="4281086"/>
            <a:ext cx="157452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Ứ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739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8: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509" y="2585717"/>
            <a:ext cx="10560292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Ai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là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người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mến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Đức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Giêsu?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2369" y="4127510"/>
            <a:ext cx="3790157" cy="1745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I</a:t>
            </a:r>
            <a:r>
              <a:rPr dirty="0" sz="5400" spc="14691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0668" y="4149699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24162" y="4181830"/>
            <a:ext cx="4011634" cy="1755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U</a:t>
            </a:r>
            <a:r>
              <a:rPr dirty="0" sz="5400" spc="4883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Ậ</a:t>
            </a:r>
            <a:r>
              <a:rPr dirty="0" sz="5400" spc="4504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91453" y="4204703"/>
            <a:ext cx="157452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Ữ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6250" y="2617435"/>
            <a:ext cx="8603657" cy="3548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0" spc="-15">
                <a:solidFill>
                  <a:srgbClr val="fffaf2"/>
                </a:solidFill>
                <a:latin typeface="QTVITN+ArialMT"/>
                <a:cs typeface="QTVITN+ArialMT"/>
              </a:rPr>
              <a:t>Thank</a:t>
            </a:r>
            <a:r>
              <a:rPr dirty="0" sz="11000" spc="-10">
                <a:solidFill>
                  <a:srgbClr val="fffaf2"/>
                </a:solidFill>
                <a:latin typeface="QTVITN+ArialMT"/>
                <a:cs typeface="QTVITN+ArialMT"/>
              </a:rPr>
              <a:t> </a:t>
            </a:r>
            <a:r>
              <a:rPr dirty="0" sz="11000" spc="-11">
                <a:solidFill>
                  <a:srgbClr val="fffaf2"/>
                </a:solidFill>
                <a:latin typeface="QTVITN+ArialMT"/>
                <a:cs typeface="QTVITN+ArialMT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8586" y="2640425"/>
            <a:ext cx="854637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Vui</a:t>
            </a:r>
            <a:r>
              <a:rPr dirty="0" sz="6600" spc="-719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học</a:t>
            </a:r>
            <a:r>
              <a:rPr dirty="0" sz="6600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Kinh</a:t>
            </a:r>
            <a:r>
              <a:rPr dirty="0" sz="6600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c000"/>
                </a:solidFill>
                <a:latin typeface="OAUSFP+TimesNewRomanPS-BoldMT"/>
                <a:cs typeface="OAUSFP+TimesNewRomanPS-BoldMT"/>
              </a:rPr>
              <a:t>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0050" y="3695278"/>
            <a:ext cx="441219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b050"/>
                </a:solidFill>
                <a:latin typeface="AHEDHW+Calibri-Light,Bold"/>
                <a:cs typeface="AHEDHW+Calibri-Light,Bold"/>
              </a:rPr>
              <a:t>Gioan</a:t>
            </a:r>
            <a:r>
              <a:rPr dirty="0" sz="4400" spc="-105">
                <a:solidFill>
                  <a:srgbClr val="00b050"/>
                </a:solidFill>
                <a:latin typeface="AHEDHW+Calibri-Light,Bold"/>
                <a:cs typeface="AHEDHW+Calibri-Light,Bold"/>
              </a:rPr>
              <a:t> </a:t>
            </a:r>
            <a:r>
              <a:rPr dirty="0" sz="4400">
                <a:solidFill>
                  <a:srgbClr val="00b050"/>
                </a:solidFill>
                <a:latin typeface="AHEDHW+Calibri-Light,Bold"/>
                <a:cs typeface="AHEDHW+Calibri-Light,Bold"/>
              </a:rPr>
              <a:t>14,</a:t>
            </a:r>
            <a:r>
              <a:rPr dirty="0" sz="4400" spc="-104">
                <a:solidFill>
                  <a:srgbClr val="00b050"/>
                </a:solidFill>
                <a:latin typeface="AHEDHW+Calibri-Light,Bold"/>
                <a:cs typeface="AHEDHW+Calibri-Light,Bold"/>
              </a:rPr>
              <a:t> </a:t>
            </a:r>
            <a:r>
              <a:rPr dirty="0" sz="4400">
                <a:solidFill>
                  <a:srgbClr val="00b050"/>
                </a:solidFill>
                <a:latin typeface="AHEDHW+Calibri-Light,Bold"/>
                <a:cs typeface="AHEDHW+Calibri-Light,Bold"/>
              </a:rPr>
              <a:t>15-21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6797" y="1076116"/>
            <a:ext cx="4804171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TFJWGJ+TimesNewRomanPSMT"/>
                <a:cs typeface="TFJWGJ+TimesNewRomanPSMT"/>
              </a:rPr>
              <a:t>KinhꢀThánh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9803" y="5573504"/>
            <a:ext cx="1540817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TFJWGJ+TimesNewRomanPSMT"/>
                <a:cs typeface="TFJWGJ+TimesNewRomanPSMT"/>
              </a:rPr>
              <a:t>NXBꢀTÔNꢀGIÁO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97189" y="561528"/>
            <a:ext cx="4656485" cy="6383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Khiꢀấy,ꢀChúaꢀGiêsuꢀphánꢀ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cùngꢀcácꢀmônꢀđệꢀrằng:ꢀ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“Nếuꢀcácꢀconꢀyêuꢀmếnꢀ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Thầy,ꢀthìꢀhãyꢀgiữꢀgiớiꢀrănꢀ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Thầy.ꢀVàꢀThầyꢀsẽꢀxinꢀCha,ꢀ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vàꢀNgườiꢀsẽꢀbanꢀchoꢀcácꢀ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conꢀmộtꢀÐấngꢀPhùꢀTrợꢀ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khác,ꢀđểꢀNgàiꢀởꢀvớiꢀcácꢀconꢀ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luônꢀmãi.ꢀNgàiꢀlàꢀThầnꢀ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ChânꢀLýꢀmàꢀthếꢀgianꢀkhôngꢀ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thểꢀđónꢀnhận,ꢀvìꢀthếꢀgianꢀ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khôngꢀthấyꢀvàꢀcũngꢀchẳngꢀ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biếtꢀđượcꢀNgài;ꢀ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0580" y="2014078"/>
            <a:ext cx="4148088" cy="25958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TFJWGJ+TimesNewRomanPSMT"/>
                <a:cs typeface="TFJWGJ+TimesNewRomanPSMT"/>
              </a:rPr>
              <a:t>TINꢀMỪNGꢀ</a:t>
            </a:r>
          </a:p>
          <a:p>
            <a:pPr marL="0" marR="0">
              <a:lnSpc>
                <a:spcPts val="4167"/>
              </a:lnSpc>
              <a:spcBef>
                <a:spcPts val="918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TFJWGJ+TimesNewRomanPSMT"/>
                <a:cs typeface="TFJWGJ+TimesNewRomanPSMT"/>
              </a:rPr>
              <a:t>THEOꢀTHÁNHꢀ</a:t>
            </a:r>
          </a:p>
          <a:p>
            <a:pPr marL="0" marR="0">
              <a:lnSpc>
                <a:spcPts val="4167"/>
              </a:lnSpc>
              <a:spcBef>
                <a:spcPts val="918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TFJWGJ+TimesNewRomanPSMT"/>
                <a:cs typeface="TFJWGJ+TimesNewRomanPSMT"/>
              </a:rPr>
              <a:t>GIOANꢀ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60580" y="4072494"/>
            <a:ext cx="304889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TFJWGJ+TimesNewRomanPSMT"/>
                <a:cs typeface="TFJWGJ+TimesNewRomanPSMT"/>
              </a:rPr>
              <a:t>(14,ꢀ15-21)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7829" y="536177"/>
            <a:ext cx="4428652" cy="6383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cònꢀcácꢀcon,ꢀcácꢀconꢀbiếtꢀ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Ngài,ꢀvìꢀNgàiꢀsẽꢀởꢀnơiꢀcácꢀ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conꢀvàꢀởꢀtrongꢀcácꢀcon.ꢀ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Thầyꢀsẽꢀkhôngꢀbỏꢀcácꢀconꢀ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mồꢀcôi:ꢀThầyꢀsẽꢀđếnꢀvớiꢀ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cácꢀcon.ꢀMộtꢀítꢀnữa,ꢀthếꢀ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gianꢀsẽꢀkhôngꢀcònꢀthấyꢀ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Thầy.ꢀPhầnꢀcácꢀcon,ꢀcácꢀ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conꢀthấyꢀThầyꢀvìꢀThầyꢀ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sốngꢀvàꢀcácꢀconꢀcũngꢀsẽꢀ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sống.ꢀTrongꢀngàyꢀđó,ꢀcácꢀ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conꢀsẽꢀhiểuꢀbiếtꢀrằngꢀThầyꢀ</a:t>
            </a:r>
          </a:p>
          <a:p>
            <a:pPr marL="0" marR="0">
              <a:lnSpc>
                <a:spcPts val="2917"/>
              </a:lnSpc>
              <a:spcBef>
                <a:spcPts val="67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ởꢀtrongꢀChaꢀThầy,ꢀ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2082" y="612585"/>
            <a:ext cx="4712993" cy="431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vàꢀcácꢀconꢀởꢀtrongꢀThầy,ꢀvàꢀ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Thầyꢀởꢀtrongꢀcácꢀcon.ꢀAiꢀ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nhậnꢀcácꢀluậtꢀThầyꢀtruyềnꢀ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vàꢀgiữꢀcácꢀluậtꢀđó,ꢀthìꢀngườiꢀ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ấyꢀlàꢀkẻꢀmếnꢀThầy.ꢀVàꢀaiꢀ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mếnꢀThầyꢀsẽꢀđượcꢀChaꢀ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Thầyꢀyêuꢀmến,ꢀvàꢀThầyꢀsẽꢀ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yêuꢀnó,ꢀvàꢀsẽꢀtỏꢀmìnhꢀraꢀchoꢀ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nó”.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2082" y="4879786"/>
            <a:ext cx="271648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WGJ+TimesNewRomanPSMT"/>
                <a:cs typeface="TFJWGJ+TimesNewRomanPSMT"/>
              </a:rPr>
              <a:t>ÐóꢀlàꢀlờiꢀChúa.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4394" y="2229656"/>
            <a:ext cx="7472538" cy="3548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0" spc="-12">
                <a:solidFill>
                  <a:srgbClr val="fffaf2"/>
                </a:solidFill>
                <a:latin typeface="QTVITN+ArialMT"/>
                <a:cs typeface="QTVITN+ArialMT"/>
              </a:rPr>
              <a:t>let's</a:t>
            </a:r>
            <a:r>
              <a:rPr dirty="0" sz="11000" spc="-13">
                <a:solidFill>
                  <a:srgbClr val="fffaf2"/>
                </a:solidFill>
                <a:latin typeface="QTVITN+ArialMT"/>
                <a:cs typeface="QTVITN+ArialMT"/>
              </a:rPr>
              <a:t> </a:t>
            </a:r>
            <a:r>
              <a:rPr dirty="0" sz="11000" spc="-11">
                <a:solidFill>
                  <a:srgbClr val="fffaf2"/>
                </a:solidFill>
                <a:latin typeface="QTVITN+ArialMT"/>
                <a:cs typeface="QTVITN+ArialMT"/>
              </a:rPr>
              <a:t>play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8664" y="644156"/>
            <a:ext cx="3655396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Câu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6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1: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5494" y="2022009"/>
            <a:ext cx="9488710" cy="2943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Nếu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yêu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mến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Chúa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Giêsu</a:t>
            </a:r>
          </a:p>
          <a:p>
            <a:pPr marL="854075" marR="0">
              <a:lnSpc>
                <a:spcPts val="6877"/>
              </a:lnSpc>
              <a:spcBef>
                <a:spcPts val="1024"/>
              </a:spcBef>
              <a:spcAft>
                <a:spcPts val="0"/>
              </a:spcAft>
            </a:pP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thì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phải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giữ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điều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60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gì</a:t>
            </a:r>
            <a:r>
              <a:rPr dirty="0" sz="6600" b="1">
                <a:solidFill>
                  <a:srgbClr val="000000"/>
                </a:solidFill>
                <a:latin typeface="OAUSFP+TimesNewRomanPS-BoldMT"/>
                <a:cs typeface="OAUSFP+TimesNewRomanPS-BoldMT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85887" y="4217596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3079" y="4228009"/>
            <a:ext cx="152396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57552" y="4240404"/>
            <a:ext cx="7922367" cy="177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I</a:t>
            </a:r>
            <a:r>
              <a:rPr dirty="0" sz="5400" spc="16949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I</a:t>
            </a:r>
            <a:r>
              <a:rPr dirty="0" sz="5400" spc="16462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Ă</a:t>
            </a:r>
            <a:r>
              <a:rPr dirty="0" sz="5400" spc="4781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 </a:t>
            </a: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73922" y="4290573"/>
            <a:ext cx="156213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OAUSFP+TimesNewRomanPS-BoldMT"/>
                <a:cs typeface="OAUSFP+TimesNewRomanPS-BoldMT"/>
              </a:rPr>
              <a:t>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2026-05-04T22:45:51-07:00</dcterms:modified>
</cp:coreProperties>
</file>