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12192000" cy="6858000"/>
  <p:embeddedFontLst>
    <p:embeddedFont>
      <p:font typeface="JGDEUO+ArialMT"/>
      <p:regular r:id="rId23"/>
    </p:embeddedFont>
    <p:embeddedFont>
      <p:font typeface="KHFSNA+TimesNewRomanPS-BoldMT"/>
      <p:regular r:id="rId24"/>
    </p:embeddedFont>
    <p:embeddedFont>
      <p:font typeface="AIVRVE+Calibri-Light,Bold"/>
      <p:regular r:id="rId25"/>
    </p:embeddedFont>
    <p:embeddedFont>
      <p:font typeface="KIFCOB+TimesNewRomanPSMT"/>
      <p:regular r:id="rId26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font" Target="fonts/font1.fntdata" /><Relationship Id="rId24" Type="http://schemas.openxmlformats.org/officeDocument/2006/relationships/font" Target="fonts/font2.fntdata" /><Relationship Id="rId25" Type="http://schemas.openxmlformats.org/officeDocument/2006/relationships/font" Target="fonts/font3.fntdata" /><Relationship Id="rId26" Type="http://schemas.openxmlformats.org/officeDocument/2006/relationships/font" Target="fonts/font4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2423" y="1345854"/>
            <a:ext cx="9913547" cy="57742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586"/>
              </a:lnSpc>
              <a:spcBef>
                <a:spcPts val="0"/>
              </a:spcBef>
              <a:spcAft>
                <a:spcPts val="0"/>
              </a:spcAft>
            </a:pPr>
            <a:r>
              <a:rPr dirty="0" sz="9200">
                <a:solidFill>
                  <a:srgbClr val="ff0000"/>
                </a:solidFill>
                <a:latin typeface="JGDEUO+ArialMT"/>
                <a:cs typeface="JGDEUO+ArialMT"/>
              </a:rPr>
              <a:t>CHÚA</a:t>
            </a:r>
            <a:r>
              <a:rPr dirty="0" sz="9200" spc="-15">
                <a:solidFill>
                  <a:srgbClr val="ff0000"/>
                </a:solidFill>
                <a:latin typeface="JGDEUO+ArialMT"/>
                <a:cs typeface="JGDEUO+ArialMT"/>
              </a:rPr>
              <a:t> </a:t>
            </a:r>
            <a:r>
              <a:rPr dirty="0" sz="9200">
                <a:solidFill>
                  <a:srgbClr val="ff0000"/>
                </a:solidFill>
                <a:latin typeface="JGDEUO+ArialMT"/>
                <a:cs typeface="JGDEUO+ArialMT"/>
              </a:rPr>
              <a:t>NHẬT</a:t>
            </a:r>
            <a:r>
              <a:rPr dirty="0" sz="9200" spc="-610">
                <a:solidFill>
                  <a:srgbClr val="ff0000"/>
                </a:solidFill>
                <a:latin typeface="JGDEUO+ArialMT"/>
                <a:cs typeface="JGDEUO+ArialMT"/>
              </a:rPr>
              <a:t> </a:t>
            </a:r>
            <a:r>
              <a:rPr dirty="0" sz="9200">
                <a:solidFill>
                  <a:srgbClr val="ff0000"/>
                </a:solidFill>
                <a:latin typeface="JGDEUO+ArialMT"/>
                <a:cs typeface="JGDEUO+ArialMT"/>
              </a:rPr>
              <a:t>VI</a:t>
            </a:r>
          </a:p>
          <a:p>
            <a:pPr marL="1558925" marR="0">
              <a:lnSpc>
                <a:spcPts val="9586"/>
              </a:lnSpc>
              <a:spcBef>
                <a:spcPts val="1403"/>
              </a:spcBef>
              <a:spcAft>
                <a:spcPts val="0"/>
              </a:spcAft>
            </a:pPr>
            <a:r>
              <a:rPr dirty="0" sz="9200">
                <a:solidFill>
                  <a:srgbClr val="ff0000"/>
                </a:solidFill>
                <a:latin typeface="JGDEUO+ArialMT"/>
                <a:cs typeface="JGDEUO+ArialMT"/>
              </a:rPr>
              <a:t>Phục</a:t>
            </a:r>
            <a:r>
              <a:rPr dirty="0" sz="9200">
                <a:solidFill>
                  <a:srgbClr val="ff0000"/>
                </a:solidFill>
                <a:latin typeface="JGDEUO+ArialMT"/>
                <a:cs typeface="JGDEUO+ArialMT"/>
              </a:rPr>
              <a:t> </a:t>
            </a:r>
            <a:r>
              <a:rPr dirty="0" sz="9200">
                <a:solidFill>
                  <a:srgbClr val="ff0000"/>
                </a:solidFill>
                <a:latin typeface="JGDEUO+ArialMT"/>
                <a:cs typeface="JGDEUO+ArialMT"/>
              </a:rPr>
              <a:t>sinh</a:t>
            </a:r>
          </a:p>
          <a:p>
            <a:pPr marL="2338387" marR="0">
              <a:lnSpc>
                <a:spcPts val="9586"/>
              </a:lnSpc>
              <a:spcBef>
                <a:spcPts val="1453"/>
              </a:spcBef>
              <a:spcAft>
                <a:spcPts val="0"/>
              </a:spcAft>
            </a:pPr>
            <a:r>
              <a:rPr dirty="0" sz="9200">
                <a:solidFill>
                  <a:srgbClr val="ff0000"/>
                </a:solidFill>
                <a:latin typeface="JGDEUO+ArialMT"/>
                <a:cs typeface="JGDEUO+ArialMT"/>
              </a:rPr>
              <a:t>NĂM</a:t>
            </a:r>
            <a:r>
              <a:rPr dirty="0" sz="9200" spc="16">
                <a:solidFill>
                  <a:srgbClr val="ff0000"/>
                </a:solidFill>
                <a:latin typeface="JGDEUO+ArialMT"/>
                <a:cs typeface="JGDEUO+ArialMT"/>
              </a:rPr>
              <a:t> </a:t>
            </a:r>
            <a:r>
              <a:rPr dirty="0" sz="9200">
                <a:solidFill>
                  <a:srgbClr val="ff0000"/>
                </a:solidFill>
                <a:latin typeface="JGDEUO+ArialMT"/>
                <a:cs typeface="JGDEUO+ArialMT"/>
              </a:rPr>
              <a:t>a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88664" y="644156"/>
            <a:ext cx="3655396" cy="21306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77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Câu</a:t>
            </a:r>
            <a:r>
              <a:rPr dirty="0" sz="66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6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2: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81052" y="2140429"/>
            <a:ext cx="11467541" cy="28513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Chúa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Giêsu</a:t>
            </a:r>
            <a:r>
              <a:rPr dirty="0" sz="6000" spc="22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xin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Chúa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Cha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ban</a:t>
            </a:r>
          </a:p>
          <a:p>
            <a:pPr marL="658018" marR="0">
              <a:lnSpc>
                <a:spcPts val="6251"/>
              </a:lnSpc>
              <a:spcBef>
                <a:spcPts val="948"/>
              </a:spcBef>
              <a:spcAft>
                <a:spcPts val="0"/>
              </a:spcAft>
            </a:pP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Đấng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nào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cho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các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môn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spc="14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đệ?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57874" y="4566311"/>
            <a:ext cx="1447614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P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27655" y="4603724"/>
            <a:ext cx="4023086" cy="17694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T</a:t>
            </a:r>
            <a:r>
              <a:rPr dirty="0" sz="5400" spc="4716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R</a:t>
            </a:r>
            <a:r>
              <a:rPr dirty="0" sz="5400" spc="446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Ợ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73154" y="4645540"/>
            <a:ext cx="1523962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Ù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665870" y="4667109"/>
            <a:ext cx="1562137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H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88664" y="644156"/>
            <a:ext cx="3655396" cy="21306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77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Câu</a:t>
            </a:r>
            <a:r>
              <a:rPr dirty="0" sz="66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6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3: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8597" y="2293898"/>
            <a:ext cx="10305288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Đấng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ấy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còn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được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gọi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là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gì?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98070" y="3625250"/>
            <a:ext cx="1486123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06066" y="3663986"/>
            <a:ext cx="3985747" cy="17463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H</a:t>
            </a:r>
            <a:r>
              <a:rPr dirty="0" sz="5400" spc="13834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72344" y="3733976"/>
            <a:ext cx="1523962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Ầ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96782" y="4888798"/>
            <a:ext cx="1523962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C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963773" y="4926211"/>
            <a:ext cx="6446697" cy="17556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H</a:t>
            </a:r>
            <a:r>
              <a:rPr dirty="0" sz="5400" spc="442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Â</a:t>
            </a:r>
            <a:r>
              <a:rPr dirty="0" sz="5400" spc="4164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N</a:t>
            </a:r>
            <a:r>
              <a:rPr dirty="0" sz="5400" spc="14128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Ý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653359" y="4952337"/>
            <a:ext cx="1486123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L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88664" y="644156"/>
            <a:ext cx="3655396" cy="21306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77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Câu</a:t>
            </a:r>
            <a:r>
              <a:rPr dirty="0" sz="66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6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4: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12593" y="2231105"/>
            <a:ext cx="9690125" cy="28513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6837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Vì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sao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thế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gian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không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thể</a:t>
            </a:r>
          </a:p>
          <a:p>
            <a:pPr marL="0" marR="0">
              <a:lnSpc>
                <a:spcPts val="6251"/>
              </a:lnSpc>
              <a:spcBef>
                <a:spcPts val="948"/>
              </a:spcBef>
              <a:spcAft>
                <a:spcPts val="0"/>
              </a:spcAft>
            </a:pP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đón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nhận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Thần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Chân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Lý?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36892" y="4414273"/>
            <a:ext cx="4004979" cy="17458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H</a:t>
            </a:r>
            <a:r>
              <a:rPr dirty="0" sz="5400" spc="13985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2173" y="4436461"/>
            <a:ext cx="1562137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65668" y="4468592"/>
            <a:ext cx="6463425" cy="17550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G</a:t>
            </a:r>
            <a:r>
              <a:rPr dirty="0" sz="5400" spc="4582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B</a:t>
            </a:r>
            <a:r>
              <a:rPr dirty="0" sz="5400" spc="5499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I</a:t>
            </a:r>
            <a:r>
              <a:rPr dirty="0" sz="5400" spc="15157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32959" y="4491465"/>
            <a:ext cx="1562137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Ô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246904" y="4514691"/>
            <a:ext cx="1486123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Ế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18234" y="537408"/>
            <a:ext cx="3655396" cy="21306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77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Câu</a:t>
            </a:r>
            <a:r>
              <a:rPr dirty="0" sz="66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6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5: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83260" y="2073109"/>
            <a:ext cx="8719565" cy="28513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Thần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Chân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Lý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“ở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đâu”</a:t>
            </a:r>
          </a:p>
          <a:p>
            <a:pPr marL="1155700" marR="0">
              <a:lnSpc>
                <a:spcPts val="6251"/>
              </a:lnSpc>
              <a:spcBef>
                <a:spcPts val="948"/>
              </a:spcBef>
              <a:spcAft>
                <a:spcPts val="0"/>
              </a:spcAft>
            </a:pP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nơi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các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môn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đệ?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56219" y="4304147"/>
            <a:ext cx="1562137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Ở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45925" y="4322831"/>
            <a:ext cx="1523962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88681" y="4326283"/>
            <a:ext cx="2737321" cy="17512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R</a:t>
            </a:r>
            <a:r>
              <a:rPr dirty="0" sz="5400" spc="4004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370938" y="4351714"/>
            <a:ext cx="1486123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314067" y="4348018"/>
            <a:ext cx="1562137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G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88664" y="644156"/>
            <a:ext cx="3655396" cy="21306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77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Câu</a:t>
            </a:r>
            <a:r>
              <a:rPr dirty="0" sz="66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6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6: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81753" y="2104678"/>
            <a:ext cx="9149448" cy="28513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0818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Chúa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Giêsu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nói: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“Thầy</a:t>
            </a:r>
          </a:p>
          <a:p>
            <a:pPr marL="0" marR="0">
              <a:lnSpc>
                <a:spcPts val="6251"/>
              </a:lnSpc>
              <a:spcBef>
                <a:spcPts val="948"/>
              </a:spcBef>
              <a:spcAft>
                <a:spcPts val="0"/>
              </a:spcAft>
            </a:pP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sẽ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không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bỏ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các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con…?”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38589" y="4503010"/>
            <a:ext cx="1675990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405277" y="4521694"/>
            <a:ext cx="1295586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66755" y="4525146"/>
            <a:ext cx="4041617" cy="17512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Ồ</a:t>
            </a:r>
            <a:r>
              <a:rPr dirty="0" sz="5400" spc="4365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C</a:t>
            </a:r>
            <a:r>
              <a:rPr dirty="0" sz="5400" spc="4359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Ô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88664" y="644156"/>
            <a:ext cx="3655396" cy="21306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77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Câu</a:t>
            </a:r>
            <a:r>
              <a:rPr dirty="0" sz="66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6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7: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74948" y="1999339"/>
            <a:ext cx="10218400" cy="28513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Nhờ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ai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sống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mà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các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môn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đệ</a:t>
            </a:r>
          </a:p>
          <a:p>
            <a:pPr marL="2221706" marR="0">
              <a:lnSpc>
                <a:spcPts val="6251"/>
              </a:lnSpc>
              <a:spcBef>
                <a:spcPts val="948"/>
              </a:spcBef>
              <a:spcAft>
                <a:spcPts val="0"/>
              </a:spcAft>
            </a:pP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cũng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sẽ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sống?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53541" y="4237421"/>
            <a:ext cx="10399490" cy="17923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Đ</a:t>
            </a:r>
            <a:r>
              <a:rPr dirty="0" sz="5400" spc="14035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C</a:t>
            </a:r>
            <a:r>
              <a:rPr dirty="0" sz="5400" spc="4409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G</a:t>
            </a:r>
            <a:r>
              <a:rPr dirty="0" sz="5400" spc="13734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Ê</a:t>
            </a:r>
          </a:p>
          <a:p>
            <a:pPr marL="4969347" marR="0">
              <a:lnSpc>
                <a:spcPts val="5626"/>
              </a:lnSpc>
              <a:spcBef>
                <a:spcPts val="5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I</a:t>
            </a:r>
            <a:r>
              <a:rPr dirty="0" sz="5400" spc="15712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S</a:t>
            </a:r>
            <a:r>
              <a:rPr dirty="0" sz="5400" spc="466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29147" y="4281086"/>
            <a:ext cx="1574527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Ứ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88664" y="644156"/>
            <a:ext cx="3655739" cy="21306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77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Câu</a:t>
            </a:r>
            <a:r>
              <a:rPr dirty="0" sz="66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6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8: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3509" y="2585717"/>
            <a:ext cx="10560292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Ai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là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người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mến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Đức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Giêsu?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72369" y="4127510"/>
            <a:ext cx="3790157" cy="17458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I</a:t>
            </a:r>
            <a:r>
              <a:rPr dirty="0" sz="5400" spc="14691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80668" y="4149699"/>
            <a:ext cx="1562137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24162" y="4181830"/>
            <a:ext cx="4011634" cy="17550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U</a:t>
            </a:r>
            <a:r>
              <a:rPr dirty="0" sz="5400" spc="4883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Ậ</a:t>
            </a:r>
            <a:r>
              <a:rPr dirty="0" sz="5400" spc="4504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991453" y="4204703"/>
            <a:ext cx="1574527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Ữ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26250" y="2617435"/>
            <a:ext cx="8603657" cy="35485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4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0" spc="-15">
                <a:solidFill>
                  <a:srgbClr val="fffaf2"/>
                </a:solidFill>
                <a:latin typeface="JGDEUO+ArialMT"/>
                <a:cs typeface="JGDEUO+ArialMT"/>
              </a:rPr>
              <a:t>Thank</a:t>
            </a:r>
            <a:r>
              <a:rPr dirty="0" sz="11000" spc="-10">
                <a:solidFill>
                  <a:srgbClr val="fffaf2"/>
                </a:solidFill>
                <a:latin typeface="JGDEUO+ArialMT"/>
                <a:cs typeface="JGDEUO+ArialMT"/>
              </a:rPr>
              <a:t> </a:t>
            </a:r>
            <a:r>
              <a:rPr dirty="0" sz="11000" spc="-11">
                <a:solidFill>
                  <a:srgbClr val="fffaf2"/>
                </a:solidFill>
                <a:latin typeface="JGDEUO+ArialMT"/>
                <a:cs typeface="JGDEUO+ArialMT"/>
              </a:rPr>
              <a:t>you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88586" y="2640425"/>
            <a:ext cx="8546376" cy="21306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77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 b="1">
                <a:solidFill>
                  <a:srgbClr val="ffc000"/>
                </a:solidFill>
                <a:latin typeface="KHFSNA+TimesNewRomanPS-BoldMT"/>
                <a:cs typeface="KHFSNA+TimesNewRomanPS-BoldMT"/>
              </a:rPr>
              <a:t>Vui</a:t>
            </a:r>
            <a:r>
              <a:rPr dirty="0" sz="6600" spc="-719" b="1">
                <a:solidFill>
                  <a:srgbClr val="ffc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600" b="1">
                <a:solidFill>
                  <a:srgbClr val="ffc000"/>
                </a:solidFill>
                <a:latin typeface="KHFSNA+TimesNewRomanPS-BoldMT"/>
                <a:cs typeface="KHFSNA+TimesNewRomanPS-BoldMT"/>
              </a:rPr>
              <a:t>học</a:t>
            </a:r>
            <a:r>
              <a:rPr dirty="0" sz="6600" b="1">
                <a:solidFill>
                  <a:srgbClr val="ffc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600" b="1">
                <a:solidFill>
                  <a:srgbClr val="ffc000"/>
                </a:solidFill>
                <a:latin typeface="KHFSNA+TimesNewRomanPS-BoldMT"/>
                <a:cs typeface="KHFSNA+TimesNewRomanPS-BoldMT"/>
              </a:rPr>
              <a:t>Kinh</a:t>
            </a:r>
            <a:r>
              <a:rPr dirty="0" sz="6600" b="1">
                <a:solidFill>
                  <a:srgbClr val="ffc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600" b="1">
                <a:solidFill>
                  <a:srgbClr val="ffc000"/>
                </a:solidFill>
                <a:latin typeface="KHFSNA+TimesNewRomanPS-BoldMT"/>
                <a:cs typeface="KHFSNA+TimesNewRomanPS-BoldMT"/>
              </a:rPr>
              <a:t>Thánh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10050" y="3695278"/>
            <a:ext cx="4412192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b050"/>
                </a:solidFill>
                <a:latin typeface="AIVRVE+Calibri-Light,Bold"/>
                <a:cs typeface="AIVRVE+Calibri-Light,Bold"/>
              </a:rPr>
              <a:t>Gioan</a:t>
            </a:r>
            <a:r>
              <a:rPr dirty="0" sz="4400" spc="-105">
                <a:solidFill>
                  <a:srgbClr val="00b050"/>
                </a:solidFill>
                <a:latin typeface="AIVRVE+Calibri-Light,Bold"/>
                <a:cs typeface="AIVRVE+Calibri-Light,Bold"/>
              </a:rPr>
              <a:t> </a:t>
            </a:r>
            <a:r>
              <a:rPr dirty="0" sz="4400">
                <a:solidFill>
                  <a:srgbClr val="00b050"/>
                </a:solidFill>
                <a:latin typeface="AIVRVE+Calibri-Light,Bold"/>
                <a:cs typeface="AIVRVE+Calibri-Light,Bold"/>
              </a:rPr>
              <a:t>14,</a:t>
            </a:r>
            <a:r>
              <a:rPr dirty="0" sz="4400" spc="-104">
                <a:solidFill>
                  <a:srgbClr val="00b050"/>
                </a:solidFill>
                <a:latin typeface="AIVRVE+Calibri-Light,Bold"/>
                <a:cs typeface="AIVRVE+Calibri-Light,Bold"/>
              </a:rPr>
              <a:t> </a:t>
            </a:r>
            <a:r>
              <a:rPr dirty="0" sz="4400">
                <a:solidFill>
                  <a:srgbClr val="00b050"/>
                </a:solidFill>
                <a:latin typeface="AIVRVE+Calibri-Light,Bold"/>
                <a:cs typeface="AIVRVE+Calibri-Light,Bold"/>
              </a:rPr>
              <a:t>15-21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676797" y="1076116"/>
            <a:ext cx="4804171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000000"/>
                </a:solidFill>
                <a:latin typeface="KIFCOB+TimesNewRomanPSMT"/>
                <a:cs typeface="KIFCOB+TimesNewRomanPSMT"/>
              </a:rPr>
              <a:t>KinhꢀThánh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69803" y="5573504"/>
            <a:ext cx="1540817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IFCOB+TimesNewRomanPSMT"/>
                <a:cs typeface="KIFCOB+TimesNewRomanPSMT"/>
              </a:rPr>
              <a:t>NXBꢀTÔNꢀGIÁO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897189" y="561528"/>
            <a:ext cx="4656485" cy="63830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KIFCOB+TimesNewRomanPSMT"/>
                <a:cs typeface="KIFCOB+TimesNewRomanPSMT"/>
              </a:rPr>
              <a:t>Khiꢀấy,ꢀChúaꢀGiêsuꢀphánꢀ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KIFCOB+TimesNewRomanPSMT"/>
                <a:cs typeface="KIFCOB+TimesNewRomanPSMT"/>
              </a:rPr>
              <a:t>cùngꢀcácꢀmônꢀđệꢀrằng:ꢀ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KIFCOB+TimesNewRomanPSMT"/>
                <a:cs typeface="KIFCOB+TimesNewRomanPSMT"/>
              </a:rPr>
              <a:t>“Nếuꢀcácꢀconꢀyêuꢀmếnꢀ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KIFCOB+TimesNewRomanPSMT"/>
                <a:cs typeface="KIFCOB+TimesNewRomanPSMT"/>
              </a:rPr>
              <a:t>Thầy,ꢀthìꢀhãyꢀgiữꢀgiớiꢀrănꢀ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KIFCOB+TimesNewRomanPSMT"/>
                <a:cs typeface="KIFCOB+TimesNewRomanPSMT"/>
              </a:rPr>
              <a:t>Thầy.ꢀVàꢀThầyꢀsẽꢀxinꢀCha,ꢀ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KIFCOB+TimesNewRomanPSMT"/>
                <a:cs typeface="KIFCOB+TimesNewRomanPSMT"/>
              </a:rPr>
              <a:t>vàꢀNgườiꢀsẽꢀbanꢀchoꢀcácꢀ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KIFCOB+TimesNewRomanPSMT"/>
                <a:cs typeface="KIFCOB+TimesNewRomanPSMT"/>
              </a:rPr>
              <a:t>conꢀmộtꢀÐấngꢀPhùꢀTrợꢀ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KIFCOB+TimesNewRomanPSMT"/>
                <a:cs typeface="KIFCOB+TimesNewRomanPSMT"/>
              </a:rPr>
              <a:t>khác,ꢀđểꢀNgàiꢀởꢀvớiꢀcácꢀconꢀ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KIFCOB+TimesNewRomanPSMT"/>
                <a:cs typeface="KIFCOB+TimesNewRomanPSMT"/>
              </a:rPr>
              <a:t>luônꢀmãi.ꢀNgàiꢀlàꢀThầnꢀ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KIFCOB+TimesNewRomanPSMT"/>
                <a:cs typeface="KIFCOB+TimesNewRomanPSMT"/>
              </a:rPr>
              <a:t>ChânꢀLýꢀmàꢀthếꢀgianꢀkhôngꢀ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KIFCOB+TimesNewRomanPSMT"/>
                <a:cs typeface="KIFCOB+TimesNewRomanPSMT"/>
              </a:rPr>
              <a:t>thểꢀđónꢀnhận,ꢀvìꢀthếꢀgianꢀ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KIFCOB+TimesNewRomanPSMT"/>
                <a:cs typeface="KIFCOB+TimesNewRomanPSMT"/>
              </a:rPr>
              <a:t>khôngꢀthấyꢀvàꢀcũngꢀchẳngꢀ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KIFCOB+TimesNewRomanPSMT"/>
                <a:cs typeface="KIFCOB+TimesNewRomanPSMT"/>
              </a:rPr>
              <a:t>biếtꢀđượcꢀNgài;ꢀ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60580" y="2014078"/>
            <a:ext cx="4148088" cy="25958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KIFCOB+TimesNewRomanPSMT"/>
                <a:cs typeface="KIFCOB+TimesNewRomanPSMT"/>
              </a:rPr>
              <a:t>TINꢀMỪNGꢀ</a:t>
            </a:r>
          </a:p>
          <a:p>
            <a:pPr marL="0" marR="0">
              <a:lnSpc>
                <a:spcPts val="4167"/>
              </a:lnSpc>
              <a:spcBef>
                <a:spcPts val="918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KIFCOB+TimesNewRomanPSMT"/>
                <a:cs typeface="KIFCOB+TimesNewRomanPSMT"/>
              </a:rPr>
              <a:t>THEOꢀTHÁNHꢀ</a:t>
            </a:r>
          </a:p>
          <a:p>
            <a:pPr marL="0" marR="0">
              <a:lnSpc>
                <a:spcPts val="4167"/>
              </a:lnSpc>
              <a:spcBef>
                <a:spcPts val="918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KIFCOB+TimesNewRomanPSMT"/>
                <a:cs typeface="KIFCOB+TimesNewRomanPSMT"/>
              </a:rPr>
              <a:t>GIOANꢀ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60580" y="4072494"/>
            <a:ext cx="3048892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KIFCOB+TimesNewRomanPSMT"/>
                <a:cs typeface="KIFCOB+TimesNewRomanPSMT"/>
              </a:rPr>
              <a:t>(14,ꢀ15-21)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87829" y="536177"/>
            <a:ext cx="4428652" cy="63830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KIFCOB+TimesNewRomanPSMT"/>
                <a:cs typeface="KIFCOB+TimesNewRomanPSMT"/>
              </a:rPr>
              <a:t>cònꢀcácꢀcon,ꢀcácꢀconꢀbiếtꢀ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KIFCOB+TimesNewRomanPSMT"/>
                <a:cs typeface="KIFCOB+TimesNewRomanPSMT"/>
              </a:rPr>
              <a:t>Ngài,ꢀvìꢀNgàiꢀsẽꢀởꢀnơiꢀcácꢀ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KIFCOB+TimesNewRomanPSMT"/>
                <a:cs typeface="KIFCOB+TimesNewRomanPSMT"/>
              </a:rPr>
              <a:t>conꢀvàꢀởꢀtrongꢀcácꢀcon.ꢀ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KIFCOB+TimesNewRomanPSMT"/>
                <a:cs typeface="KIFCOB+TimesNewRomanPSMT"/>
              </a:rPr>
              <a:t>Thầyꢀsẽꢀkhôngꢀbỏꢀcácꢀconꢀ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KIFCOB+TimesNewRomanPSMT"/>
                <a:cs typeface="KIFCOB+TimesNewRomanPSMT"/>
              </a:rPr>
              <a:t>mồꢀcôi:ꢀThầyꢀsẽꢀđếnꢀvớiꢀ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KIFCOB+TimesNewRomanPSMT"/>
                <a:cs typeface="KIFCOB+TimesNewRomanPSMT"/>
              </a:rPr>
              <a:t>cácꢀcon.ꢀMộtꢀítꢀnữa,ꢀthếꢀ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KIFCOB+TimesNewRomanPSMT"/>
                <a:cs typeface="KIFCOB+TimesNewRomanPSMT"/>
              </a:rPr>
              <a:t>gianꢀsẽꢀkhôngꢀcònꢀthấyꢀ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KIFCOB+TimesNewRomanPSMT"/>
                <a:cs typeface="KIFCOB+TimesNewRomanPSMT"/>
              </a:rPr>
              <a:t>Thầy.ꢀPhầnꢀcácꢀcon,ꢀcácꢀ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KIFCOB+TimesNewRomanPSMT"/>
                <a:cs typeface="KIFCOB+TimesNewRomanPSMT"/>
              </a:rPr>
              <a:t>conꢀthấyꢀThầyꢀvìꢀThầyꢀ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KIFCOB+TimesNewRomanPSMT"/>
                <a:cs typeface="KIFCOB+TimesNewRomanPSMT"/>
              </a:rPr>
              <a:t>sốngꢀvàꢀcácꢀconꢀcũngꢀsẽꢀ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KIFCOB+TimesNewRomanPSMT"/>
                <a:cs typeface="KIFCOB+TimesNewRomanPSMT"/>
              </a:rPr>
              <a:t>sống.ꢀTrongꢀngàyꢀđó,ꢀcácꢀ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KIFCOB+TimesNewRomanPSMT"/>
                <a:cs typeface="KIFCOB+TimesNewRomanPSMT"/>
              </a:rPr>
              <a:t>conꢀsẽꢀhiểuꢀbiếtꢀrằngꢀThầyꢀ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KIFCOB+TimesNewRomanPSMT"/>
                <a:cs typeface="KIFCOB+TimesNewRomanPSMT"/>
              </a:rPr>
              <a:t>ởꢀtrongꢀChaꢀThầy,ꢀ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62082" y="612585"/>
            <a:ext cx="4712993" cy="431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KIFCOB+TimesNewRomanPSMT"/>
                <a:cs typeface="KIFCOB+TimesNewRomanPSMT"/>
              </a:rPr>
              <a:t>vàꢀcácꢀconꢀởꢀtrongꢀThầy,ꢀvàꢀ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KIFCOB+TimesNewRomanPSMT"/>
                <a:cs typeface="KIFCOB+TimesNewRomanPSMT"/>
              </a:rPr>
              <a:t>Thầyꢀởꢀtrongꢀcácꢀcon.ꢀAiꢀ</a:t>
            </a:r>
          </a:p>
          <a:p>
            <a:pPr marL="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KIFCOB+TimesNewRomanPSMT"/>
                <a:cs typeface="KIFCOB+TimesNewRomanPSMT"/>
              </a:rPr>
              <a:t>nhậnꢀcácꢀluậtꢀThầyꢀtruyềnꢀ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KIFCOB+TimesNewRomanPSMT"/>
                <a:cs typeface="KIFCOB+TimesNewRomanPSMT"/>
              </a:rPr>
              <a:t>vàꢀgiữꢀcácꢀluậtꢀđó,ꢀthìꢀngườiꢀ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KIFCOB+TimesNewRomanPSMT"/>
                <a:cs typeface="KIFCOB+TimesNewRomanPSMT"/>
              </a:rPr>
              <a:t>ấyꢀlàꢀkẻꢀmếnꢀThầy.ꢀVàꢀaiꢀ</a:t>
            </a:r>
          </a:p>
          <a:p>
            <a:pPr marL="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KIFCOB+TimesNewRomanPSMT"/>
                <a:cs typeface="KIFCOB+TimesNewRomanPSMT"/>
              </a:rPr>
              <a:t>mếnꢀThầyꢀsẽꢀđượcꢀChaꢀ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KIFCOB+TimesNewRomanPSMT"/>
                <a:cs typeface="KIFCOB+TimesNewRomanPSMT"/>
              </a:rPr>
              <a:t>Thầyꢀyêuꢀmến,ꢀvàꢀThầyꢀsẽꢀ</a:t>
            </a:r>
          </a:p>
          <a:p>
            <a:pPr marL="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KIFCOB+TimesNewRomanPSMT"/>
                <a:cs typeface="KIFCOB+TimesNewRomanPSMT"/>
              </a:rPr>
              <a:t>yêuꢀnó,ꢀvàꢀsẽꢀtỏꢀmìnhꢀraꢀchoꢀ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KIFCOB+TimesNewRomanPSMT"/>
                <a:cs typeface="KIFCOB+TimesNewRomanPSMT"/>
              </a:rPr>
              <a:t>nó”.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62082" y="4879786"/>
            <a:ext cx="2716485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KIFCOB+TimesNewRomanPSMT"/>
                <a:cs typeface="KIFCOB+TimesNewRomanPSMT"/>
              </a:rPr>
              <a:t>ÐóꢀlàꢀlờiꢀChúa.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04394" y="2229656"/>
            <a:ext cx="7472538" cy="35485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4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0" spc="-12">
                <a:solidFill>
                  <a:srgbClr val="fffaf2"/>
                </a:solidFill>
                <a:latin typeface="JGDEUO+ArialMT"/>
                <a:cs typeface="JGDEUO+ArialMT"/>
              </a:rPr>
              <a:t>let's</a:t>
            </a:r>
            <a:r>
              <a:rPr dirty="0" sz="11000" spc="-13">
                <a:solidFill>
                  <a:srgbClr val="fffaf2"/>
                </a:solidFill>
                <a:latin typeface="JGDEUO+ArialMT"/>
                <a:cs typeface="JGDEUO+ArialMT"/>
              </a:rPr>
              <a:t> </a:t>
            </a:r>
            <a:r>
              <a:rPr dirty="0" sz="11000" spc="-11">
                <a:solidFill>
                  <a:srgbClr val="fffaf2"/>
                </a:solidFill>
                <a:latin typeface="JGDEUO+ArialMT"/>
                <a:cs typeface="JGDEUO+ArialMT"/>
              </a:rPr>
              <a:t>play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88664" y="644156"/>
            <a:ext cx="3655396" cy="21306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77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Câu</a:t>
            </a:r>
            <a:r>
              <a:rPr dirty="0" sz="66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6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1: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75494" y="2022009"/>
            <a:ext cx="9488710" cy="29438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Nếu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yêu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mến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Chúa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Giêsu</a:t>
            </a:r>
          </a:p>
          <a:p>
            <a:pPr marL="854075" marR="0">
              <a:lnSpc>
                <a:spcPts val="6877"/>
              </a:lnSpc>
              <a:spcBef>
                <a:spcPts val="1024"/>
              </a:spcBef>
              <a:spcAft>
                <a:spcPts val="0"/>
              </a:spcAft>
            </a:pP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thì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phải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giữ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điều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gì</a:t>
            </a:r>
            <a:r>
              <a:rPr dirty="0" sz="6600" b="1">
                <a:solidFill>
                  <a:srgbClr val="000000"/>
                </a:solidFill>
                <a:latin typeface="KHFSNA+TimesNewRomanPS-BoldMT"/>
                <a:cs typeface="KHFSNA+TimesNewRomanPS-BoldMT"/>
              </a:rPr>
              <a:t>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85887" y="4217596"/>
            <a:ext cx="1562137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43079" y="4228009"/>
            <a:ext cx="1523962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57552" y="4240404"/>
            <a:ext cx="7922367" cy="1771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I</a:t>
            </a:r>
            <a:r>
              <a:rPr dirty="0" sz="5400" spc="16949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I</a:t>
            </a:r>
            <a:r>
              <a:rPr dirty="0" sz="5400" spc="16462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Ă</a:t>
            </a:r>
            <a:r>
              <a:rPr dirty="0" sz="5400" spc="4781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373922" y="4290573"/>
            <a:ext cx="1562137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KHFSNA+TimesNewRomanPS-BoldMT"/>
                <a:cs typeface="KHFSNA+TimesNewRomanPS-BoldMT"/>
              </a:rPr>
              <a:t>Ớ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2026-05-06T05:19:06-07:00</dcterms:modified>
</cp:coreProperties>
</file>