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708" r:id="rId5"/>
    <p:sldMasterId id="2147483720" r:id="rId6"/>
  </p:sldMasterIdLst>
  <p:sldIdLst>
    <p:sldId id="323" r:id="rId7"/>
    <p:sldId id="257" r:id="rId8"/>
    <p:sldId id="258" r:id="rId9"/>
    <p:sldId id="317" r:id="rId10"/>
    <p:sldId id="260" r:id="rId11"/>
    <p:sldId id="261" r:id="rId12"/>
    <p:sldId id="262" r:id="rId13"/>
    <p:sldId id="263" r:id="rId14"/>
    <p:sldId id="264" r:id="rId15"/>
    <p:sldId id="265" r:id="rId16"/>
    <p:sldId id="324" r:id="rId17"/>
    <p:sldId id="301" r:id="rId18"/>
    <p:sldId id="303" r:id="rId19"/>
    <p:sldId id="302" r:id="rId20"/>
    <p:sldId id="304" r:id="rId21"/>
    <p:sldId id="325" r:id="rId22"/>
    <p:sldId id="267" r:id="rId23"/>
    <p:sldId id="268" r:id="rId24"/>
    <p:sldId id="269" r:id="rId25"/>
    <p:sldId id="318" r:id="rId26"/>
    <p:sldId id="271" r:id="rId27"/>
    <p:sldId id="319" r:id="rId28"/>
    <p:sldId id="273" r:id="rId29"/>
    <p:sldId id="320" r:id="rId30"/>
    <p:sldId id="306" r:id="rId31"/>
    <p:sldId id="307" r:id="rId32"/>
    <p:sldId id="308" r:id="rId33"/>
    <p:sldId id="309" r:id="rId34"/>
    <p:sldId id="310" r:id="rId35"/>
    <p:sldId id="311" r:id="rId36"/>
    <p:sldId id="312" r:id="rId37"/>
    <p:sldId id="313" r:id="rId38"/>
    <p:sldId id="314" r:id="rId39"/>
    <p:sldId id="326" r:id="rId40"/>
    <p:sldId id="275" r:id="rId41"/>
    <p:sldId id="276" r:id="rId42"/>
    <p:sldId id="277" r:id="rId43"/>
    <p:sldId id="278" r:id="rId44"/>
    <p:sldId id="279" r:id="rId45"/>
    <p:sldId id="280" r:id="rId46"/>
    <p:sldId id="281" r:id="rId47"/>
    <p:sldId id="327" r:id="rId48"/>
    <p:sldId id="295" r:id="rId49"/>
    <p:sldId id="296" r:id="rId50"/>
    <p:sldId id="297" r:id="rId51"/>
    <p:sldId id="321" r:id="rId52"/>
    <p:sldId id="299" r:id="rId53"/>
    <p:sldId id="322" r:id="rId5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1" autoAdjust="0"/>
    <p:restoredTop sz="94660"/>
  </p:normalViewPr>
  <p:slideViewPr>
    <p:cSldViewPr snapToGrid="0">
      <p:cViewPr>
        <p:scale>
          <a:sx n="100" d="100"/>
          <a:sy n="100" d="100"/>
        </p:scale>
        <p:origin x="906" y="1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presProps" Target="presProps.xml"/><Relationship Id="rId7" Type="http://schemas.openxmlformats.org/officeDocument/2006/relationships/slide" Target="slides/slide1.xml"/><Relationship Id="rId2" Type="http://schemas.openxmlformats.org/officeDocument/2006/relationships/slideMaster" Target="slideMasters/slideMaster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tableStyles" Target="tableStyles.xml"/><Relationship Id="rId5" Type="http://schemas.openxmlformats.org/officeDocument/2006/relationships/slideMaster" Target="slideMasters/slideMaster5.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viewProps" Target="viewProps.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theme" Target="theme/theme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9F6CEC4-7F2A-4301-A79F-DC00DAC25A0F}" type="datetimeFigureOut">
              <a:rPr lang="en-US" smtClean="0"/>
              <a:t>29/06/2026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0EE89-404C-4B52-B64D-1A2C215D23A2}" type="slidenum">
              <a:rPr lang="en-US" smtClean="0"/>
              <a:t>‹#›</a:t>
            </a:fld>
            <a:endParaRPr lang="en-US"/>
          </a:p>
        </p:txBody>
      </p:sp>
    </p:spTree>
    <p:extLst>
      <p:ext uri="{BB962C8B-B14F-4D97-AF65-F5344CB8AC3E}">
        <p14:creationId xmlns:p14="http://schemas.microsoft.com/office/powerpoint/2010/main" val="3464214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F6CEC4-7F2A-4301-A79F-DC00DAC25A0F}" type="datetimeFigureOut">
              <a:rPr lang="en-US" smtClean="0"/>
              <a:t>29/06/2026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0EE89-404C-4B52-B64D-1A2C215D23A2}" type="slidenum">
              <a:rPr lang="en-US" smtClean="0"/>
              <a:t>‹#›</a:t>
            </a:fld>
            <a:endParaRPr lang="en-US"/>
          </a:p>
        </p:txBody>
      </p:sp>
    </p:spTree>
    <p:extLst>
      <p:ext uri="{BB962C8B-B14F-4D97-AF65-F5344CB8AC3E}">
        <p14:creationId xmlns:p14="http://schemas.microsoft.com/office/powerpoint/2010/main" val="2627037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F6CEC4-7F2A-4301-A79F-DC00DAC25A0F}" type="datetimeFigureOut">
              <a:rPr lang="en-US" smtClean="0"/>
              <a:t>29/06/2026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0EE89-404C-4B52-B64D-1A2C215D23A2}" type="slidenum">
              <a:rPr lang="en-US" smtClean="0"/>
              <a:t>‹#›</a:t>
            </a:fld>
            <a:endParaRPr lang="en-US"/>
          </a:p>
        </p:txBody>
      </p:sp>
    </p:spTree>
    <p:extLst>
      <p:ext uri="{BB962C8B-B14F-4D97-AF65-F5344CB8AC3E}">
        <p14:creationId xmlns:p14="http://schemas.microsoft.com/office/powerpoint/2010/main" val="9775695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29/06/2026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130158769"/>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0019124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29/06/2026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97022290"/>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1028342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0200476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562741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6377224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80737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F6CEC4-7F2A-4301-A79F-DC00DAC25A0F}" type="datetimeFigureOut">
              <a:rPr lang="en-US" smtClean="0"/>
              <a:t>29/06/2026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0EE89-404C-4B52-B64D-1A2C215D23A2}" type="slidenum">
              <a:rPr lang="en-US" smtClean="0"/>
              <a:t>‹#›</a:t>
            </a:fld>
            <a:endParaRPr lang="en-US"/>
          </a:p>
        </p:txBody>
      </p:sp>
    </p:spTree>
    <p:extLst>
      <p:ext uri="{BB962C8B-B14F-4D97-AF65-F5344CB8AC3E}">
        <p14:creationId xmlns:p14="http://schemas.microsoft.com/office/powerpoint/2010/main" val="27045931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578291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750855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7740881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29/06/2026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881365606"/>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1853889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29/06/2026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967180925"/>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3049260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14620773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80090118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54477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9F6CEC4-7F2A-4301-A79F-DC00DAC25A0F}" type="datetimeFigureOut">
              <a:rPr lang="en-US" smtClean="0"/>
              <a:t>29/06/2026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0EE89-404C-4B52-B64D-1A2C215D23A2}" type="slidenum">
              <a:rPr lang="en-US" smtClean="0"/>
              <a:t>‹#›</a:t>
            </a:fld>
            <a:endParaRPr lang="en-US"/>
          </a:p>
        </p:txBody>
      </p:sp>
    </p:spTree>
    <p:extLst>
      <p:ext uri="{BB962C8B-B14F-4D97-AF65-F5344CB8AC3E}">
        <p14:creationId xmlns:p14="http://schemas.microsoft.com/office/powerpoint/2010/main" val="116211562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1335091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1583996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7156736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56165504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29/06/2026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969311384"/>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315045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29/06/2026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38760324"/>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86697819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21641418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42632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9F6CEC4-7F2A-4301-A79F-DC00DAC25A0F}" type="datetimeFigureOut">
              <a:rPr lang="en-US" smtClean="0"/>
              <a:t>29/06/2026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40EE89-404C-4B52-B64D-1A2C215D23A2}" type="slidenum">
              <a:rPr lang="en-US" smtClean="0"/>
              <a:t>‹#›</a:t>
            </a:fld>
            <a:endParaRPr lang="en-US"/>
          </a:p>
        </p:txBody>
      </p:sp>
    </p:spTree>
    <p:extLst>
      <p:ext uri="{BB962C8B-B14F-4D97-AF65-F5344CB8AC3E}">
        <p14:creationId xmlns:p14="http://schemas.microsoft.com/office/powerpoint/2010/main" val="156798309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3906195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9604635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1770677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8052637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52696121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29/06/2026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707386920"/>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18117495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29/06/2026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208469683"/>
      </p:ext>
    </p:extLst>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05519959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33160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9F6CEC4-7F2A-4301-A79F-DC00DAC25A0F}" type="datetimeFigureOut">
              <a:rPr lang="en-US" smtClean="0"/>
              <a:t>29/06/2026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40EE89-404C-4B52-B64D-1A2C215D23A2}" type="slidenum">
              <a:rPr lang="en-US" smtClean="0"/>
              <a:t>‹#›</a:t>
            </a:fld>
            <a:endParaRPr lang="en-US"/>
          </a:p>
        </p:txBody>
      </p:sp>
    </p:spTree>
    <p:extLst>
      <p:ext uri="{BB962C8B-B14F-4D97-AF65-F5344CB8AC3E}">
        <p14:creationId xmlns:p14="http://schemas.microsoft.com/office/powerpoint/2010/main" val="220360895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93906758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03829325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5717500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1190106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44443995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6444154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29/06/2026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135699030"/>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53949933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29/06/2026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527935563"/>
      </p:ext>
    </p:extLst>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49020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9F6CEC4-7F2A-4301-A79F-DC00DAC25A0F}" type="datetimeFigureOut">
              <a:rPr lang="en-US" smtClean="0"/>
              <a:t>29/06/2026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40EE89-404C-4B52-B64D-1A2C215D23A2}" type="slidenum">
              <a:rPr lang="en-US" smtClean="0"/>
              <a:t>‹#›</a:t>
            </a:fld>
            <a:endParaRPr lang="en-US"/>
          </a:p>
        </p:txBody>
      </p:sp>
    </p:spTree>
    <p:extLst>
      <p:ext uri="{BB962C8B-B14F-4D97-AF65-F5344CB8AC3E}">
        <p14:creationId xmlns:p14="http://schemas.microsoft.com/office/powerpoint/2010/main" val="4662829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52540297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27258204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6572025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4356114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3484873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23510082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474352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F6CEC4-7F2A-4301-A79F-DC00DAC25A0F}" type="datetimeFigureOut">
              <a:rPr lang="en-US" smtClean="0"/>
              <a:t>29/06/2026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40EE89-404C-4B52-B64D-1A2C215D23A2}" type="slidenum">
              <a:rPr lang="en-US" smtClean="0"/>
              <a:t>‹#›</a:t>
            </a:fld>
            <a:endParaRPr lang="en-US"/>
          </a:p>
        </p:txBody>
      </p:sp>
    </p:spTree>
    <p:extLst>
      <p:ext uri="{BB962C8B-B14F-4D97-AF65-F5344CB8AC3E}">
        <p14:creationId xmlns:p14="http://schemas.microsoft.com/office/powerpoint/2010/main" val="2505685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9F6CEC4-7F2A-4301-A79F-DC00DAC25A0F}" type="datetimeFigureOut">
              <a:rPr lang="en-US" smtClean="0"/>
              <a:t>29/06/2026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40EE89-404C-4B52-B64D-1A2C215D23A2}" type="slidenum">
              <a:rPr lang="en-US" smtClean="0"/>
              <a:t>‹#›</a:t>
            </a:fld>
            <a:endParaRPr lang="en-US"/>
          </a:p>
        </p:txBody>
      </p:sp>
    </p:spTree>
    <p:extLst>
      <p:ext uri="{BB962C8B-B14F-4D97-AF65-F5344CB8AC3E}">
        <p14:creationId xmlns:p14="http://schemas.microsoft.com/office/powerpoint/2010/main" val="173320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9F6CEC4-7F2A-4301-A79F-DC00DAC25A0F}" type="datetimeFigureOut">
              <a:rPr lang="en-US" smtClean="0"/>
              <a:t>29/06/2026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40EE89-404C-4B52-B64D-1A2C215D23A2}" type="slidenum">
              <a:rPr lang="en-US" smtClean="0"/>
              <a:t>‹#›</a:t>
            </a:fld>
            <a:endParaRPr lang="en-US"/>
          </a:p>
        </p:txBody>
      </p:sp>
    </p:spTree>
    <p:extLst>
      <p:ext uri="{BB962C8B-B14F-4D97-AF65-F5344CB8AC3E}">
        <p14:creationId xmlns:p14="http://schemas.microsoft.com/office/powerpoint/2010/main" val="2641752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F6CEC4-7F2A-4301-A79F-DC00DAC25A0F}" type="datetimeFigureOut">
              <a:rPr lang="en-US" smtClean="0"/>
              <a:t>29/06/2026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40EE89-404C-4B52-B64D-1A2C215D23A2}" type="slidenum">
              <a:rPr lang="en-US" smtClean="0"/>
              <a:t>‹#›</a:t>
            </a:fld>
            <a:endParaRPr lang="en-US"/>
          </a:p>
        </p:txBody>
      </p:sp>
    </p:spTree>
    <p:extLst>
      <p:ext uri="{BB962C8B-B14F-4D97-AF65-F5344CB8AC3E}">
        <p14:creationId xmlns:p14="http://schemas.microsoft.com/office/powerpoint/2010/main" val="27167393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5559849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9741197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1876928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7712823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53684679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2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2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3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3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3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4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4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4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4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4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4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12192000" cy="7037798"/>
          </a:xfrm>
          <a:prstGeom prst="rect">
            <a:avLst/>
          </a:prstGeom>
        </p:spPr>
      </p:pic>
    </p:spTree>
    <p:extLst>
      <p:ext uri="{BB962C8B-B14F-4D97-AF65-F5344CB8AC3E}">
        <p14:creationId xmlns:p14="http://schemas.microsoft.com/office/powerpoint/2010/main" val="7564905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1018" y="770302"/>
            <a:ext cx="11192847"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4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60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(Hãy </a:t>
            </a:r>
            <a:r>
              <a:rPr kumimoji="0" lang="en-US" sz="60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đến trước nhan)</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Hãy đến trước nhan Ngài. Cùng tôn vinh Thiên Chúa ta là Vua trên muôn các Vua danh Ngài luôn vững bền.</a:t>
            </a:r>
            <a:endParaRPr kumimoji="0" lang="vi-VN" sz="60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709921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12192000" cy="7037798"/>
          </a:xfrm>
          <a:prstGeom prst="rect">
            <a:avLst/>
          </a:prstGeom>
        </p:spPr>
      </p:pic>
    </p:spTree>
    <p:extLst>
      <p:ext uri="{BB962C8B-B14F-4D97-AF65-F5344CB8AC3E}">
        <p14:creationId xmlns:p14="http://schemas.microsoft.com/office/powerpoint/2010/main" val="31141750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smtClean="0">
                <a:solidFill>
                  <a:srgbClr val="FF0000"/>
                </a:solidFill>
                <a:latin typeface="Arial" panose="020B0604020202020204" pitchFamily="34" charset="0"/>
                <a:cs typeface="Arial" panose="020B0604020202020204" pitchFamily="34" charset="0"/>
              </a:rPr>
              <a:t>Đáp ca</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38928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570593" y="642594"/>
            <a:ext cx="11050813" cy="5295039"/>
          </a:xfrm>
          <a:prstGeom prst="rect">
            <a:avLst/>
          </a:prstGeom>
        </p:spPr>
        <p:txBody>
          <a:bodyPr wrap="square">
            <a:spAutoFit/>
          </a:bodyPr>
          <a:lstStyle/>
          <a:p>
            <a:pPr algn="just" fontAlgn="base">
              <a:lnSpc>
                <a:spcPct val="107000"/>
              </a:lnSpc>
              <a:spcAft>
                <a:spcPts val="1440"/>
              </a:spcAft>
            </a:pPr>
            <a:r>
              <a:rPr lang="en-US" sz="8000" b="1"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Lạy Chúa con xin chúc tụng Danh Chúa tự giờ đây cho đến mãi muôn đời. </a:t>
            </a:r>
            <a:endParaRPr lang="en-US" sz="8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466038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smtClean="0">
                <a:solidFill>
                  <a:srgbClr val="FF0000"/>
                </a:solidFill>
                <a:latin typeface="Arial" panose="020B0604020202020204" pitchFamily="34" charset="0"/>
                <a:cs typeface="Arial" panose="020B0604020202020204" pitchFamily="34" charset="0"/>
              </a:rPr>
              <a:t>alleluia</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39303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575567" cy="7109717"/>
          </a:xfrm>
          <a:prstGeom prst="rect">
            <a:avLst/>
          </a:prstGeom>
        </p:spPr>
      </p:pic>
      <p:sp>
        <p:nvSpPr>
          <p:cNvPr id="4" name="Rectangle 3"/>
          <p:cNvSpPr/>
          <p:nvPr/>
        </p:nvSpPr>
        <p:spPr>
          <a:xfrm>
            <a:off x="802257" y="845389"/>
            <a:ext cx="10834777" cy="4774833"/>
          </a:xfrm>
          <a:prstGeom prst="rect">
            <a:avLst/>
          </a:prstGeom>
        </p:spPr>
        <p:txBody>
          <a:bodyPr wrap="square">
            <a:spAutoFit/>
          </a:bodyPr>
          <a:lstStyle/>
          <a:p>
            <a:pPr algn="just">
              <a:lnSpc>
                <a:spcPct val="107000"/>
              </a:lnSpc>
              <a:spcAft>
                <a:spcPts val="800"/>
              </a:spcAft>
            </a:pPr>
            <a:r>
              <a:rPr lang="en-US" sz="7200" b="1" dirty="0">
                <a:solidFill>
                  <a:srgbClr val="333333"/>
                </a:solidFill>
                <a:latin typeface="Arial" panose="020B0604020202020204" pitchFamily="34" charset="0"/>
                <a:ea typeface="Times New Roman" panose="02020603050405020304" pitchFamily="18" charset="0"/>
              </a:rPr>
              <a:t>Chúa phán: “Con chiên Ta thì nghe tiếng Ta, Ta biết chúng và chúng theo bước của Ta”.</a:t>
            </a:r>
            <a:r>
              <a:rPr lang="en-US" sz="7200" dirty="0">
                <a:solidFill>
                  <a:srgbClr val="333333"/>
                </a:solidFill>
                <a:latin typeface="Arial" panose="020B0604020202020204" pitchFamily="34" charset="0"/>
                <a:ea typeface="Times New Roman" panose="02020603050405020304" pitchFamily="18" charset="0"/>
              </a:rPr>
              <a:t> </a:t>
            </a:r>
            <a:endParaRPr lang="en-US" sz="72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624377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12192000" cy="7037798"/>
          </a:xfrm>
          <a:prstGeom prst="rect">
            <a:avLst/>
          </a:prstGeom>
        </p:spPr>
      </p:pic>
    </p:spTree>
    <p:extLst>
      <p:ext uri="{BB962C8B-B14F-4D97-AF65-F5344CB8AC3E}">
        <p14:creationId xmlns:p14="http://schemas.microsoft.com/office/powerpoint/2010/main" val="33104812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
            </a:r>
            <a:br>
              <a:rPr lang="en-US" sz="6000" b="1" dirty="0">
                <a:solidFill>
                  <a:srgbClr val="FF0000"/>
                </a:solidFill>
                <a:latin typeface="Arial" panose="020B0604020202020204" pitchFamily="34" charset="0"/>
                <a:cs typeface="Arial" panose="020B0604020202020204" pitchFamily="34" charset="0"/>
              </a:rPr>
            </a:br>
            <a:r>
              <a:rPr lang="en-US" b="1" dirty="0">
                <a:solidFill>
                  <a:srgbClr val="FF0000"/>
                </a:solidFill>
                <a:latin typeface="Arial" panose="020B0604020202020204" pitchFamily="34" charset="0"/>
                <a:cs typeface="Arial" panose="020B0604020202020204" pitchFamily="34" charset="0"/>
              </a:rPr>
              <a:t>DÂNG LỄ VẬT</a:t>
            </a:r>
            <a:br>
              <a:rPr lang="en-US" b="1" dirty="0">
                <a:solidFill>
                  <a:srgbClr val="FF0000"/>
                </a:solidFill>
                <a:latin typeface="Arial" panose="020B0604020202020204" pitchFamily="34" charset="0"/>
                <a:cs typeface="Arial" panose="020B0604020202020204" pitchFamily="34" charset="0"/>
              </a:rPr>
            </a:br>
            <a:endParaRPr lang="en-US"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62539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109" y="-116311"/>
            <a:ext cx="12575567" cy="7109717"/>
          </a:xfrm>
          <a:prstGeom prst="rect">
            <a:avLst/>
          </a:prstGeom>
        </p:spPr>
      </p:pic>
      <p:sp>
        <p:nvSpPr>
          <p:cNvPr id="4" name="Rectangle 3"/>
          <p:cNvSpPr/>
          <p:nvPr/>
        </p:nvSpPr>
        <p:spPr>
          <a:xfrm>
            <a:off x="560717" y="466639"/>
            <a:ext cx="11059064" cy="637097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8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ĐK</a:t>
            </a:r>
            <a:r>
              <a:rPr kumimoji="0" lang="vi-VN" sz="68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 </a:t>
            </a:r>
            <a:r>
              <a:rPr kumimoji="0" lang="vi-VN" sz="6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Rượu nho bánh miến con dâng về dâng về Chúa từ nhân. Nguyện xin Thiên Chúa ban dư tràn dư tràn những hồng ân.</a:t>
            </a:r>
            <a:br>
              <a:rPr kumimoji="0" lang="vi-VN" sz="6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endParaRPr kumimoji="0" lang="vi-VN" sz="6800" b="1" i="0" u="none" strike="noStrike" kern="120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62696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767751" y="466639"/>
            <a:ext cx="10757140" cy="655564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0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1</a:t>
            </a:r>
            <a:r>
              <a:rPr kumimoji="0" lang="vi-VN" sz="70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 </a:t>
            </a:r>
            <a:r>
              <a:rPr kumimoji="0" lang="vi-VN" sz="7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Con xin dâng lên tình yêu thiết tha cùng muôn tiếng ca. Ghi trong tâm tư ngàn muôn ước mơ cùng năm tháng qua.</a:t>
            </a:r>
            <a:br>
              <a:rPr kumimoji="0" lang="vi-VN" sz="7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endParaRPr kumimoji="0" lang="vi-VN" sz="7000" b="1" i="0" u="none" strike="noStrike" kern="120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1877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ĐẾN TRƯỚC NHAN NGÀI</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36106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109" y="-116311"/>
            <a:ext cx="12575567" cy="7109717"/>
          </a:xfrm>
          <a:prstGeom prst="rect">
            <a:avLst/>
          </a:prstGeom>
        </p:spPr>
      </p:pic>
      <p:sp>
        <p:nvSpPr>
          <p:cNvPr id="4" name="Rectangle 3"/>
          <p:cNvSpPr/>
          <p:nvPr/>
        </p:nvSpPr>
        <p:spPr>
          <a:xfrm>
            <a:off x="560717" y="466639"/>
            <a:ext cx="11059064" cy="637097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8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ĐK</a:t>
            </a:r>
            <a:r>
              <a:rPr kumimoji="0" lang="vi-VN" sz="68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 </a:t>
            </a:r>
            <a:r>
              <a:rPr kumimoji="0" lang="vi-VN" sz="6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Rượu nho bánh miến con dâng về dâng về Chúa từ nhân. Nguyện xin Thiên Chúa ban dư tràn dư tràn những hồng ân.</a:t>
            </a:r>
            <a:br>
              <a:rPr kumimoji="0" lang="vi-VN" sz="6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endParaRPr kumimoji="0" lang="vi-VN" sz="6800" b="1" i="0" u="none" strike="noStrike" kern="120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18595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3699" y="495619"/>
            <a:ext cx="11257841" cy="547842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0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2</a:t>
            </a:r>
            <a:r>
              <a:rPr kumimoji="0" lang="vi-VN" sz="70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 </a:t>
            </a:r>
            <a:r>
              <a:rPr kumimoji="0" lang="vi-VN" sz="7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Con xin dâng lên này thân xác con nhiều khi yếu đau. Xin thương ban ơn để năm tháng sau được thêm sức hơn</a:t>
            </a:r>
            <a:r>
              <a:rPr kumimoji="0" lang="en-US" sz="7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endParaRPr kumimoji="0" lang="vi-VN" sz="7000" b="1" i="0" u="none" strike="noStrike" kern="120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63554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109" y="-116311"/>
            <a:ext cx="12575567" cy="7109717"/>
          </a:xfrm>
          <a:prstGeom prst="rect">
            <a:avLst/>
          </a:prstGeom>
        </p:spPr>
      </p:pic>
      <p:sp>
        <p:nvSpPr>
          <p:cNvPr id="4" name="Rectangle 3"/>
          <p:cNvSpPr/>
          <p:nvPr/>
        </p:nvSpPr>
        <p:spPr>
          <a:xfrm>
            <a:off x="560717" y="466639"/>
            <a:ext cx="11059064" cy="637097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8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ĐK</a:t>
            </a:r>
            <a:r>
              <a:rPr kumimoji="0" lang="vi-VN" sz="68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 </a:t>
            </a:r>
            <a:r>
              <a:rPr kumimoji="0" lang="vi-VN" sz="6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Rượu nho bánh miến con dâng về dâng về Chúa từ nhân. Nguyện xin Thiên Chúa ban dư tràn dư tràn những hồng ân.</a:t>
            </a:r>
            <a:br>
              <a:rPr kumimoji="0" lang="vi-VN" sz="6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endParaRPr kumimoji="0" lang="vi-VN" sz="6800" b="1" i="0" u="none" strike="noStrike" kern="120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307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595223" y="466639"/>
            <a:ext cx="10955547" cy="809452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3</a:t>
            </a:r>
            <a:r>
              <a:rPr kumimoji="0" lang="vi-VN" sz="72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Con xin dâng lên niềm tin sắt son vượt qua khó nguy. Khi con an vui hoặc khi đắng cay được yêu Chúa thôi</a:t>
            </a:r>
            <a:r>
              <a:rPr kumimoji="0" lang="en-US" sz="7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8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r>
            <a:br>
              <a:rPr kumimoji="0" lang="vi-VN" sz="8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endParaRPr kumimoji="0" lang="vi-VN" sz="8000" b="1"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5464849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109" y="-116311"/>
            <a:ext cx="12575567" cy="7109717"/>
          </a:xfrm>
          <a:prstGeom prst="rect">
            <a:avLst/>
          </a:prstGeom>
        </p:spPr>
      </p:pic>
      <p:sp>
        <p:nvSpPr>
          <p:cNvPr id="4" name="Rectangle 3"/>
          <p:cNvSpPr/>
          <p:nvPr/>
        </p:nvSpPr>
        <p:spPr>
          <a:xfrm>
            <a:off x="560717" y="466639"/>
            <a:ext cx="11059064" cy="637097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8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ĐK</a:t>
            </a:r>
            <a:r>
              <a:rPr kumimoji="0" lang="vi-VN" sz="68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 </a:t>
            </a:r>
            <a:r>
              <a:rPr kumimoji="0" lang="vi-VN" sz="6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Rượu nho bánh miến con dâng về dâng về Chúa từ nhân. Nguyện xin Thiên Chúa ban dư tràn dư tràn những hồng ân.</a:t>
            </a:r>
            <a:br>
              <a:rPr kumimoji="0" lang="vi-VN" sz="6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endParaRPr kumimoji="0" lang="vi-VN" sz="6800" b="1" i="0" u="none" strike="noStrike" kern="120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80346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466639"/>
            <a:ext cx="11526982" cy="871007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8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Con xin dâng lên niềm tin sắt son vượt qua khó nguy. Khi con an vui hoặc khi đắng cay được yêu Chúa thôi</a:t>
            </a:r>
            <a:r>
              <a:rPr kumimoji="0" lang="en-US" sz="8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8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r>
            <a:br>
              <a:rPr kumimoji="0" lang="vi-VN" sz="8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endParaRPr kumimoji="0" lang="vi-VN" sz="8000" b="1"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Tree>
    <p:extLst>
      <p:ext uri="{BB962C8B-B14F-4D97-AF65-F5344CB8AC3E}">
        <p14:creationId xmlns:p14="http://schemas.microsoft.com/office/powerpoint/2010/main" val="20540201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Times New Roman" panose="02020603050405020304" pitchFamily="18" charset="0"/>
                <a:cs typeface="Times New Roman" panose="02020603050405020304" pitchFamily="18" charset="0"/>
              </a:rPr>
              <a:t>CHÚA CẤT TIẾNG MỜI</a:t>
            </a:r>
          </a:p>
        </p:txBody>
      </p:sp>
    </p:spTree>
    <p:extLst>
      <p:ext uri="{BB962C8B-B14F-4D97-AF65-F5344CB8AC3E}">
        <p14:creationId xmlns:p14="http://schemas.microsoft.com/office/powerpoint/2010/main" val="10202241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C6CBFD-C7C2-B9D5-4A6E-1C6FBBF586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C977E8-34B1-D17E-BB73-94F6B38ECAC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C2C1F77-A57A-B140-5EEB-7FA49FC620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8E9AE6C9-59B8-7702-1593-42D610447469}"/>
              </a:ext>
            </a:extLst>
          </p:cNvPr>
          <p:cNvSpPr/>
          <p:nvPr/>
        </p:nvSpPr>
        <p:spPr>
          <a:xfrm>
            <a:off x="397565" y="278297"/>
            <a:ext cx="11390244"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cất tiếng gọi mời nào hỡi những ai vất vả nặng nề hãy đến cùng Ta. Ta bồi dưỡng cho tâm hồn nghỉ ngơi bao ưu sầu sẽ vơi sống mến yêu cuộc đời.</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744925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0FF3A-A5C7-DA33-51FA-10082B8403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7592C1-CCBB-7708-021C-04F44F7ED7D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AA10C6C-51A2-AEAC-CACE-F21EBADFDD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125859"/>
            <a:ext cx="12575567" cy="7109717"/>
          </a:xfrm>
          <a:prstGeom prst="rect">
            <a:avLst/>
          </a:prstGeom>
        </p:spPr>
      </p:pic>
      <p:sp>
        <p:nvSpPr>
          <p:cNvPr id="4" name="Rectangle 3">
            <a:extLst>
              <a:ext uri="{FF2B5EF4-FFF2-40B4-BE49-F238E27FC236}">
                <a16:creationId xmlns:a16="http://schemas.microsoft.com/office/drawing/2014/main" id="{B1400EBE-CDD0-528E-B06C-4F5F7F8C4A48}"/>
              </a:ext>
            </a:extLst>
          </p:cNvPr>
          <p:cNvSpPr/>
          <p:nvPr/>
        </p:nvSpPr>
        <p:spPr>
          <a:xfrm>
            <a:off x="397565" y="308113"/>
            <a:ext cx="11261035"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Kề bên nhan Chúa lòng con thôi hết bao lo âu nhọc nhằn. Dù bao trái ngang rồi cũng sẽ tan như mây trời trên </a:t>
            </a:r>
            <a:r>
              <a:rPr kumimoji="0" lang="vi-VN" sz="48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ngàn.</a:t>
            </a:r>
            <a:r>
              <a:rPr kumimoji="0" lang="en-US" sz="4800" b="1" i="0" u="none" strike="noStrike" kern="1200" cap="none" spc="0" normalizeH="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vi-VN" sz="48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Niềm </a:t>
            </a:r>
            <a:r>
              <a:rPr kumimoji="0" lang="vi-VN" sz="4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vui bên Chúa cho con hết đau thương qua đi nỗi tơ vương xua đi những chán chường. Để lại trong con tình thương Chúa </a:t>
            </a:r>
            <a:r>
              <a:rPr kumimoji="0" lang="vi-VN" sz="48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ban, </a:t>
            </a:r>
            <a:r>
              <a:rPr kumimoji="0" lang="vi-VN" sz="4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là niềm hạnh phúc bình an.</a:t>
            </a:r>
            <a:endParaRPr kumimoji="0" lang="vi-VN" sz="48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0379904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F9DDE-05E2-94B8-D3B8-9D65980501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415A3A-6A7A-0443-9C5B-4F599876606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C9B8CD4-3852-9D62-147B-475B088B46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2AE278DD-D9B9-4D1E-451F-E0B8BE1459D1}"/>
              </a:ext>
            </a:extLst>
          </p:cNvPr>
          <p:cNvSpPr/>
          <p:nvPr/>
        </p:nvSpPr>
        <p:spPr>
          <a:xfrm>
            <a:off x="397565" y="278297"/>
            <a:ext cx="11390244"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cất tiếng gọi mời nào hỡi những ai vất vả nặng nề hãy đến cùng Ta. Ta bồi dưỡng cho tâm hồn nghỉ ngơi bao ưu sầu sẽ vơi sống mến yêu cuộc đời.</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63174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845389" y="370935"/>
            <a:ext cx="10852030"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5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lang="en-US" sz="5000" b="1" dirty="0">
                <a:solidFill>
                  <a:srgbClr val="FF0000"/>
                </a:solidFill>
                <a:latin typeface="Arial" panose="020B0604020202020204" pitchFamily="34" charset="0"/>
                <a:cs typeface="Arial" panose="020B0604020202020204" pitchFamily="34" charset="0"/>
              </a:rPr>
              <a:t> </a:t>
            </a:r>
            <a:r>
              <a:rPr kumimoji="0" lang="en-US" sz="66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6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Hãy đến trước nhan)</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Hãy đến trước nhan Ngài. Hồn ơi reo lên ý thơ, đàn ơi vang lên tiếng tơ ca mừng Vua Chí Thánh.</a:t>
            </a:r>
            <a:endParaRPr kumimoji="0" lang="vi-VN" sz="66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08965025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1897D-1260-BFA1-9A9B-A2A6BA8E6F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48237A-251A-8824-C1D6-EA37C2AD216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FB0773C-32C2-6F80-699B-66E580CB47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36FC2BB8-B254-ADA8-8AE0-400EF6E9BE9F}"/>
              </a:ext>
            </a:extLst>
          </p:cNvPr>
          <p:cNvSpPr/>
          <p:nvPr/>
        </p:nvSpPr>
        <p:spPr>
          <a:xfrm>
            <a:off x="397565" y="278297"/>
            <a:ext cx="11390244"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Tìm về bên Chúa lòng con thôi hết bao hơn thua lợi danh. Tìm lại chính con còn đang ngổn ngang với bao điều lỡ làng. Cận kề bên Chúa cho con hết hoang mang thôi cay đắng than van , thôi chua xót nhân gian. Lời Ngài yêu thương làm con vững tâm , ngọt ngào đầm ấm dường bao.</a:t>
            </a:r>
            <a:endParaRPr kumimoji="0" lang="vi-VN" sz="48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7178963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34B3CF-8353-50FA-809D-2BCBFD6C34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690A85-3B10-6D3A-5A3E-CCFF7C3C40D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9EC58E2-8CC2-1C42-0660-20AE41E70A4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A7985AB5-BB0E-B2DE-5DFB-ED5DC0EB6F9E}"/>
              </a:ext>
            </a:extLst>
          </p:cNvPr>
          <p:cNvSpPr/>
          <p:nvPr/>
        </p:nvSpPr>
        <p:spPr>
          <a:xfrm>
            <a:off x="397565" y="278297"/>
            <a:ext cx="11390244"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cất tiếng gọi mời nào hỡi những ai vất vả nặng nề hãy đến cùng Ta. Ta bồi dưỡng cho tâm hồn nghỉ ngơi bao ưu sầu sẽ vơi sống mến yêu cuộc đời.</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384877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94433F-CCD6-BBD6-9397-25610966E0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2A10BC-EB81-36DD-E0EC-C4B53E5053D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351F3CD-EE15-952E-5652-232A535DF7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11DBB52-99A1-5085-BB9F-A3AB9138A193}"/>
              </a:ext>
            </a:extLst>
          </p:cNvPr>
          <p:cNvSpPr/>
          <p:nvPr/>
        </p:nvSpPr>
        <p:spPr>
          <a:xfrm>
            <a:off x="397565" y="278297"/>
            <a:ext cx="11390244" cy="6309420"/>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Tình Ngài tha thiết lòng con chỉ biết hát lên câu tạ ơn. Tình Ngài lớn lao để con sống sao cho đẹp ngời cõi đời. Một đời như Chúa con gieo rắc an vui bao gian khó không lui luôn chia sớt ngậm ngùi. Một đời khiêm nhu phục vụ hết tâm, một đời nghĩa thiết tình thâm.</a:t>
            </a:r>
            <a:endParaRPr kumimoji="0" lang="vi-VN" sz="5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818881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9FE4ED-D2C8-BD49-C117-69ABA46D72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4B3703-90EF-9514-511D-E19DFCCB669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368FBC0-C5B3-BD66-E3DB-6EA8568F34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90512E99-F0FE-D15E-61DE-BD7FD858EA31}"/>
              </a:ext>
            </a:extLst>
          </p:cNvPr>
          <p:cNvSpPr/>
          <p:nvPr/>
        </p:nvSpPr>
        <p:spPr>
          <a:xfrm>
            <a:off x="397565" y="278297"/>
            <a:ext cx="11390244"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cất tiếng gọi mời nào hỡi những ai vất vả nặng nề hãy đến cùng Ta. Ta bồi dưỡng cho tâm hồn nghỉ ngơi bao ưu sầu sẽ vơi sống mến yêu cuộc đời.</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8552598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12192000" cy="7037798"/>
          </a:xfrm>
          <a:prstGeom prst="rect">
            <a:avLst/>
          </a:prstGeom>
        </p:spPr>
      </p:pic>
    </p:spTree>
    <p:extLst>
      <p:ext uri="{BB962C8B-B14F-4D97-AF65-F5344CB8AC3E}">
        <p14:creationId xmlns:p14="http://schemas.microsoft.com/office/powerpoint/2010/main" val="14897095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t-IT" sz="6000" b="1">
                <a:solidFill>
                  <a:srgbClr val="FF0000"/>
                </a:solidFill>
                <a:latin typeface="Arial" panose="020B0604020202020204" pitchFamily="34" charset="0"/>
                <a:cs typeface="Arial" panose="020B0604020202020204" pitchFamily="34" charset="0"/>
              </a:rPr>
              <a:t>Xin bên con Chúa ơi</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00835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24786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 </a:t>
            </a:r>
            <a:r>
              <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Những bước đường con đang đi, bước theo Ngài nào đâu xá chi. Những bước đường lên Calvê, cùng Giêsu hiến thành hy tế. Đường gian nan nhiều lầm than, nhưng đời có Chúa con hằng vững an. Chỉ nguyện xin Ngài bên con, cùng chia sớt đắng cay ngọt bùi.</a:t>
            </a:r>
            <a:endPar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42810362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7842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Xin bên con Chúa ơi, cho con an vui đời theo Chúa. Xin bên con Chúa ơi, đừng mặc con độc hành đêm tối. Xin bên con Chúa hỡi, dìu dắt con trên đường tín thành. Xin bên con Chúa đừng xa con, đừng bỏ con một mình đơn côi.</a:t>
            </a:r>
            <a:endPar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17161356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24786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2. </a:t>
            </a:r>
            <a:r>
              <a:rPr kumimoji="0" lang="vi-VN" sz="5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Giấc mộng vàng sao tan mau, phút mơ hồ ngoảnh nhìn trước sau. Có ai còn bên con đâu, chỉ mình con đơn hành lẻ bước. Ngài nơi đâu, Ngài ở đâu?. Sao chẳng bên con khi hồn nghiêng ngả?. Ngài, Ngài ơi, này thân con, bao tan nát khổ đau tơi bời.</a:t>
            </a:r>
            <a:endPar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20155218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7842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Xin bên con Chúa ơi, cho con an vui đời theo Chúa. Xin bên con Chúa ơi, đừng mặc con độc hành đêm tối. Xin bên con Chúa hỡi, dìu dắt con trên đường tín thành. Xin bên con Chúa đừng xa con, đừng bỏ con một mình đơn côi.</a:t>
            </a:r>
            <a:endPar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726568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1018" y="373487"/>
            <a:ext cx="11192847"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4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60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(Hãy </a:t>
            </a:r>
            <a:r>
              <a:rPr kumimoji="0" lang="en-US" sz="60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đến trước nhan)</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Hãy đến trước nhan Ngài. Cùng tôn vinh Thiên Chúa ta là Vua trên muôn các Vua danh Ngài luôn vững bền.</a:t>
            </a:r>
            <a:endParaRPr kumimoji="0" lang="vi-VN" sz="60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6115632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24786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3. </a:t>
            </a:r>
            <a:r>
              <a:rPr kumimoji="0" lang="vi-VN" sz="5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Giữa đêm trường bao cô đơn, vững tin vào ngày mai sáng hơn. Chúa vẫn hằng luôn bên con, dù đôi khi con nào nhận thấy. Ngài yêu thương, Ngài chở che. Vẫn hằng nâng niu khi đời dâu bể, chẳng bỏ con, chẳng xa con. Khi hạnh phúc lẫn khi ê chề.</a:t>
            </a:r>
            <a:endPar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260115463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7842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Xin bên con Chúa ơi, cho con an vui đời theo Chúa. Xin bên con Chúa ơi, đừng mặc con độc hành đêm tối. Xin bên con Chúa hỡi, dìu dắt con trên đường tín thành. Xin bên con Chúa đừng xa con, đừng bỏ con một mình đơn côi.</a:t>
            </a:r>
            <a:endPar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308901065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12192000" cy="7037798"/>
          </a:xfrm>
          <a:prstGeom prst="rect">
            <a:avLst/>
          </a:prstGeom>
        </p:spPr>
      </p:pic>
    </p:spTree>
    <p:extLst>
      <p:ext uri="{BB962C8B-B14F-4D97-AF65-F5344CB8AC3E}">
        <p14:creationId xmlns:p14="http://schemas.microsoft.com/office/powerpoint/2010/main" val="207692243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MẸ ĐẦY ƠN PHÚC</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797221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575567" cy="7109717"/>
          </a:xfrm>
          <a:prstGeom prst="rect">
            <a:avLst/>
          </a:prstGeom>
        </p:spPr>
      </p:pic>
      <p:sp>
        <p:nvSpPr>
          <p:cNvPr id="4" name="Rectangle 3"/>
          <p:cNvSpPr/>
          <p:nvPr/>
        </p:nvSpPr>
        <p:spPr>
          <a:xfrm>
            <a:off x="785004" y="293298"/>
            <a:ext cx="11041811" cy="726352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2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ĐK.</a:t>
            </a:r>
            <a:r>
              <a:rPr kumimoji="0" lang="en-US" sz="5200" b="1" i="0" u="none" strike="noStrike" kern="1200" cap="none" spc="0" normalizeH="0" noProof="0" dirty="0" smtClean="0">
                <a:ln>
                  <a:noFill/>
                </a:ln>
                <a:solidFill>
                  <a:srgbClr val="FF0000"/>
                </a:solidFill>
                <a:effectLst/>
                <a:uLnTx/>
                <a:uFillTx/>
                <a:latin typeface="Arial" panose="020B0604020202020204" pitchFamily="34" charset="0"/>
                <a:cs typeface="Arial" panose="020B0604020202020204" pitchFamily="34" charset="0"/>
              </a:rPr>
              <a:t> </a:t>
            </a:r>
            <a:r>
              <a:rPr kumimoji="0" lang="vi-VN" sz="52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Hỡi </a:t>
            </a:r>
            <a:r>
              <a:rPr kumimoji="0" lang="vi-VN" sz="5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Mẹ đầy ơn phúc đời đời diễm phúc Chúa ở cùng Mẹ. Hỡi Mẹ đầy ơn phúc là người diễm phúc đã sinh Con Chúa Trời. Hỡi Mẹ đầy ơn phúc Mẹ hằng cứu giúp xin cứu giúp con. Trên đường đời con đi gặp nhiều gian nguy Mẹ </a:t>
            </a:r>
            <a:r>
              <a:rPr kumimoji="0" lang="vi-VN" sz="52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ch</a:t>
            </a:r>
            <a:r>
              <a:rPr lang="en-US" sz="5200" b="1" dirty="0" smtClean="0">
                <a:solidFill>
                  <a:prstClr val="black"/>
                </a:solidFill>
                <a:latin typeface="Arial" panose="020B0604020202020204" pitchFamily="34" charset="0"/>
                <a:cs typeface="Arial" panose="020B0604020202020204" pitchFamily="34" charset="0"/>
              </a:rPr>
              <a:t>ớ quên con.</a:t>
            </a:r>
            <a:r>
              <a:rPr kumimoji="0" lang="vi-VN" sz="5000" b="1" i="0" u="none" strike="noStrike" kern="1200" cap="none" spc="0" normalizeH="0" baseline="0" noProof="0" dirty="0" smtClean="0">
                <a:ln>
                  <a:noFill/>
                </a:ln>
                <a:solidFill>
                  <a:prstClr val="black"/>
                </a:solidFill>
                <a:effectLst/>
                <a:uLnTx/>
                <a:uFillTx/>
                <a:latin typeface="Times New Roman" panose="02020603050405020304" pitchFamily="18" charset="0"/>
                <a:cs typeface="Times New Roman" panose="02020603050405020304" pitchFamily="18" charset="0"/>
              </a:rPr>
              <a:t/>
            </a:r>
            <a:br>
              <a:rPr kumimoji="0" lang="vi-VN" sz="5000" b="1" i="0" u="none" strike="noStrike" kern="1200" cap="none" spc="0" normalizeH="0" baseline="0" noProof="0" dirty="0" smtClean="0">
                <a:ln>
                  <a:noFill/>
                </a:ln>
                <a:solidFill>
                  <a:prstClr val="black"/>
                </a:solidFill>
                <a:effectLst/>
                <a:uLnTx/>
                <a:uFillTx/>
                <a:latin typeface="Times New Roman" panose="02020603050405020304" pitchFamily="18" charset="0"/>
                <a:cs typeface="Times New Roman" panose="02020603050405020304" pitchFamily="18" charset="0"/>
              </a:rPr>
            </a:br>
            <a:endParaRPr kumimoji="0" lang="vi-VN" sz="5000" b="1" i="0"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920391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575567" cy="7109717"/>
          </a:xfrm>
          <a:prstGeom prst="rect">
            <a:avLst/>
          </a:prstGeom>
        </p:spPr>
      </p:pic>
      <p:sp>
        <p:nvSpPr>
          <p:cNvPr id="4" name="Rectangle 3"/>
          <p:cNvSpPr/>
          <p:nvPr/>
        </p:nvSpPr>
        <p:spPr>
          <a:xfrm>
            <a:off x="750498" y="713528"/>
            <a:ext cx="10921042" cy="649408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2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1. </a:t>
            </a:r>
            <a:r>
              <a:rPr kumimoji="0" lang="vi-VN" sz="5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vi-VN" sz="52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Mẹ </a:t>
            </a:r>
            <a:r>
              <a:rPr kumimoji="0" lang="vi-VN" sz="5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được ơn trinh thai đẹp xinh nào ai sánh bằng. Là vầng trăng đêm thu trong sáng chiếu soi dương trần. Là mùa xuân muôn hoa tươi thắm tỏa lan muôn phương. Là tình thương bao la dung thứ những khi lỗi lầm.</a:t>
            </a:r>
            <a:br>
              <a:rPr kumimoji="0" lang="vi-VN" sz="5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endParaRPr kumimoji="0" lang="vi-VN" sz="5200" b="1" i="0" u="none" strike="noStrike" kern="120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047525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575567" cy="7109717"/>
          </a:xfrm>
          <a:prstGeom prst="rect">
            <a:avLst/>
          </a:prstGeom>
        </p:spPr>
      </p:pic>
      <p:sp>
        <p:nvSpPr>
          <p:cNvPr id="4" name="Rectangle 3"/>
          <p:cNvSpPr/>
          <p:nvPr/>
        </p:nvSpPr>
        <p:spPr>
          <a:xfrm>
            <a:off x="785004" y="293298"/>
            <a:ext cx="11041811" cy="726352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2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ĐK.</a:t>
            </a:r>
            <a:r>
              <a:rPr kumimoji="0" lang="en-US" sz="5200" b="1" i="0" u="none" strike="noStrike" kern="1200" cap="none" spc="0" normalizeH="0" noProof="0" dirty="0" smtClean="0">
                <a:ln>
                  <a:noFill/>
                </a:ln>
                <a:solidFill>
                  <a:srgbClr val="FF0000"/>
                </a:solidFill>
                <a:effectLst/>
                <a:uLnTx/>
                <a:uFillTx/>
                <a:latin typeface="Arial" panose="020B0604020202020204" pitchFamily="34" charset="0"/>
                <a:cs typeface="Arial" panose="020B0604020202020204" pitchFamily="34" charset="0"/>
              </a:rPr>
              <a:t> </a:t>
            </a:r>
            <a:r>
              <a:rPr kumimoji="0" lang="vi-VN" sz="52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Hỡi </a:t>
            </a:r>
            <a:r>
              <a:rPr kumimoji="0" lang="vi-VN" sz="5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Mẹ đầy ơn phúc đời đời diễm phúc Chúa ở cùng Mẹ. Hỡi Mẹ đầy ơn phúc là người diễm phúc đã sinh Con Chúa Trời. Hỡi Mẹ đầy ơn phúc Mẹ hằng cứu giúp xin cứu giúp con. Trên đường đời con đi gặp nhiều gian nguy Mẹ </a:t>
            </a:r>
            <a:r>
              <a:rPr kumimoji="0" lang="vi-VN" sz="52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ch</a:t>
            </a:r>
            <a:r>
              <a:rPr lang="en-US" sz="5200" b="1" dirty="0" smtClean="0">
                <a:solidFill>
                  <a:prstClr val="black"/>
                </a:solidFill>
                <a:latin typeface="Arial" panose="020B0604020202020204" pitchFamily="34" charset="0"/>
                <a:cs typeface="Arial" panose="020B0604020202020204" pitchFamily="34" charset="0"/>
              </a:rPr>
              <a:t>ớ quên con.</a:t>
            </a:r>
            <a:r>
              <a:rPr kumimoji="0" lang="vi-VN" sz="5000" b="1" i="0" u="none" strike="noStrike" kern="1200" cap="none" spc="0" normalizeH="0" baseline="0" noProof="0" dirty="0" smtClean="0">
                <a:ln>
                  <a:noFill/>
                </a:ln>
                <a:solidFill>
                  <a:prstClr val="black"/>
                </a:solidFill>
                <a:effectLst/>
                <a:uLnTx/>
                <a:uFillTx/>
                <a:latin typeface="Times New Roman" panose="02020603050405020304" pitchFamily="18" charset="0"/>
                <a:cs typeface="Times New Roman" panose="02020603050405020304" pitchFamily="18" charset="0"/>
              </a:rPr>
              <a:t/>
            </a:r>
            <a:br>
              <a:rPr kumimoji="0" lang="vi-VN" sz="5000" b="1" i="0" u="none" strike="noStrike" kern="1200" cap="none" spc="0" normalizeH="0" baseline="0" noProof="0" dirty="0" smtClean="0">
                <a:ln>
                  <a:noFill/>
                </a:ln>
                <a:solidFill>
                  <a:prstClr val="black"/>
                </a:solidFill>
                <a:effectLst/>
                <a:uLnTx/>
                <a:uFillTx/>
                <a:latin typeface="Times New Roman" panose="02020603050405020304" pitchFamily="18" charset="0"/>
                <a:cs typeface="Times New Roman" panose="02020603050405020304" pitchFamily="18" charset="0"/>
              </a:rPr>
            </a:br>
            <a:endParaRPr kumimoji="0" lang="vi-VN" sz="5000" b="1" i="0"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291467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2705"/>
            <a:ext cx="12575567" cy="7109717"/>
          </a:xfrm>
          <a:prstGeom prst="rect">
            <a:avLst/>
          </a:prstGeom>
        </p:spPr>
      </p:pic>
      <p:sp>
        <p:nvSpPr>
          <p:cNvPr id="4" name="Rectangle 3"/>
          <p:cNvSpPr/>
          <p:nvPr/>
        </p:nvSpPr>
        <p:spPr>
          <a:xfrm>
            <a:off x="681487" y="181155"/>
            <a:ext cx="11046495" cy="732221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8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  2. </a:t>
            </a:r>
            <a:r>
              <a:rPr kumimoji="0" lang="vi-VN" sz="5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vi-VN" sz="58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 </a:t>
            </a:r>
            <a:r>
              <a:rPr kumimoji="0" lang="vi-VN" sz="5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vi-VN" sz="5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Mẹ đầy dư ơn thiêng cao quý đoàn con kính chào. Là niềm tin yên vui chan chứa suối ơn dạt dào. Là vì sao trong cơn giông tố dẫn đưa con đi. Là vòng tay yêu thương êm ái ủi an bao người.</a:t>
            </a:r>
            <a:br>
              <a:rPr kumimoji="0" lang="vi-VN" sz="5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endParaRPr kumimoji="0" lang="vi-VN" sz="5800" b="1" i="0" u="none" strike="noStrike" kern="120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524942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575567" cy="7109717"/>
          </a:xfrm>
          <a:prstGeom prst="rect">
            <a:avLst/>
          </a:prstGeom>
        </p:spPr>
      </p:pic>
      <p:sp>
        <p:nvSpPr>
          <p:cNvPr id="4" name="Rectangle 3"/>
          <p:cNvSpPr/>
          <p:nvPr/>
        </p:nvSpPr>
        <p:spPr>
          <a:xfrm>
            <a:off x="785004" y="293298"/>
            <a:ext cx="11041811" cy="726352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2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ĐK.</a:t>
            </a:r>
            <a:r>
              <a:rPr kumimoji="0" lang="en-US" sz="5200" b="1" i="0" u="none" strike="noStrike" kern="1200" cap="none" spc="0" normalizeH="0" noProof="0" dirty="0" smtClean="0">
                <a:ln>
                  <a:noFill/>
                </a:ln>
                <a:solidFill>
                  <a:srgbClr val="FF0000"/>
                </a:solidFill>
                <a:effectLst/>
                <a:uLnTx/>
                <a:uFillTx/>
                <a:latin typeface="Arial" panose="020B0604020202020204" pitchFamily="34" charset="0"/>
                <a:cs typeface="Arial" panose="020B0604020202020204" pitchFamily="34" charset="0"/>
              </a:rPr>
              <a:t> </a:t>
            </a:r>
            <a:r>
              <a:rPr kumimoji="0" lang="vi-VN" sz="52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Hỡi </a:t>
            </a:r>
            <a:r>
              <a:rPr kumimoji="0" lang="vi-VN" sz="5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Mẹ đầy ơn phúc đời đời diễm phúc Chúa ở cùng Mẹ. Hỡi Mẹ đầy ơn phúc là người diễm phúc đã sinh Con Chúa Trời. Hỡi Mẹ đầy ơn phúc Mẹ hằng cứu giúp xin cứu giúp con. Trên đường đời con đi gặp nhiều gian nguy Mẹ </a:t>
            </a:r>
            <a:r>
              <a:rPr kumimoji="0" lang="vi-VN" sz="52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ch</a:t>
            </a:r>
            <a:r>
              <a:rPr lang="en-US" sz="5200" b="1" dirty="0" smtClean="0">
                <a:solidFill>
                  <a:prstClr val="black"/>
                </a:solidFill>
                <a:latin typeface="Arial" panose="020B0604020202020204" pitchFamily="34" charset="0"/>
                <a:cs typeface="Arial" panose="020B0604020202020204" pitchFamily="34" charset="0"/>
              </a:rPr>
              <a:t>ớ quên con.</a:t>
            </a:r>
            <a:r>
              <a:rPr kumimoji="0" lang="vi-VN" sz="5000" b="1" i="0" u="none" strike="noStrike" kern="1200" cap="none" spc="0" normalizeH="0" baseline="0" noProof="0" dirty="0" smtClean="0">
                <a:ln>
                  <a:noFill/>
                </a:ln>
                <a:solidFill>
                  <a:prstClr val="black"/>
                </a:solidFill>
                <a:effectLst/>
                <a:uLnTx/>
                <a:uFillTx/>
                <a:latin typeface="Times New Roman" panose="02020603050405020304" pitchFamily="18" charset="0"/>
                <a:cs typeface="Times New Roman" panose="02020603050405020304" pitchFamily="18" charset="0"/>
              </a:rPr>
              <a:t/>
            </a:r>
            <a:br>
              <a:rPr kumimoji="0" lang="vi-VN" sz="5000" b="1" i="0" u="none" strike="noStrike" kern="1200" cap="none" spc="0" normalizeH="0" baseline="0" noProof="0" dirty="0" smtClean="0">
                <a:ln>
                  <a:noFill/>
                </a:ln>
                <a:solidFill>
                  <a:prstClr val="black"/>
                </a:solidFill>
                <a:effectLst/>
                <a:uLnTx/>
                <a:uFillTx/>
                <a:latin typeface="Times New Roman" panose="02020603050405020304" pitchFamily="18" charset="0"/>
                <a:cs typeface="Times New Roman" panose="02020603050405020304" pitchFamily="18" charset="0"/>
              </a:rPr>
            </a:br>
            <a:endParaRPr kumimoji="0" lang="vi-VN" sz="5000" b="1" i="0"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34542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557999" y="232914"/>
            <a:ext cx="11076002" cy="603242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5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en-US" sz="5000" b="1" i="0" u="none" strike="noStrike" kern="1200" cap="none" spc="0" normalizeH="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4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Hãy </a:t>
            </a:r>
            <a:r>
              <a:rPr kumimoji="0" lang="vi-VN" sz="6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ca khen Ngài tình Chúa thật khôn sánh trung tín vượt ngàn mây, công lý vững bền nguồn suối hồng ân chan chứa mọi nơi.</a:t>
            </a:r>
            <a:endParaRPr kumimoji="0" lang="vi-VN" sz="64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485840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5" y="496388"/>
            <a:ext cx="11086121"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5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en-US" sz="5000" b="1" i="0" u="none" strike="noStrike" kern="1200" cap="none" spc="0" normalizeH="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66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6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Hãy đến trước nhan)</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Hãy đến trước nhan Ngài. Hồn ơi reo lên ý thơ, đàn ơi vang lên tiếng tơ ca mừng Vua Chí Thánh.</a:t>
            </a:r>
            <a:endParaRPr kumimoji="0" lang="vi-VN" sz="66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831919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575567" cy="7109717"/>
          </a:xfrm>
          <a:prstGeom prst="rect">
            <a:avLst/>
          </a:prstGeom>
        </p:spPr>
      </p:pic>
      <p:sp>
        <p:nvSpPr>
          <p:cNvPr id="4" name="Rectangle 3"/>
          <p:cNvSpPr/>
          <p:nvPr/>
        </p:nvSpPr>
        <p:spPr>
          <a:xfrm>
            <a:off x="592173" y="738702"/>
            <a:ext cx="11192847"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4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54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60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(Hãy đến trước nhan)</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Hãy đến trước nhan Ngài. Cùng tôn vinh Thiên Chúa ta là Vua trên muôn các Vua danh Ngài luôn vững bền.</a:t>
            </a:r>
            <a:endParaRPr kumimoji="0" lang="vi-VN" sz="60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9337467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334851"/>
            <a:ext cx="10972971"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5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Hỡi muôn tâm hồn đặt vững niềm tin Chúa. Chúa sẽ chẳng bỏ rơi. Chúa sẽ chẳng rời. Ngài mãi một niềm ưu ái chở che.</a:t>
            </a:r>
            <a:endParaRPr kumimoji="0" lang="vi-VN" sz="66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419065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5" y="496388"/>
            <a:ext cx="11086121"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5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en-US" sz="6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(Hãy đến trước nhan)</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Hãy đến trước nhan Ngài. Hồn ơi reo lên ý thơ, đàn ơi vang lên tiếng tơ ca mừng Vua Chí Thánh.</a:t>
            </a:r>
            <a:endParaRPr kumimoji="0" lang="vi-VN" sz="66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384382024"/>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3.xml><?xml version="1.0" encoding="utf-8"?>
<a:theme xmlns:a="http://schemas.openxmlformats.org/drawingml/2006/main" name="1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4.xml><?xml version="1.0" encoding="utf-8"?>
<a:theme xmlns:a="http://schemas.openxmlformats.org/drawingml/2006/main" name="2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5.xml><?xml version="1.0" encoding="utf-8"?>
<a:theme xmlns:a="http://schemas.openxmlformats.org/drawingml/2006/main" name="4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6.xml><?xml version="1.0" encoding="utf-8"?>
<a:theme xmlns:a="http://schemas.openxmlformats.org/drawingml/2006/main" name="3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otalTime>53</TotalTime>
  <Words>1230</Words>
  <Application>Microsoft Office PowerPoint</Application>
  <PresentationFormat>Widescreen</PresentationFormat>
  <Paragraphs>45</Paragraphs>
  <Slides>48</Slides>
  <Notes>0</Notes>
  <HiddenSlides>0</HiddenSlides>
  <MMClips>0</MMClips>
  <ScaleCrop>false</ScaleCrop>
  <HeadingPairs>
    <vt:vector size="6" baseType="variant">
      <vt:variant>
        <vt:lpstr>Fonts Used</vt:lpstr>
      </vt:variant>
      <vt:variant>
        <vt:i4>7</vt:i4>
      </vt:variant>
      <vt:variant>
        <vt:lpstr>Theme</vt:lpstr>
      </vt:variant>
      <vt:variant>
        <vt:i4>6</vt:i4>
      </vt:variant>
      <vt:variant>
        <vt:lpstr>Slide Titles</vt:lpstr>
      </vt:variant>
      <vt:variant>
        <vt:i4>48</vt:i4>
      </vt:variant>
    </vt:vector>
  </HeadingPairs>
  <TitlesOfParts>
    <vt:vector size="61" baseType="lpstr">
      <vt:lpstr>Arial</vt:lpstr>
      <vt:lpstr>Calibri</vt:lpstr>
      <vt:lpstr>Calibri Light</vt:lpstr>
      <vt:lpstr>Century Gothic</vt:lpstr>
      <vt:lpstr>Garamond</vt:lpstr>
      <vt:lpstr>Times New Roman</vt:lpstr>
      <vt:lpstr>Verdana</vt:lpstr>
      <vt:lpstr>Office Theme</vt:lpstr>
      <vt:lpstr>Savon</vt:lpstr>
      <vt:lpstr>1_Savon</vt:lpstr>
      <vt:lpstr>2_Savon</vt:lpstr>
      <vt:lpstr>4_Savon</vt:lpstr>
      <vt:lpstr>3_Savon</vt:lpstr>
      <vt:lpstr>PowerPoint Presentation</vt:lpstr>
      <vt:lpstr>ĐẾN TRƯỚC NHAN NGÀI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Đáp ca</vt:lpstr>
      <vt:lpstr>PowerPoint Presentation</vt:lpstr>
      <vt:lpstr>alleluia</vt:lpstr>
      <vt:lpstr>PowerPoint Presentation</vt:lpstr>
      <vt:lpstr>PowerPoint Presentation</vt:lpstr>
      <vt:lpstr> DÂNG LỄ VẬT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CHÚA CẤT TIẾNG MỜI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Xin bên con Chúa ơi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MẸ ĐẦY ƠN PHÚC</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Phong Thu</cp:lastModifiedBy>
  <cp:revision>10</cp:revision>
  <dcterms:created xsi:type="dcterms:W3CDTF">2026-01-09T09:34:50Z</dcterms:created>
  <dcterms:modified xsi:type="dcterms:W3CDTF">2026-06-29T08:56:48Z</dcterms:modified>
</cp:coreProperties>
</file>