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12192000" cy="6858000"/>
  <p:embeddedFontLst>
    <p:embeddedFont>
      <p:font typeface="CIWKFK+ArialMT"/>
      <p:regular r:id="rId29"/>
    </p:embeddedFont>
    <p:embeddedFont>
      <p:font typeface="DHUNIM+TimesNewRomanPS-BoldMT"/>
      <p:regular r:id="rId30"/>
    </p:embeddedFont>
    <p:embeddedFont>
      <p:font typeface="UPWQTS+TimesNewRomanPSMT"/>
      <p:regular r:id="rId31"/>
    </p:embeddedFont>
    <p:embeddedFont>
      <p:font typeface="VMJBGN+Calibri-Light"/>
      <p:regular r:id="rId32"/>
    </p:embeddedFont>
    <p:embeddedFont>
      <p:font typeface="PQNQMH+Calibri-Light,Bold"/>
      <p:regular r:id="rId3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font" Target="fonts/font1.fntdata" /><Relationship Id="rId3" Type="http://schemas.openxmlformats.org/officeDocument/2006/relationships/viewProps" Target="viewProps.xml" /><Relationship Id="rId30" Type="http://schemas.openxmlformats.org/officeDocument/2006/relationships/font" Target="fonts/font2.fntdata" /><Relationship Id="rId31" Type="http://schemas.openxmlformats.org/officeDocument/2006/relationships/font" Target="fonts/font3.fntdata" /><Relationship Id="rId32" Type="http://schemas.openxmlformats.org/officeDocument/2006/relationships/font" Target="fonts/font4.fntdata" /><Relationship Id="rId33" Type="http://schemas.openxmlformats.org/officeDocument/2006/relationships/font" Target="fonts/font5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4617" y="1345854"/>
            <a:ext cx="10369550" cy="57742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86"/>
              </a:lnSpc>
              <a:spcBef>
                <a:spcPts val="0"/>
              </a:spcBef>
              <a:spcAft>
                <a:spcPts val="0"/>
              </a:spcAft>
            </a:pPr>
            <a:r>
              <a:rPr dirty="0" sz="9200">
                <a:solidFill>
                  <a:srgbClr val="ff0000"/>
                </a:solidFill>
                <a:latin typeface="CIWKFK+ArialMT"/>
                <a:cs typeface="CIWKFK+ArialMT"/>
              </a:rPr>
              <a:t>CHÚA</a:t>
            </a:r>
            <a:r>
              <a:rPr dirty="0" sz="9200" spc="-15">
                <a:solidFill>
                  <a:srgbClr val="ff0000"/>
                </a:solidFill>
                <a:latin typeface="CIWKFK+ArialMT"/>
                <a:cs typeface="CIWKFK+ArialMT"/>
              </a:rPr>
              <a:t> </a:t>
            </a:r>
            <a:r>
              <a:rPr dirty="0" sz="9200">
                <a:solidFill>
                  <a:srgbClr val="ff0000"/>
                </a:solidFill>
                <a:latin typeface="CIWKFK+ArialMT"/>
                <a:cs typeface="CIWKFK+ArialMT"/>
              </a:rPr>
              <a:t>NHẬT</a:t>
            </a:r>
            <a:r>
              <a:rPr dirty="0" sz="9200" spc="-610">
                <a:solidFill>
                  <a:srgbClr val="ff0000"/>
                </a:solidFill>
                <a:latin typeface="CIWKFK+ArialMT"/>
                <a:cs typeface="CIWKFK+ArialMT"/>
              </a:rPr>
              <a:t> </a:t>
            </a:r>
            <a:r>
              <a:rPr dirty="0" sz="9200">
                <a:solidFill>
                  <a:srgbClr val="ff0000"/>
                </a:solidFill>
                <a:latin typeface="CIWKFK+ArialMT"/>
                <a:cs typeface="CIWKFK+ArialMT"/>
              </a:rPr>
              <a:t>XV</a:t>
            </a:r>
          </a:p>
          <a:p>
            <a:pPr marL="137319" marR="0">
              <a:lnSpc>
                <a:spcPts val="9586"/>
              </a:lnSpc>
              <a:spcBef>
                <a:spcPts val="1403"/>
              </a:spcBef>
              <a:spcAft>
                <a:spcPts val="0"/>
              </a:spcAft>
            </a:pPr>
            <a:r>
              <a:rPr dirty="0" sz="9200">
                <a:solidFill>
                  <a:srgbClr val="ff0000"/>
                </a:solidFill>
                <a:latin typeface="CIWKFK+ArialMT"/>
                <a:cs typeface="CIWKFK+ArialMT"/>
              </a:rPr>
              <a:t>THƯỜNG</a:t>
            </a:r>
            <a:r>
              <a:rPr dirty="0" sz="9200" spc="-12">
                <a:solidFill>
                  <a:srgbClr val="ff0000"/>
                </a:solidFill>
                <a:latin typeface="CIWKFK+ArialMT"/>
                <a:cs typeface="CIWKFK+ArialMT"/>
              </a:rPr>
              <a:t> </a:t>
            </a:r>
            <a:r>
              <a:rPr dirty="0" sz="9200">
                <a:solidFill>
                  <a:srgbClr val="ff0000"/>
                </a:solidFill>
                <a:latin typeface="CIWKFK+ArialMT"/>
                <a:cs typeface="CIWKFK+ArialMT"/>
              </a:rPr>
              <a:t>NIÊN</a:t>
            </a:r>
          </a:p>
          <a:p>
            <a:pPr marL="2501106" marR="0">
              <a:lnSpc>
                <a:spcPts val="9586"/>
              </a:lnSpc>
              <a:spcBef>
                <a:spcPts val="1453"/>
              </a:spcBef>
              <a:spcAft>
                <a:spcPts val="0"/>
              </a:spcAft>
            </a:pPr>
            <a:r>
              <a:rPr dirty="0" sz="9200">
                <a:solidFill>
                  <a:srgbClr val="ff0000"/>
                </a:solidFill>
                <a:latin typeface="CIWKFK+ArialMT"/>
                <a:cs typeface="CIWKFK+ArialMT"/>
              </a:rPr>
              <a:t>NĂM</a:t>
            </a:r>
            <a:r>
              <a:rPr dirty="0" sz="9200" spc="16">
                <a:solidFill>
                  <a:srgbClr val="ff0000"/>
                </a:solidFill>
                <a:latin typeface="CIWKFK+ArialMT"/>
                <a:cs typeface="CIWKFK+ArialMT"/>
              </a:rPr>
              <a:t> </a:t>
            </a:r>
            <a:r>
              <a:rPr dirty="0" sz="9200">
                <a:solidFill>
                  <a:srgbClr val="ff0000"/>
                </a:solidFill>
                <a:latin typeface="CIWKFK+ArialMT"/>
                <a:cs typeface="CIWKFK+ArialMT"/>
              </a:rPr>
              <a:t>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31099" y="707406"/>
            <a:ext cx="4645025" cy="5729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Kẻꢀnàoꢀngheꢀlờiꢀgiảngꢀvềꢀ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NướcꢀTrờiꢀmàꢀkhôngꢀ</a:t>
            </a:r>
          </a:p>
          <a:p>
            <a:pPr marL="0" marR="0">
              <a:lnSpc>
                <a:spcPts val="3334"/>
              </a:lnSpc>
              <a:spcBef>
                <a:spcPts val="82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hiểu,ꢀthìꢀquỷꢀdữꢀđếnꢀ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cướpꢀlấyꢀđiềuꢀđãꢀgieoꢀ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trongꢀlòngꢀnó:ꢀđóꢀlàꢀkẻꢀ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thuộcꢀhạngꢀgieoꢀdọcꢀ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đường.ꢀHạtꢀrơiꢀtrênꢀđáꢀ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sỏiꢀlàꢀkẻꢀkhiꢀngheꢀlờiꢀ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giảng,ꢀthìꢀtứcꢀkhắcꢀvuiꢀ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lòngꢀchấpꢀnhận,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62082" y="853261"/>
            <a:ext cx="4563665" cy="4446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nhưngꢀkhôngꢀđâmꢀrễꢀ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sâuꢀtrongꢀlòngꢀnó,ꢀđóꢀlàꢀ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kẻꢀnôngꢀnổiꢀnhấtꢀthời,ꢀ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nênꢀkhiꢀcuộcꢀbáchꢀhại,ꢀ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gianꢀnanꢀxảyꢀđếnꢀvìꢀlờiꢀ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Chúa,ꢀthìꢀlậpꢀtứcꢀnóꢀvấpꢀ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ngã.ꢀHạtꢀrơiꢀvàoꢀbụiꢀgai,ꢀ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làꢀkẻꢀngheꢀlờiꢀgiảng,ꢀ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62082" y="4754701"/>
            <a:ext cx="4457700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nhưngꢀlòngꢀloꢀlắngꢀviệcꢀ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đời,ꢀhamꢀmêꢀcủaꢀcải,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87829" y="506596"/>
            <a:ext cx="4435276" cy="5422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khiếnꢀlờiꢀgiảngꢀbịꢀchếtꢀ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nghẹtꢀmàꢀkhôngꢀsinhꢀ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hoaꢀkếtꢀquảꢀđược.ꢀHạtꢀ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gieoꢀtrênꢀđấtꢀtốt,ꢀlàꢀkẻꢀ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ngheꢀlờiꢀgiảngꢀmàꢀhiểuꢀ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được,ꢀnênꢀsinhꢀhoaꢀkếtꢀ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quảꢀđếnꢀnỗiꢀcóꢀhạtꢀ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đượcꢀmộtꢀtrăm,ꢀcóꢀhạtꢀ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sáuꢀmươi,ꢀcóꢀhạtꢀbaꢀ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mươi”.]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87829" y="5871076"/>
            <a:ext cx="2956718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ÐóꢀlàꢀlờiꢀChúa.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41700" y="2221790"/>
            <a:ext cx="7397237" cy="35485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0" spc="-14" b="1">
                <a:solidFill>
                  <a:srgbClr val="fffaf2"/>
                </a:solidFill>
                <a:latin typeface="DHUNIM+TimesNewRomanPS-BoldMT"/>
                <a:cs typeface="DHUNIM+TimesNewRomanPS-BoldMT"/>
              </a:rPr>
              <a:t>let's</a:t>
            </a:r>
            <a:r>
              <a:rPr dirty="0" sz="11000" b="1">
                <a:solidFill>
                  <a:srgbClr val="fffaf2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11000" spc="-12" b="1">
                <a:solidFill>
                  <a:srgbClr val="fffaf2"/>
                </a:solidFill>
                <a:latin typeface="DHUNIM+TimesNewRomanPS-BoldMT"/>
                <a:cs typeface="DHUNIM+TimesNewRomanPS-BoldMT"/>
              </a:rPr>
              <a:t>play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4777" y="295485"/>
            <a:ext cx="2756021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Câu</a:t>
            </a:r>
            <a:r>
              <a:rPr dirty="0" sz="5400" spc="-13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1: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94550" y="1392249"/>
            <a:ext cx="9298419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8293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Chúa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Giêsu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ngồi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ở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đâu</a:t>
            </a:r>
          </a:p>
          <a:p>
            <a:pPr marL="0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để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giảng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dạy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dân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chúng?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6738" y="4469466"/>
            <a:ext cx="1196131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26561" y="4490122"/>
            <a:ext cx="7975305" cy="1773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N</a:t>
            </a:r>
            <a:r>
              <a:rPr dirty="0" sz="5400" spc="4220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B</a:t>
            </a:r>
            <a:r>
              <a:rPr dirty="0" sz="5400" spc="12513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Ể</a:t>
            </a:r>
            <a:r>
              <a:rPr dirty="0" sz="5400" spc="4339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N</a:t>
            </a:r>
            <a:r>
              <a:rPr dirty="0" sz="5400" spc="3620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H</a:t>
            </a:r>
            <a:r>
              <a:rPr dirty="0" sz="5400" spc="3862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Ồ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41750" y="4531434"/>
            <a:ext cx="1363898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6754" y="4552091"/>
            <a:ext cx="1408769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V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4777" y="295485"/>
            <a:ext cx="2756021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Câu</a:t>
            </a:r>
            <a:r>
              <a:rPr dirty="0" sz="5400" spc="-13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2: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81955" y="1436537"/>
            <a:ext cx="10147553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7843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Vì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dân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chúng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quá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đông,</a:t>
            </a:r>
          </a:p>
          <a:p>
            <a:pPr marL="0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Chúa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Giêsu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đã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ngồi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ở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đâu?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97276" y="4869801"/>
            <a:ext cx="1466366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51744" y="4888730"/>
            <a:ext cx="1350503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52288" y="4892687"/>
            <a:ext cx="11733176" cy="17828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14995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R</a:t>
            </a:r>
            <a:r>
              <a:rPr dirty="0" sz="5400" spc="21428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T</a:t>
            </a:r>
            <a:r>
              <a:rPr dirty="0" sz="5400" spc="4698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H</a:t>
            </a:r>
            <a:r>
              <a:rPr dirty="0" sz="5400" spc="3635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U</a:t>
            </a:r>
            <a:r>
              <a:rPr dirty="0" sz="5400" spc="12190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Ề</a:t>
            </a:r>
            <a:r>
              <a:rPr dirty="0" sz="5400" spc="4506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N</a:t>
            </a:r>
          </a:p>
          <a:p>
            <a:pPr marL="0" marR="0">
              <a:lnSpc>
                <a:spcPts val="5626"/>
              </a:lnSpc>
              <a:spcBef>
                <a:spcPts val="5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T</a:t>
            </a:r>
            <a:r>
              <a:rPr dirty="0" sz="5400" spc="13474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Ê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4777" y="295485"/>
            <a:ext cx="2756021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Câu</a:t>
            </a:r>
            <a:r>
              <a:rPr dirty="0" sz="5400" spc="-13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3: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48637" y="1369687"/>
            <a:ext cx="8136164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15689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Hạt</a:t>
            </a:r>
            <a:r>
              <a:rPr dirty="0" sz="6000" spc="-145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giống</a:t>
            </a:r>
            <a:r>
              <a:rPr dirty="0" sz="6000" spc="-144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rơi</a:t>
            </a:r>
            <a:r>
              <a:rPr dirty="0" sz="6000" spc="-145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xuống</a:t>
            </a:r>
          </a:p>
          <a:p>
            <a:pPr marL="0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vệ</a:t>
            </a:r>
            <a:r>
              <a:rPr dirty="0" sz="6000" spc="-139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đường</a:t>
            </a:r>
            <a:r>
              <a:rPr dirty="0" sz="6000" spc="-145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bị</a:t>
            </a:r>
            <a:r>
              <a:rPr dirty="0" sz="6000" spc="-144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ai</a:t>
            </a:r>
            <a:r>
              <a:rPr dirty="0" sz="6000" spc="-143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ăn</a:t>
            </a:r>
            <a:r>
              <a:rPr dirty="0" sz="6000" spc="-142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mất?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14981" y="4486180"/>
            <a:ext cx="6639323" cy="1773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I</a:t>
            </a:r>
            <a:r>
              <a:rPr dirty="0" sz="5400" spc="4748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M</a:t>
            </a:r>
            <a:r>
              <a:rPr dirty="0" sz="5400" spc="11755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R</a:t>
            </a:r>
            <a:r>
              <a:rPr dirty="0" sz="5400" spc="13550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00990" y="4480038"/>
            <a:ext cx="1360214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43086" y="4527492"/>
            <a:ext cx="1453306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44021" y="4541824"/>
            <a:ext cx="1487462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Ờ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28089" y="4548148"/>
            <a:ext cx="1395710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C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4777" y="295485"/>
            <a:ext cx="2756021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Câu</a:t>
            </a:r>
            <a:r>
              <a:rPr dirty="0" sz="5400" spc="-13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4: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22518" y="1369687"/>
            <a:ext cx="7400318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Hạt</a:t>
            </a:r>
            <a:r>
              <a:rPr dirty="0" sz="6000" spc="-145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rơi</a:t>
            </a:r>
            <a:r>
              <a:rPr dirty="0" sz="6000" spc="-145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trên</a:t>
            </a:r>
            <a:r>
              <a:rPr dirty="0" sz="6000" spc="-144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đá</a:t>
            </a:r>
            <a:r>
              <a:rPr dirty="0" sz="6000" spc="-145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sỏi</a:t>
            </a:r>
            <a:r>
              <a:rPr dirty="0" sz="6000" spc="-144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bị</a:t>
            </a:r>
          </a:p>
          <a:p>
            <a:pPr marL="254719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khô</a:t>
            </a:r>
            <a:r>
              <a:rPr dirty="0" sz="6000" spc="-142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héo</a:t>
            </a:r>
            <a:r>
              <a:rPr dirty="0" sz="6000" spc="-144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vì</a:t>
            </a:r>
            <a:r>
              <a:rPr dirty="0" sz="6000" spc="-142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điều</a:t>
            </a:r>
            <a:r>
              <a:rPr dirty="0" sz="6000" spc="-144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gì?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8721" y="4783327"/>
            <a:ext cx="11732441" cy="1824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99807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K</a:t>
            </a:r>
            <a:r>
              <a:rPr dirty="0" sz="5400" spc="4371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H</a:t>
            </a:r>
            <a:r>
              <a:rPr dirty="0" sz="5400" spc="12631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N</a:t>
            </a:r>
            <a:r>
              <a:rPr dirty="0" sz="5400" spc="3532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G</a:t>
            </a:r>
            <a:r>
              <a:rPr dirty="0" sz="5400" spc="4136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S</a:t>
            </a:r>
            <a:r>
              <a:rPr dirty="0" sz="5400" spc="4304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Â</a:t>
            </a:r>
            <a:r>
              <a:rPr dirty="0" sz="5400" spc="4110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U</a:t>
            </a:r>
          </a:p>
          <a:p>
            <a:pPr marL="0" marR="0">
              <a:lnSpc>
                <a:spcPts val="5626"/>
              </a:lnSpc>
              <a:spcBef>
                <a:spcPts val="5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R</a:t>
            </a:r>
            <a:r>
              <a:rPr dirty="0" sz="5400" spc="4555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Ễ</a:t>
            </a:r>
            <a:r>
              <a:rPr dirty="0" sz="5400" spc="21434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Ô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4777" y="295485"/>
            <a:ext cx="2756021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Câu</a:t>
            </a:r>
            <a:r>
              <a:rPr dirty="0" sz="5400" spc="-13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5: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89528" y="1369687"/>
            <a:ext cx="6681752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Hạt</a:t>
            </a:r>
            <a:r>
              <a:rPr dirty="0" sz="6000" spc="-145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rơi</a:t>
            </a:r>
            <a:r>
              <a:rPr dirty="0" sz="6000" spc="-145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vào</a:t>
            </a:r>
            <a:r>
              <a:rPr dirty="0" sz="6000" spc="-141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bụi</a:t>
            </a:r>
            <a:r>
              <a:rPr dirty="0" sz="6000" spc="-144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gai</a:t>
            </a:r>
          </a:p>
          <a:p>
            <a:pPr marL="1027534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bị</a:t>
            </a:r>
            <a:r>
              <a:rPr dirty="0" sz="6000" spc="-144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làm</a:t>
            </a:r>
            <a:r>
              <a:rPr dirty="0" sz="6000" spc="-139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sao?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26754" y="4465509"/>
            <a:ext cx="10370302" cy="18448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87414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N</a:t>
            </a:r>
            <a:r>
              <a:rPr dirty="0" sz="5400" spc="20495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Ẹ</a:t>
            </a:r>
          </a:p>
          <a:p>
            <a:pPr marL="1114995" marR="0">
              <a:lnSpc>
                <a:spcPts val="5626"/>
              </a:lnSpc>
              <a:spcBef>
                <a:spcPts val="5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H</a:t>
            </a:r>
            <a:r>
              <a:rPr dirty="0" sz="5400" spc="12636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T</a:t>
            </a:r>
            <a:r>
              <a:rPr dirty="0" sz="5400" spc="13021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G</a:t>
            </a:r>
            <a:r>
              <a:rPr dirty="0" sz="5400" spc="3590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H</a:t>
            </a:r>
            <a:r>
              <a:rPr dirty="0" sz="5400" spc="12280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T</a:t>
            </a:r>
          </a:p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C</a:t>
            </a:r>
            <a:r>
              <a:rPr dirty="0" sz="5400" spc="13081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Ế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4777" y="295485"/>
            <a:ext cx="2756021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Câu</a:t>
            </a:r>
            <a:r>
              <a:rPr dirty="0" sz="5400" spc="-13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6: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97750" y="1392249"/>
            <a:ext cx="8834344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Hạt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gieo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trên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đất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tốt</a:t>
            </a:r>
            <a:r>
              <a:rPr dirty="0" sz="6000" spc="27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thì</a:t>
            </a:r>
          </a:p>
          <a:p>
            <a:pPr marL="1706562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như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thế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000" b="1">
                <a:solidFill>
                  <a:srgbClr val="548235"/>
                </a:solidFill>
                <a:latin typeface="DHUNIM+TimesNewRomanPS-BoldMT"/>
                <a:cs typeface="DHUNIM+TimesNewRomanPS-BoldMT"/>
              </a:rPr>
              <a:t>nào?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89254" y="4388418"/>
            <a:ext cx="2480809" cy="17509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H</a:t>
            </a:r>
            <a:r>
              <a:rPr dirty="0" sz="5400" spc="3396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87908" y="4407888"/>
            <a:ext cx="7860087" cy="17545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S</a:t>
            </a:r>
            <a:r>
              <a:rPr dirty="0" sz="5400" spc="12853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N</a:t>
            </a:r>
            <a:r>
              <a:rPr dirty="0" sz="5400" spc="20974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O</a:t>
            </a:r>
            <a:r>
              <a:rPr dirty="0" sz="5400" spc="3445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18956" y="4429161"/>
            <a:ext cx="1196131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77627" y="5453705"/>
            <a:ext cx="1485453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Q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46298" y="5473175"/>
            <a:ext cx="3504514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K</a:t>
            </a:r>
            <a:r>
              <a:rPr dirty="0" sz="5400" spc="12810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63458" y="5484455"/>
            <a:ext cx="1415132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Ả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73477" y="5492646"/>
            <a:ext cx="1464692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U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549018" y="5554044"/>
            <a:ext cx="1363898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Ế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4777" y="295485"/>
            <a:ext cx="2756021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Câu</a:t>
            </a:r>
            <a:r>
              <a:rPr dirty="0" sz="5400" spc="-13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7: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3234" y="1268089"/>
            <a:ext cx="10716055" cy="37657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Kẻ</a:t>
            </a:r>
            <a:r>
              <a:rPr dirty="0" sz="6000" spc="-142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thuộc</a:t>
            </a:r>
            <a:r>
              <a:rPr dirty="0" sz="6000" spc="-142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hạng</a:t>
            </a:r>
            <a:r>
              <a:rPr dirty="0" sz="6000" spc="-144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gieo</a:t>
            </a:r>
            <a:r>
              <a:rPr dirty="0" sz="6000" spc="-143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dọc</a:t>
            </a:r>
            <a:r>
              <a:rPr dirty="0" sz="6000" spc="-142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đường</a:t>
            </a:r>
          </a:p>
          <a:p>
            <a:pPr marL="167183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là</a:t>
            </a:r>
            <a:r>
              <a:rPr dirty="0" sz="6000" spc="-143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người</a:t>
            </a:r>
            <a:r>
              <a:rPr dirty="0" sz="6000" spc="-145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nghe</a:t>
            </a:r>
            <a:r>
              <a:rPr dirty="0" sz="6000" spc="-141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lời</a:t>
            </a:r>
            <a:r>
              <a:rPr dirty="0" sz="6000" spc="-145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Chúa</a:t>
            </a:r>
            <a:r>
              <a:rPr dirty="0" sz="6000" spc="-145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nhưng</a:t>
            </a:r>
          </a:p>
          <a:p>
            <a:pPr marL="3301950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thế</a:t>
            </a:r>
            <a:r>
              <a:rPr dirty="0" sz="6000" spc="-141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nào?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29420" y="4707199"/>
            <a:ext cx="6805842" cy="17871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N</a:t>
            </a:r>
            <a:r>
              <a:rPr dirty="0" sz="5400" spc="2950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G</a:t>
            </a:r>
            <a:r>
              <a:rPr dirty="0" sz="5400" spc="13397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I</a:t>
            </a:r>
          </a:p>
          <a:p>
            <a:pPr marL="2083439" marR="0">
              <a:lnSpc>
                <a:spcPts val="5626"/>
              </a:lnSpc>
              <a:spcBef>
                <a:spcPts val="5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H</a:t>
            </a:r>
            <a:r>
              <a:rPr dirty="0" sz="5400" spc="20957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99428" y="4748511"/>
            <a:ext cx="1453306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84432" y="4769167"/>
            <a:ext cx="1374613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66378" y="4769167"/>
            <a:ext cx="1363898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68323" y="4801454"/>
            <a:ext cx="1477416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Ô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4777" y="295485"/>
            <a:ext cx="2756021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Câu</a:t>
            </a:r>
            <a:r>
              <a:rPr dirty="0" sz="5400" spc="-13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8: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04746" y="1369687"/>
            <a:ext cx="7211094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6072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Hạt</a:t>
            </a:r>
            <a:r>
              <a:rPr dirty="0" sz="6000" spc="-145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rơi</a:t>
            </a:r>
            <a:r>
              <a:rPr dirty="0" sz="6000" spc="-145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trên</a:t>
            </a:r>
            <a:r>
              <a:rPr dirty="0" sz="6000" spc="-144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đá</a:t>
            </a:r>
            <a:r>
              <a:rPr dirty="0" sz="6000" spc="-145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sỏi</a:t>
            </a:r>
          </a:p>
          <a:p>
            <a:pPr marL="0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tượng</a:t>
            </a:r>
            <a:r>
              <a:rPr dirty="0" sz="6000" spc="-145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trưng</a:t>
            </a:r>
            <a:r>
              <a:rPr dirty="0" sz="6000" spc="-144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cho</a:t>
            </a:r>
            <a:r>
              <a:rPr dirty="0" sz="6000" spc="-144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ai?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17638" y="4203650"/>
            <a:ext cx="1196131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57461" y="4243235"/>
            <a:ext cx="1509563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72650" y="4265618"/>
            <a:ext cx="1458999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4804" y="4286274"/>
            <a:ext cx="4721001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N</a:t>
            </a:r>
            <a:r>
              <a:rPr dirty="0" sz="5400" spc="20664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Ờ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28008" y="5305318"/>
            <a:ext cx="1196131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03575" y="5324788"/>
            <a:ext cx="1466366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40918" y="5353965"/>
            <a:ext cx="4707064" cy="175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N</a:t>
            </a:r>
            <a:r>
              <a:rPr dirty="0" sz="5400" spc="3585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Ô</a:t>
            </a:r>
            <a:r>
              <a:rPr dirty="0" sz="5400" spc="12309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75470" y="5344259"/>
            <a:ext cx="1466366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19217" y="5392270"/>
            <a:ext cx="1477416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Ổ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74992" y="181420"/>
            <a:ext cx="2756021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Câu</a:t>
            </a:r>
            <a:r>
              <a:rPr dirty="0" sz="5400" spc="-13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9: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0180" y="1074185"/>
            <a:ext cx="10266673" cy="33892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548235"/>
                </a:solidFill>
                <a:latin typeface="PQNQMH+Calibri-Light,Bold"/>
                <a:cs typeface="PQNQMH+Calibri-Light,Bold"/>
              </a:rPr>
              <a:t>Hạt</a:t>
            </a:r>
            <a:r>
              <a:rPr dirty="0" sz="5400" spc="-130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548235"/>
                </a:solidFill>
                <a:latin typeface="PQNQMH+Calibri-Light,Bold"/>
                <a:cs typeface="PQNQMH+Calibri-Light,Bold"/>
              </a:rPr>
              <a:t>rơi</a:t>
            </a:r>
            <a:r>
              <a:rPr dirty="0" sz="5400" spc="-131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548235"/>
                </a:solidFill>
                <a:latin typeface="PQNQMH+Calibri-Light,Bold"/>
                <a:cs typeface="PQNQMH+Calibri-Light,Bold"/>
              </a:rPr>
              <a:t>vào</a:t>
            </a:r>
            <a:r>
              <a:rPr dirty="0" sz="5400" spc="-128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548235"/>
                </a:solidFill>
                <a:latin typeface="PQNQMH+Calibri-Light,Bold"/>
                <a:cs typeface="PQNQMH+Calibri-Light,Bold"/>
              </a:rPr>
              <a:t>bụi</a:t>
            </a:r>
            <a:r>
              <a:rPr dirty="0" sz="5400" spc="-130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548235"/>
                </a:solidFill>
                <a:latin typeface="PQNQMH+Calibri-Light,Bold"/>
                <a:cs typeface="PQNQMH+Calibri-Light,Bold"/>
              </a:rPr>
              <a:t>gai,</a:t>
            </a:r>
            <a:r>
              <a:rPr dirty="0" sz="5400" spc="-129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548235"/>
                </a:solidFill>
                <a:latin typeface="PQNQMH+Calibri-Light,Bold"/>
                <a:cs typeface="PQNQMH+Calibri-Light,Bold"/>
              </a:rPr>
              <a:t>là</a:t>
            </a:r>
            <a:r>
              <a:rPr dirty="0" sz="5400" spc="-129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548235"/>
                </a:solidFill>
                <a:latin typeface="PQNQMH+Calibri-Light,Bold"/>
                <a:cs typeface="PQNQMH+Calibri-Light,Bold"/>
              </a:rPr>
              <a:t>kẻ</a:t>
            </a:r>
            <a:r>
              <a:rPr dirty="0" sz="5400" spc="-125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548235"/>
                </a:solidFill>
                <a:latin typeface="PQNQMH+Calibri-Light,Bold"/>
                <a:cs typeface="PQNQMH+Calibri-Light,Bold"/>
              </a:rPr>
              <a:t>nghe</a:t>
            </a:r>
            <a:r>
              <a:rPr dirty="0" sz="5400" spc="-127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548235"/>
                </a:solidFill>
                <a:latin typeface="PQNQMH+Calibri-Light,Bold"/>
                <a:cs typeface="PQNQMH+Calibri-Light,Bold"/>
              </a:rPr>
              <a:t>lời</a:t>
            </a:r>
          </a:p>
          <a:p>
            <a:pPr marL="160982" marR="0">
              <a:lnSpc>
                <a:spcPts val="5626"/>
              </a:lnSpc>
              <a:spcBef>
                <a:spcPts val="853"/>
              </a:spcBef>
              <a:spcAft>
                <a:spcPts val="0"/>
              </a:spcAft>
            </a:pPr>
            <a:r>
              <a:rPr dirty="0" sz="5400">
                <a:solidFill>
                  <a:srgbClr val="548235"/>
                </a:solidFill>
                <a:latin typeface="PQNQMH+Calibri-Light,Bold"/>
                <a:cs typeface="PQNQMH+Calibri-Light,Bold"/>
              </a:rPr>
              <a:t>giảng</a:t>
            </a:r>
            <a:r>
              <a:rPr dirty="0" sz="5400" spc="-130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548235"/>
                </a:solidFill>
                <a:latin typeface="PQNQMH+Calibri-Light,Bold"/>
                <a:cs typeface="PQNQMH+Calibri-Light,Bold"/>
              </a:rPr>
              <a:t>nhưng</a:t>
            </a:r>
            <a:r>
              <a:rPr dirty="0" sz="5400" spc="-130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548235"/>
                </a:solidFill>
                <a:latin typeface="PQNQMH+Calibri-Light,Bold"/>
                <a:cs typeface="PQNQMH+Calibri-Light,Bold"/>
              </a:rPr>
              <a:t>đã</a:t>
            </a:r>
            <a:r>
              <a:rPr dirty="0" sz="5400" spc="-131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548235"/>
                </a:solidFill>
                <a:latin typeface="PQNQMH+Calibri-Light,Bold"/>
                <a:cs typeface="PQNQMH+Calibri-Light,Bold"/>
              </a:rPr>
              <a:t>làm</a:t>
            </a:r>
            <a:r>
              <a:rPr dirty="0" sz="5400" spc="-126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548235"/>
                </a:solidFill>
                <a:latin typeface="PQNQMH+Calibri-Light,Bold"/>
                <a:cs typeface="PQNQMH+Calibri-Light,Bold"/>
              </a:rPr>
              <a:t>gì</a:t>
            </a:r>
            <a:r>
              <a:rPr dirty="0" sz="5400" spc="-129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548235"/>
                </a:solidFill>
                <a:latin typeface="PQNQMH+Calibri-Light,Bold"/>
                <a:cs typeface="PQNQMH+Calibri-Light,Bold"/>
              </a:rPr>
              <a:t>khiến</a:t>
            </a:r>
            <a:r>
              <a:rPr dirty="0" sz="5400" spc="-129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548235"/>
                </a:solidFill>
                <a:latin typeface="PQNQMH+Calibri-Light,Bold"/>
                <a:cs typeface="PQNQMH+Calibri-Light,Bold"/>
              </a:rPr>
              <a:t>lời</a:t>
            </a:r>
          </a:p>
          <a:p>
            <a:pPr marL="2463824" marR="0">
              <a:lnSpc>
                <a:spcPts val="5626"/>
              </a:lnSpc>
              <a:spcBef>
                <a:spcPts val="853"/>
              </a:spcBef>
              <a:spcAft>
                <a:spcPts val="0"/>
              </a:spcAft>
            </a:pPr>
            <a:r>
              <a:rPr dirty="0" sz="5400">
                <a:solidFill>
                  <a:srgbClr val="548235"/>
                </a:solidFill>
                <a:latin typeface="PQNQMH+Calibri-Light,Bold"/>
                <a:cs typeface="PQNQMH+Calibri-Light,Bold"/>
              </a:rPr>
              <a:t>bị</a:t>
            </a:r>
            <a:r>
              <a:rPr dirty="0" sz="5400" spc="-130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548235"/>
                </a:solidFill>
                <a:latin typeface="PQNQMH+Calibri-Light,Bold"/>
                <a:cs typeface="PQNQMH+Calibri-Light,Bold"/>
              </a:rPr>
              <a:t>chết</a:t>
            </a:r>
            <a:r>
              <a:rPr dirty="0" sz="5400" spc="-131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548235"/>
                </a:solidFill>
                <a:latin typeface="PQNQMH+Calibri-Light,Bold"/>
                <a:cs typeface="PQNQMH+Calibri-Light,Bold"/>
              </a:rPr>
              <a:t>nghẹt?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69772" y="4518788"/>
            <a:ext cx="6881815" cy="1771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8481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L</a:t>
            </a:r>
            <a:r>
              <a:rPr dirty="0" sz="5400" spc="13169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N</a:t>
            </a:r>
            <a:r>
              <a:rPr dirty="0" sz="5400" spc="3855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G</a:t>
            </a:r>
            <a:r>
              <a:rPr dirty="0" sz="5400" spc="3926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N</a:t>
            </a:r>
          </a:p>
          <a:p>
            <a:pPr marL="0" marR="0">
              <a:lnSpc>
                <a:spcPts val="5626"/>
              </a:lnSpc>
              <a:spcBef>
                <a:spcPts val="5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O</a:t>
            </a:r>
            <a:r>
              <a:rPr dirty="0" sz="5400" spc="12011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Ắ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54776" y="4561828"/>
            <a:ext cx="1316012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54776" y="5617319"/>
            <a:ext cx="7820728" cy="17863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99807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Ệ</a:t>
            </a:r>
            <a:r>
              <a:rPr dirty="0" sz="5400" spc="12792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Đ</a:t>
            </a:r>
            <a:r>
              <a:rPr dirty="0" sz="5400" spc="13380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I</a:t>
            </a:r>
          </a:p>
          <a:p>
            <a:pPr marL="0" marR="0">
              <a:lnSpc>
                <a:spcPts val="5626"/>
              </a:lnSpc>
              <a:spcBef>
                <a:spcPts val="5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V</a:t>
            </a:r>
            <a:r>
              <a:rPr dirty="0" sz="5400" spc="5478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I</a:t>
            </a:r>
            <a:r>
              <a:rPr dirty="0" sz="5400" spc="13184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C</a:t>
            </a:r>
            <a:r>
              <a:rPr dirty="0" sz="5400" spc="12598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Ờ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4776" y="295485"/>
            <a:ext cx="3103036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Câu</a:t>
            </a:r>
            <a:r>
              <a:rPr dirty="0" sz="5400" spc="-13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 strike="sngStrike">
                <a:solidFill>
                  <a:srgbClr val="ffffff"/>
                </a:solidFill>
                <a:latin typeface="PQNQMH+Calibri-Light,Bold"/>
                <a:cs typeface="PQNQMH+Calibri-Light,Bold"/>
              </a:rPr>
              <a:t>10: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1226" y="1196589"/>
            <a:ext cx="11007822" cy="37657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62682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Hạt</a:t>
            </a:r>
            <a:r>
              <a:rPr dirty="0" sz="6000" spc="-145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gieo</a:t>
            </a:r>
            <a:r>
              <a:rPr dirty="0" sz="6000" spc="-143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trên</a:t>
            </a:r>
            <a:r>
              <a:rPr dirty="0" sz="6000" spc="-144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đất</a:t>
            </a:r>
            <a:r>
              <a:rPr dirty="0" sz="6000" spc="-144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tốt</a:t>
            </a:r>
          </a:p>
          <a:p>
            <a:pPr marL="0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tượng</a:t>
            </a:r>
            <a:r>
              <a:rPr dirty="0" sz="6000" spc="-145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trưng</a:t>
            </a:r>
            <a:r>
              <a:rPr dirty="0" sz="6000" spc="-144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cho</a:t>
            </a:r>
            <a:r>
              <a:rPr dirty="0" sz="6000" spc="-144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người</a:t>
            </a:r>
            <a:r>
              <a:rPr dirty="0" sz="6000" spc="-145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nghe</a:t>
            </a:r>
            <a:r>
              <a:rPr dirty="0" sz="6000" spc="-141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lời</a:t>
            </a:r>
          </a:p>
          <a:p>
            <a:pPr marL="1439589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Chúa</a:t>
            </a:r>
            <a:r>
              <a:rPr dirty="0" sz="6000" spc="-145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và</a:t>
            </a:r>
            <a:r>
              <a:rPr dirty="0" sz="6000" spc="-142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như</a:t>
            </a:r>
            <a:r>
              <a:rPr dirty="0" sz="6000" spc="-144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thế</a:t>
            </a:r>
            <a:r>
              <a:rPr dirty="0" sz="6000" spc="-141">
                <a:solidFill>
                  <a:srgbClr val="548235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6000">
                <a:solidFill>
                  <a:srgbClr val="548235"/>
                </a:solidFill>
                <a:latin typeface="PQNQMH+Calibri-Light,Bold"/>
                <a:cs typeface="PQNQMH+Calibri-Light,Bold"/>
              </a:rPr>
              <a:t>nào?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41090" y="5242798"/>
            <a:ext cx="1487462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Ợ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76625" y="5298983"/>
            <a:ext cx="5720196" cy="17679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I</a:t>
            </a:r>
            <a:r>
              <a:rPr dirty="0" sz="5400" spc="5392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Ể</a:t>
            </a:r>
            <a:r>
              <a:rPr dirty="0" sz="5400" spc="4236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U</a:t>
            </a:r>
            <a:r>
              <a:rPr dirty="0" sz="5400" spc="4023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Đ</a:t>
            </a:r>
            <a:r>
              <a:rPr dirty="0" sz="5400" spc="3382">
                <a:solidFill>
                  <a:srgbClr val="ff0000"/>
                </a:solidFill>
                <a:latin typeface="PQNQMH+Calibri-Light,Bold"/>
                <a:cs typeface="PQNQMH+Calibri-Light,Bold"/>
              </a:rPr>
              <a:t> </a:t>
            </a: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71265" y="5292348"/>
            <a:ext cx="1395710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15541" y="5335387"/>
            <a:ext cx="1453306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PQNQMH+Calibri-Light,Bold"/>
                <a:cs typeface="PQNQMH+Calibri-Light,Bold"/>
              </a:rPr>
              <a:t>H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00739" y="3169545"/>
            <a:ext cx="6463946" cy="2582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335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 b="1">
                <a:solidFill>
                  <a:srgbClr val="403f3f"/>
                </a:solidFill>
                <a:latin typeface="DHUNIM+TimesNewRomanPS-BoldMT"/>
                <a:cs typeface="DHUNIM+TimesNewRomanPS-BoldMT"/>
              </a:rPr>
              <a:t>Thank</a:t>
            </a:r>
            <a:r>
              <a:rPr dirty="0" sz="8000" b="1">
                <a:solidFill>
                  <a:srgbClr val="403f3f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8000" b="1">
                <a:solidFill>
                  <a:srgbClr val="403f3f"/>
                </a:solidFill>
                <a:latin typeface="DHUNIM+TimesNewRomanPS-BoldMT"/>
                <a:cs typeface="DHUNIM+TimesNewRomanPS-BoldMT"/>
              </a:rPr>
              <a:t>You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4894" y="2374003"/>
            <a:ext cx="8546376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c000"/>
                </a:solidFill>
                <a:latin typeface="DHUNIM+TimesNewRomanPS-BoldMT"/>
                <a:cs typeface="DHUNIM+TimesNewRomanPS-BoldMT"/>
              </a:rPr>
              <a:t>Vui</a:t>
            </a:r>
            <a:r>
              <a:rPr dirty="0" sz="6600" spc="-719" b="1">
                <a:solidFill>
                  <a:srgbClr val="ffc000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600" b="1">
                <a:solidFill>
                  <a:srgbClr val="ffc000"/>
                </a:solidFill>
                <a:latin typeface="DHUNIM+TimesNewRomanPS-BoldMT"/>
                <a:cs typeface="DHUNIM+TimesNewRomanPS-BoldMT"/>
              </a:rPr>
              <a:t>học</a:t>
            </a:r>
            <a:r>
              <a:rPr dirty="0" sz="6600" b="1">
                <a:solidFill>
                  <a:srgbClr val="ffc000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600" b="1">
                <a:solidFill>
                  <a:srgbClr val="ffc000"/>
                </a:solidFill>
                <a:latin typeface="DHUNIM+TimesNewRomanPS-BoldMT"/>
                <a:cs typeface="DHUNIM+TimesNewRomanPS-BoldMT"/>
              </a:rPr>
              <a:t>Kinh</a:t>
            </a:r>
            <a:r>
              <a:rPr dirty="0" sz="6600" b="1">
                <a:solidFill>
                  <a:srgbClr val="ffc000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6600" b="1">
                <a:solidFill>
                  <a:srgbClr val="ffc000"/>
                </a:solidFill>
                <a:latin typeface="DHUNIM+TimesNewRomanPS-BoldMT"/>
                <a:cs typeface="DHUNIM+TimesNewRomanPS-BoldMT"/>
              </a:rPr>
              <a:t>Thánh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83923" y="3445123"/>
            <a:ext cx="4887824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b050"/>
                </a:solidFill>
                <a:latin typeface="DHUNIM+TimesNewRomanPS-BoldMT"/>
                <a:cs typeface="DHUNIM+TimesNewRomanPS-BoldMT"/>
              </a:rPr>
              <a:t>Matthêu</a:t>
            </a:r>
            <a:r>
              <a:rPr dirty="0" sz="4400" b="1">
                <a:solidFill>
                  <a:srgbClr val="00b050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4400" b="1">
                <a:solidFill>
                  <a:srgbClr val="00b050"/>
                </a:solidFill>
                <a:latin typeface="DHUNIM+TimesNewRomanPS-BoldMT"/>
                <a:cs typeface="DHUNIM+TimesNewRomanPS-BoldMT"/>
              </a:rPr>
              <a:t>13,</a:t>
            </a:r>
            <a:r>
              <a:rPr dirty="0" sz="4400" b="1">
                <a:solidFill>
                  <a:srgbClr val="00b050"/>
                </a:solidFill>
                <a:latin typeface="DHUNIM+TimesNewRomanPS-BoldMT"/>
                <a:cs typeface="DHUNIM+TimesNewRomanPS-BoldMT"/>
              </a:rPr>
              <a:t> </a:t>
            </a:r>
            <a:r>
              <a:rPr dirty="0" sz="4400" b="1">
                <a:solidFill>
                  <a:srgbClr val="00b050"/>
                </a:solidFill>
                <a:latin typeface="DHUNIM+TimesNewRomanPS-BoldMT"/>
                <a:cs typeface="DHUNIM+TimesNewRomanPS-BoldMT"/>
              </a:rPr>
              <a:t>1-23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76797" y="1076116"/>
            <a:ext cx="4802124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000000"/>
                </a:solidFill>
                <a:latin typeface="UPWQTS+TimesNewRomanPSMT"/>
                <a:cs typeface="UPWQTS+TimesNewRomanPSMT"/>
              </a:rPr>
              <a:t>Kinh</a:t>
            </a:r>
            <a:r>
              <a:rPr dirty="0" sz="60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6000">
                <a:solidFill>
                  <a:srgbClr val="000000"/>
                </a:solidFill>
                <a:latin typeface="UPWQTS+TimesNewRomanPSMT"/>
                <a:cs typeface="UPWQTS+TimesNewRomanPSMT"/>
              </a:rPr>
              <a:t>Thánh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69803" y="5573504"/>
            <a:ext cx="1540311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UPWQTS+TimesNewRomanPSMT"/>
                <a:cs typeface="UPWQTS+TimesNewRomanPSMT"/>
              </a:rPr>
              <a:t>NXB</a:t>
            </a:r>
            <a:r>
              <a:rPr dirty="0" sz="14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1400">
                <a:solidFill>
                  <a:srgbClr val="000000"/>
                </a:solidFill>
                <a:latin typeface="UPWQTS+TimesNewRomanPSMT"/>
                <a:cs typeface="UPWQTS+TimesNewRomanPSMT"/>
              </a:rPr>
              <a:t>TÔN</a:t>
            </a:r>
            <a:r>
              <a:rPr dirty="0" sz="14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1400">
                <a:solidFill>
                  <a:srgbClr val="000000"/>
                </a:solidFill>
                <a:latin typeface="UPWQTS+TimesNewRomanPSMT"/>
                <a:cs typeface="UPWQTS+TimesNewRomanPSMT"/>
              </a:rPr>
              <a:t>GIÁO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61891" y="571450"/>
            <a:ext cx="4564616" cy="6251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Ngày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ấy,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Chúa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Giêsu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ra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khỏi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nhà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và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đi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đến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ngồi</a:t>
            </a:r>
          </a:p>
          <a:p>
            <a:pPr marL="0" marR="0">
              <a:lnSpc>
                <a:spcPts val="3334"/>
              </a:lnSpc>
              <a:spcBef>
                <a:spcPts val="82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ở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ven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bờ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biển.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Dân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chúng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tụ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tập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quanh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Người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đông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đảo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đến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nỗi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Người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phải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xuống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thuyền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mà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ngồi,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còn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tất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cả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dân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chúng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thì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đứng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trên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bờ.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Và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Người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dùng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dụ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ngôn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mà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nói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với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họ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nhiều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điều.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Người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UPWQTS+TimesNewRomanPSMT"/>
                <a:cs typeface="UPWQTS+TimesNewRomanPSMT"/>
              </a:rPr>
              <a:t>nói: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60580" y="2014078"/>
            <a:ext cx="4019381" cy="25958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UPWQTS+TimesNewRomanPSMT"/>
                <a:cs typeface="UPWQTS+TimesNewRomanPSMT"/>
              </a:rPr>
              <a:t>TIN</a:t>
            </a:r>
            <a:r>
              <a:rPr dirty="0" sz="40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4000">
                <a:solidFill>
                  <a:srgbClr val="000000"/>
                </a:solidFill>
                <a:latin typeface="UPWQTS+TimesNewRomanPSMT"/>
                <a:cs typeface="UPWQTS+TimesNewRomanPSMT"/>
              </a:rPr>
              <a:t>MỪNG</a:t>
            </a:r>
          </a:p>
          <a:p>
            <a:pPr marL="0" marR="0">
              <a:lnSpc>
                <a:spcPts val="4167"/>
              </a:lnSpc>
              <a:spcBef>
                <a:spcPts val="918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UPWQTS+TimesNewRomanPSMT"/>
                <a:cs typeface="UPWQTS+TimesNewRomanPSMT"/>
              </a:rPr>
              <a:t>THEO</a:t>
            </a:r>
            <a:r>
              <a:rPr dirty="0" sz="40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4000">
                <a:solidFill>
                  <a:srgbClr val="000000"/>
                </a:solidFill>
                <a:latin typeface="UPWQTS+TimesNewRomanPSMT"/>
                <a:cs typeface="UPWQTS+TimesNewRomanPSMT"/>
              </a:rPr>
              <a:t>THÁNH</a:t>
            </a:r>
          </a:p>
          <a:p>
            <a:pPr marL="0" marR="0">
              <a:lnSpc>
                <a:spcPts val="4167"/>
              </a:lnSpc>
              <a:spcBef>
                <a:spcPts val="918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UPWQTS+TimesNewRomanPSMT"/>
                <a:cs typeface="UPWQTS+TimesNewRomanPSMT"/>
              </a:rPr>
              <a:t>MATTHÊU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60580" y="4072494"/>
            <a:ext cx="2794892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UPWQTS+TimesNewRomanPSMT"/>
                <a:cs typeface="UPWQTS+TimesNewRomanPSMT"/>
              </a:rPr>
              <a:t>(13,</a:t>
            </a:r>
            <a:r>
              <a:rPr dirty="0" sz="4000">
                <a:solidFill>
                  <a:srgbClr val="000000"/>
                </a:solidFill>
                <a:latin typeface="UPWQTS+TimesNewRomanPSMT"/>
                <a:cs typeface="UPWQTS+TimesNewRomanPSMT"/>
              </a:rPr>
              <a:t> </a:t>
            </a:r>
            <a:r>
              <a:rPr dirty="0" sz="4000">
                <a:solidFill>
                  <a:srgbClr val="000000"/>
                </a:solidFill>
                <a:latin typeface="UPWQTS+TimesNewRomanPSMT"/>
                <a:cs typeface="UPWQTS+TimesNewRomanPSMT"/>
              </a:rPr>
              <a:t>1-23)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35675" y="596887"/>
            <a:ext cx="4820106" cy="6251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“Nàyꢀđây,ꢀcóꢀngườiꢀgieoꢀ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giốngꢀđiꢀgieoꢀlúa.ꢀTrongꢀ</a:t>
            </a:r>
          </a:p>
          <a:p>
            <a:pPr marL="0" marR="0">
              <a:lnSpc>
                <a:spcPts val="3334"/>
              </a:lnSpc>
              <a:spcBef>
                <a:spcPts val="82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khiꢀgieo,ꢀcóꢀhạtꢀrơiꢀxuốngꢀ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vệꢀđường,ꢀchimꢀtrờiꢀbayꢀ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đếnꢀănꢀmất.ꢀCóꢀhạtꢀrơiꢀ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xuốngꢀtrênꢀđáꢀsỏi,ꢀchỗꢀcóꢀ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ítꢀđất,ꢀnóꢀliềnꢀmọcꢀlên,ꢀvìꢀ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khôngꢀcóꢀnhiềuꢀđất.ꢀKhiꢀ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mặtꢀtrờiꢀmọcꢀlên,ꢀbịꢀnắngꢀ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gắt,ꢀvàꢀvìꢀkhôngꢀđâmꢀrễꢀ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sâu,ꢀnênꢀliềnꢀkhôꢀhéo.ꢀ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62082" y="853122"/>
            <a:ext cx="4783594" cy="4446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Cóꢀhạtꢀrơiꢀvàoꢀbụiꢀgai,ꢀ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gaiꢀmọcꢀumꢀtùm,ꢀnênꢀnóꢀ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chếtꢀnghẹt.ꢀCóꢀhạtꢀrơiꢀ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xuốngꢀđấtꢀtốtꢀvàꢀsinhꢀ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hoaꢀkếtꢀquả,ꢀcóꢀhạtꢀđượcꢀ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mộtꢀtrăm,ꢀcóꢀhạtꢀsáuꢀ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mươi,ꢀcóꢀhạtꢀbaꢀmươi.ꢀAiꢀ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cóꢀtaiꢀthìꢀhãyꢀnghe”.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62082" y="4754562"/>
            <a:ext cx="4162425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[Cácꢀmônꢀđệꢀđếnꢀgầnꢀ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thưaꢀNgườiꢀrằng: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87829" y="533224"/>
            <a:ext cx="4579342" cy="31203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“TạiꢀsaoꢀThầyꢀdùngꢀdụꢀ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ngônꢀmàꢀnóiꢀvớiꢀhọ?”ꢀ</a:t>
            </a:r>
          </a:p>
          <a:p>
            <a:pPr marL="0" marR="0">
              <a:lnSpc>
                <a:spcPts val="3334"/>
              </a:lnSpc>
              <a:spcBef>
                <a:spcPts val="82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Ngườiꢀđápꢀlại:ꢀ“Vềꢀphầnꢀ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cácꢀcon,ꢀđãꢀchoꢀbiếtꢀ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nhữngꢀmầuꢀnhiệmꢀ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62082" y="607040"/>
            <a:ext cx="4702353" cy="5909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Bởiꢀthế,ꢀThầyꢀdùngꢀdụꢀ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ngônꢀmàꢀnóiꢀvớiꢀhọ:ꢀvìꢀ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họꢀnhìnꢀmàꢀkhôngꢀthấy,ꢀ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lắngꢀtaiꢀmàꢀkhôngꢀngheꢀ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vàꢀkhôngꢀhiểuꢀchiꢀhết.ꢀ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Thếꢀmớiꢀứngꢀnghiệmꢀlờiꢀ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tiênꢀtriꢀIsaiaꢀnóiꢀvềꢀhọꢀ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rằng:ꢀ“Cácꢀngươiꢀlắngꢀtaiꢀ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ngheꢀmàꢀchẳngꢀhiểu,ꢀtrốꢀ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mắtꢀnhìnꢀmàꢀchẳngꢀthấyꢀ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gì.ꢀ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87829" y="3142312"/>
            <a:ext cx="4578945" cy="3642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NướcꢀTrời,ꢀcònꢀhọꢀthìꢀ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khôngꢀchoꢀbiết.ꢀVìꢀaiꢀđãꢀ</a:t>
            </a:r>
          </a:p>
          <a:p>
            <a:pPr marL="0" marR="0">
              <a:lnSpc>
                <a:spcPts val="3334"/>
              </a:lnSpc>
              <a:spcBef>
                <a:spcPts val="82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có,ꢀthìꢀbanꢀthêmꢀchoꢀhọꢀ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đượcꢀdưꢀdật;ꢀcònꢀkẻꢀ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khôngꢀcó,ꢀthìꢀcáiꢀhọꢀcóꢀ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cũngꢀbịꢀlấyꢀđi.ꢀ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62083" y="417308"/>
            <a:ext cx="4472781" cy="3471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Quảꢀthật,ꢀThầyꢀbảoꢀcácꢀ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con:ꢀNhiềuꢀvịꢀtiênꢀtriꢀvàꢀ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nhiềuꢀđấngꢀcôngꢀchínhꢀ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đãꢀaoꢀướcꢀtrôngꢀthấyꢀ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điềuꢀcácꢀconꢀthấy,ꢀmàꢀ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khôngꢀđượcꢀthấy;ꢀ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2186" y="443936"/>
            <a:ext cx="4669234" cy="6251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Vìꢀlòngꢀdânꢀnàyꢀđãꢀraꢀ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chaiꢀđá,ꢀhọꢀđãꢀbịtꢀtaiꢀ</a:t>
            </a:r>
          </a:p>
          <a:p>
            <a:pPr marL="0" marR="0">
              <a:lnSpc>
                <a:spcPts val="3334"/>
              </a:lnSpc>
              <a:spcBef>
                <a:spcPts val="82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nhắmꢀmắtꢀlại,ꢀkẻoꢀmắtꢀ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thấyꢀđược,ꢀtaiꢀngheꢀ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được,ꢀvàꢀlòngꢀchúngꢀ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hiểuꢀđượcꢀmàꢀhốiꢀcải,ꢀvàꢀ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Taꢀlạiꢀchữaꢀchúngꢀchoꢀ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lành”.ꢀPhầnꢀcácꢀcon,ꢀ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phúcꢀchoꢀmắtꢀcácꢀconꢀvìꢀ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đượcꢀthấy;ꢀvàꢀphúcꢀchoꢀ</a:t>
            </a:r>
          </a:p>
          <a:p>
            <a:pPr marL="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taiꢀcácꢀconꢀvìꢀđượcꢀnghe.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62083" y="3343388"/>
            <a:ext cx="4074120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mongꢀướcꢀngheꢀđiềuꢀ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cácꢀconꢀnghe,ꢀmàꢀ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62083" y="4318748"/>
            <a:ext cx="3556992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khôngꢀđượcꢀnghe.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62083" y="4806428"/>
            <a:ext cx="4458494" cy="2008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“Vậy,ꢀcácꢀconꢀhãyꢀngheꢀ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dụꢀngônꢀvềꢀngườiꢀgieoꢀ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MJBGN+Calibri-Light"/>
                <a:cs typeface="VMJBGN+Calibri-Light"/>
              </a:rPr>
              <a:t>giống:ꢀ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2026-06-06T02:50:30-07:00</dcterms:modified>
</cp:coreProperties>
</file>