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0.svg" ContentType="image/svg+xml"/>
  <Override PartName="/ppt/media/image12.svg" ContentType="image/svg+xml"/>
  <Override PartName="/ppt/media/image4.svg" ContentType="image/svg+xml"/>
  <Override PartName="/ppt/media/image6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7" r:id="rId3"/>
    <p:sldId id="258" r:id="rId4"/>
    <p:sldId id="259" r:id="rId5"/>
    <p:sldId id="260" r:id="rId6"/>
    <p:sldId id="261" r:id="rId7"/>
    <p:sldId id="262" r:id="rId9"/>
    <p:sldId id="263" r:id="rId10"/>
    <p:sldId id="264" r:id="rId11"/>
    <p:sldId id="277" r:id="rId12"/>
    <p:sldId id="268" r:id="rId13"/>
    <p:sldId id="269" r:id="rId14"/>
    <p:sldId id="267" r:id="rId15"/>
    <p:sldId id="270" r:id="rId16"/>
    <p:sldId id="266" r:id="rId17"/>
    <p:sldId id="271" r:id="rId18"/>
    <p:sldId id="272" r:id="rId19"/>
    <p:sldId id="273" r:id="rId20"/>
    <p:sldId id="275" r:id="rId21"/>
    <p:sldId id="27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2F71EB-A870-43D1-9433-CFFDDFEB79DB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9DBAD-FFC3-48EC-9BF4-D6CB9346D1A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C0095E1-18B2-44B0-911C-ED756B8DB9C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A7FD-1E40-446B-93CA-0929BDAF0DE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3D18-BC37-4864-9E03-72426E18F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A7FD-1E40-446B-93CA-0929BDAF0DE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3D18-BC37-4864-9E03-72426E18F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A7FD-1E40-446B-93CA-0929BDAF0DE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3D18-BC37-4864-9E03-72426E18F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A7FD-1E40-446B-93CA-0929BDAF0DE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3D18-BC37-4864-9E03-72426E18F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A7FD-1E40-446B-93CA-0929BDAF0DE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3D18-BC37-4864-9E03-72426E18F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A7FD-1E40-446B-93CA-0929BDAF0DE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3D18-BC37-4864-9E03-72426E18F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A7FD-1E40-446B-93CA-0929BDAF0DED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3D18-BC37-4864-9E03-72426E18F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A7FD-1E40-446B-93CA-0929BDAF0DED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3D18-BC37-4864-9E03-72426E18F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A7FD-1E40-446B-93CA-0929BDAF0DED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3D18-BC37-4864-9E03-72426E18F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A7FD-1E40-446B-93CA-0929BDAF0DE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3D18-BC37-4864-9E03-72426E18F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A7FD-1E40-446B-93CA-0929BDAF0DE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3D18-BC37-4864-9E03-72426E18FDA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2A7FD-1E40-446B-93CA-0929BDAF0DE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33D18-BC37-4864-9E03-72426E18FDA2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2.wav"/><Relationship Id="rId1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audio" Target="../media/audio2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2.wav"/><Relationship Id="rId1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2.wav"/><Relationship Id="rId1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audio" Target="../media/audio2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audio" Target="../media/audio2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2.wav"/><Relationship Id="rId1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2.wav"/><Relationship Id="rId1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audio" Target="../media/audio2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2.wav"/><Relationship Id="rId1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6.svg"/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6.svg"/><Relationship Id="rId3" Type="http://schemas.openxmlformats.org/officeDocument/2006/relationships/image" Target="../media/image8.png"/><Relationship Id="rId2" Type="http://schemas.openxmlformats.org/officeDocument/2006/relationships/image" Target="../media/image4.svg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6.svg"/><Relationship Id="rId3" Type="http://schemas.openxmlformats.org/officeDocument/2006/relationships/image" Target="../media/image8.png"/><Relationship Id="rId2" Type="http://schemas.openxmlformats.org/officeDocument/2006/relationships/image" Target="../media/image4.svg"/><Relationship Id="rId1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2.svg"/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/>
          <p:nvPr/>
        </p:nvPicPr>
        <p:blipFill>
          <a:blip r:embed="rId1"/>
          <a:stretch>
            <a:fillRect/>
          </a:stretch>
        </p:blipFill>
        <p:spPr>
          <a:xfrm>
            <a:off x="-304800" y="-177800"/>
            <a:ext cx="12572153" cy="7071783"/>
          </a:xfrm>
          <a:prstGeom prst="rect">
            <a:avLst/>
          </a:prstGeom>
        </p:spPr>
      </p:pic>
      <p:sp>
        <p:nvSpPr>
          <p:cNvPr id="6" name="Hộp Văn bản 3"/>
          <p:cNvSpPr txBox="1"/>
          <p:nvPr/>
        </p:nvSpPr>
        <p:spPr>
          <a:xfrm>
            <a:off x="-1160145" y="1143000"/>
            <a:ext cx="11776710" cy="162517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8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CHÚA NHẬT </a:t>
            </a:r>
            <a:r>
              <a:rPr lang="vi-VN" sz="8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XVI</a:t>
            </a:r>
            <a:r>
              <a:rPr lang="en-US" sz="8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8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vi-VN" altLang="en-US" sz="8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 NIÊN</a:t>
            </a:r>
            <a:endParaRPr lang="en-US" sz="8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US" sz="8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</a:t>
            </a:r>
            <a:r>
              <a:rPr lang="vi-VN" altLang="en-US" sz="8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8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8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ộp Văn bản 3"/>
          <p:cNvSpPr txBox="1"/>
          <p:nvPr/>
        </p:nvSpPr>
        <p:spPr>
          <a:xfrm>
            <a:off x="101600" y="2159000"/>
            <a:ext cx="925322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>
              <a:solidFill>
                <a:srgbClr val="FF0000"/>
              </a:solidFill>
              <a:latin typeface="DT Phudu Black" charset="0"/>
              <a:cs typeface="DT Phudu Black" charset="0"/>
            </a:endParaRPr>
          </a:p>
          <a:p>
            <a:pPr algn="ctr"/>
            <a:endParaRPr lang="en-US" sz="3200">
              <a:solidFill>
                <a:srgbClr val="FF0000"/>
              </a:solidFill>
              <a:latin typeface="DT Phudu Black" charset="0"/>
              <a:cs typeface="DT Phudu Black" charset="0"/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4"/>
          <p:cNvGrpSpPr/>
          <p:nvPr/>
        </p:nvGrpSpPr>
        <p:grpSpPr>
          <a:xfrm>
            <a:off x="483235" y="444500"/>
            <a:ext cx="11491595" cy="6090285"/>
            <a:chOff x="0" y="0"/>
            <a:chExt cx="4242017" cy="2205506"/>
          </a:xfrm>
        </p:grpSpPr>
        <p:sp>
          <p:nvSpPr>
            <p:cNvPr id="11" name="Freeform 5"/>
            <p:cNvSpPr/>
            <p:nvPr/>
          </p:nvSpPr>
          <p:spPr>
            <a:xfrm>
              <a:off x="0" y="0"/>
              <a:ext cx="4242017" cy="2205506"/>
            </a:xfrm>
            <a:custGeom>
              <a:avLst/>
              <a:gdLst/>
              <a:ahLst/>
              <a:cxnLst/>
              <a:rect l="l" t="t" r="r" b="b"/>
              <a:pathLst>
                <a:path w="4242017" h="2205506">
                  <a:moveTo>
                    <a:pt x="24514" y="0"/>
                  </a:moveTo>
                  <a:lnTo>
                    <a:pt x="4217502" y="0"/>
                  </a:lnTo>
                  <a:cubicBezTo>
                    <a:pt x="4224004" y="0"/>
                    <a:pt x="4230239" y="2583"/>
                    <a:pt x="4234836" y="7180"/>
                  </a:cubicBezTo>
                  <a:cubicBezTo>
                    <a:pt x="4239434" y="11777"/>
                    <a:pt x="4242017" y="18013"/>
                    <a:pt x="4242017" y="24514"/>
                  </a:cubicBezTo>
                  <a:lnTo>
                    <a:pt x="4242017" y="2180991"/>
                  </a:lnTo>
                  <a:cubicBezTo>
                    <a:pt x="4242017" y="2187493"/>
                    <a:pt x="4239434" y="2193729"/>
                    <a:pt x="4234836" y="2198326"/>
                  </a:cubicBezTo>
                  <a:cubicBezTo>
                    <a:pt x="4230239" y="2202923"/>
                    <a:pt x="4224004" y="2205506"/>
                    <a:pt x="4217502" y="2205506"/>
                  </a:cubicBezTo>
                  <a:lnTo>
                    <a:pt x="24514" y="2205506"/>
                  </a:lnTo>
                  <a:cubicBezTo>
                    <a:pt x="18013" y="2205506"/>
                    <a:pt x="11777" y="2202923"/>
                    <a:pt x="7180" y="2198326"/>
                  </a:cubicBezTo>
                  <a:cubicBezTo>
                    <a:pt x="2583" y="2193729"/>
                    <a:pt x="0" y="2187493"/>
                    <a:pt x="0" y="2180991"/>
                  </a:cubicBezTo>
                  <a:lnTo>
                    <a:pt x="0" y="24514"/>
                  </a:lnTo>
                  <a:cubicBezTo>
                    <a:pt x="0" y="18013"/>
                    <a:pt x="2583" y="11777"/>
                    <a:pt x="7180" y="7180"/>
                  </a:cubicBezTo>
                  <a:cubicBezTo>
                    <a:pt x="11777" y="2583"/>
                    <a:pt x="18013" y="0"/>
                    <a:pt x="24514" y="0"/>
                  </a:cubicBezTo>
                  <a:close/>
                </a:path>
              </a:pathLst>
            </a:custGeom>
            <a:solidFill>
              <a:srgbClr val="C8E4B2"/>
            </a:solidFill>
          </p:spPr>
        </p:sp>
        <p:sp>
          <p:nvSpPr>
            <p:cNvPr id="12" name="TextBox 6"/>
            <p:cNvSpPr txBox="1"/>
            <p:nvPr/>
          </p:nvSpPr>
          <p:spPr>
            <a:xfrm>
              <a:off x="0" y="-47625"/>
              <a:ext cx="4242017" cy="2253131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5"/>
                </a:lnSpc>
              </a:pPr>
              <a:endParaRPr sz="1200"/>
            </a:p>
          </p:txBody>
        </p:sp>
      </p:grpSp>
      <p:sp>
        <p:nvSpPr>
          <p:cNvPr id="3" name="Lưu đồ: Chuẩn bị 2"/>
          <p:cNvSpPr/>
          <p:nvPr/>
        </p:nvSpPr>
        <p:spPr>
          <a:xfrm>
            <a:off x="3496930" y="4975411"/>
            <a:ext cx="5115339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E28FB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 </a:t>
            </a:r>
            <a:r>
              <a:rPr lang="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ầy tớ</a:t>
            </a:r>
            <a:endParaRPr lang="en-US" altLang="en-US" sz="24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Lưu đồ: Chuẩn bị 9"/>
          <p:cNvSpPr/>
          <p:nvPr/>
        </p:nvSpPr>
        <p:spPr>
          <a:xfrm>
            <a:off x="980661" y="864704"/>
            <a:ext cx="10711986" cy="1620080"/>
          </a:xfrm>
          <a:prstGeom prst="flowChartPreparation">
            <a:avLst/>
          </a:prstGeom>
          <a:solidFill>
            <a:schemeClr val="bg1"/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</a:t>
            </a:r>
            <a:r>
              <a:rPr lang="vi-VN" sz="3600" b="1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:</a:t>
            </a:r>
            <a:r>
              <a:rPr lang="en-US" altLang="vi-VN" sz="3600" b="1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 gieo giống tốt trong dụ ngôn là ai?</a:t>
            </a:r>
            <a:endParaRPr lang="en-US" altLang="en-US" sz="36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Lưu đồ: Chuẩn bị 4"/>
          <p:cNvSpPr/>
          <p:nvPr/>
        </p:nvSpPr>
        <p:spPr>
          <a:xfrm>
            <a:off x="3496931" y="3824909"/>
            <a:ext cx="5115339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vi-VN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" alt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 thợ gặt</a:t>
            </a:r>
            <a:endParaRPr lang="en-US" altLang="en-US" sz="24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Lưu đồ: Chuẩn bị 5"/>
          <p:cNvSpPr/>
          <p:nvPr/>
        </p:nvSpPr>
        <p:spPr>
          <a:xfrm>
            <a:off x="3496932" y="2675544"/>
            <a:ext cx="5115339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 chủ ruộng</a:t>
            </a:r>
            <a:endParaRPr lang="en-US" altLang="en-US" sz="24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C2241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241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4DA48"/>
                                      </p:to>
                                    </p:animClr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DA48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12D32"/>
                                      </p:to>
                                    </p:animClr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12D32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0" grpId="0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"/>
          <p:cNvGrpSpPr/>
          <p:nvPr/>
        </p:nvGrpSpPr>
        <p:grpSpPr>
          <a:xfrm>
            <a:off x="685800" y="685800"/>
            <a:ext cx="10684025" cy="5486400"/>
            <a:chOff x="0" y="0"/>
            <a:chExt cx="4220850" cy="2167467"/>
          </a:xfrm>
        </p:grpSpPr>
        <p:sp>
          <p:nvSpPr>
            <p:cNvPr id="9" name="Freeform 4"/>
            <p:cNvSpPr/>
            <p:nvPr/>
          </p:nvSpPr>
          <p:spPr>
            <a:xfrm>
              <a:off x="0" y="0"/>
              <a:ext cx="4220850" cy="2167467"/>
            </a:xfrm>
            <a:custGeom>
              <a:avLst/>
              <a:gdLst/>
              <a:ahLst/>
              <a:cxnLst/>
              <a:rect l="l" t="t" r="r" b="b"/>
              <a:pathLst>
                <a:path w="4220850" h="2167467">
                  <a:moveTo>
                    <a:pt x="24637" y="0"/>
                  </a:moveTo>
                  <a:lnTo>
                    <a:pt x="4196212" y="0"/>
                  </a:lnTo>
                  <a:cubicBezTo>
                    <a:pt x="4209819" y="0"/>
                    <a:pt x="4220850" y="11030"/>
                    <a:pt x="4220850" y="24637"/>
                  </a:cubicBezTo>
                  <a:lnTo>
                    <a:pt x="4220850" y="2142829"/>
                  </a:lnTo>
                  <a:cubicBezTo>
                    <a:pt x="4220850" y="2156436"/>
                    <a:pt x="4209819" y="2167467"/>
                    <a:pt x="4196212" y="2167467"/>
                  </a:cubicBezTo>
                  <a:lnTo>
                    <a:pt x="24637" y="2167467"/>
                  </a:lnTo>
                  <a:cubicBezTo>
                    <a:pt x="18103" y="2167467"/>
                    <a:pt x="11836" y="2164871"/>
                    <a:pt x="7216" y="2160251"/>
                  </a:cubicBezTo>
                  <a:cubicBezTo>
                    <a:pt x="2596" y="2155630"/>
                    <a:pt x="0" y="2149364"/>
                    <a:pt x="0" y="2142829"/>
                  </a:cubicBezTo>
                  <a:lnTo>
                    <a:pt x="0" y="24637"/>
                  </a:lnTo>
                  <a:cubicBezTo>
                    <a:pt x="0" y="11030"/>
                    <a:pt x="11030" y="0"/>
                    <a:pt x="24637" y="0"/>
                  </a:cubicBezTo>
                  <a:close/>
                </a:path>
              </a:pathLst>
            </a:custGeom>
            <a:solidFill>
              <a:srgbClr val="C8E4B2"/>
            </a:solidFill>
          </p:spPr>
        </p:sp>
        <p:sp>
          <p:nvSpPr>
            <p:cNvPr id="11" name="TextBox 5"/>
            <p:cNvSpPr txBox="1"/>
            <p:nvPr/>
          </p:nvSpPr>
          <p:spPr>
            <a:xfrm>
              <a:off x="0" y="-47625"/>
              <a:ext cx="4220850" cy="221509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5"/>
                </a:lnSpc>
              </a:pPr>
              <a:endParaRPr sz="1200"/>
            </a:p>
          </p:txBody>
        </p:sp>
      </p:grpSp>
      <p:sp>
        <p:nvSpPr>
          <p:cNvPr id="3" name="Lưu đồ: Chuẩn bị 2"/>
          <p:cNvSpPr/>
          <p:nvPr/>
        </p:nvSpPr>
        <p:spPr>
          <a:xfrm>
            <a:off x="3093392" y="3824909"/>
            <a:ext cx="5841602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E28FB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Kẻ thù</a:t>
            </a:r>
            <a:endParaRPr lang="en-US" altLang="en-US" sz="24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Lưu đồ: Chuẩn bị 9"/>
          <p:cNvSpPr/>
          <p:nvPr/>
        </p:nvSpPr>
        <p:spPr>
          <a:xfrm>
            <a:off x="980661" y="864704"/>
            <a:ext cx="10230678" cy="1620080"/>
          </a:xfrm>
          <a:prstGeom prst="flowChartPreparation">
            <a:avLst/>
          </a:prstGeom>
          <a:solidFill>
            <a:schemeClr val="bg1"/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vi-VN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ã gieo cỏ lùng vào giữa lúa?</a:t>
            </a:r>
            <a:endParaRPr lang="en-US" altLang="en-US" sz="36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Lưu đồ: Chuẩn bị 4"/>
          <p:cNvSpPr/>
          <p:nvPr/>
        </p:nvSpPr>
        <p:spPr>
          <a:xfrm>
            <a:off x="3202603" y="5036852"/>
            <a:ext cx="5491648" cy="846584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 láng giềng</a:t>
            </a:r>
            <a:endParaRPr lang="en-US" altLang="en-US" sz="24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Lưu đồ: Chuẩn bị 5"/>
          <p:cNvSpPr/>
          <p:nvPr/>
        </p:nvSpPr>
        <p:spPr>
          <a:xfrm>
            <a:off x="3202603" y="2663688"/>
            <a:ext cx="5705872" cy="978763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2400" b="1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. </a:t>
            </a:r>
            <a:r>
              <a:rPr lang="en-US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 </a:t>
            </a:r>
            <a:r>
              <a:rPr lang="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ầy tớ</a:t>
            </a:r>
            <a:endParaRPr lang="en-US" altLang="en-US" sz="24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6E836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6E836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C2241"/>
                                      </p:to>
                                    </p:animClr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241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42A2A"/>
                                      </p:to>
                                    </p:animClr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42A2A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bldLvl="0" animBg="1"/>
      <p:bldP spid="10" grpId="0" bldLvl="0" animBg="1"/>
      <p:bldP spid="5" grpId="0" bldLvl="0" animBg="1"/>
      <p:bldP spid="5" grpId="1" bldLvl="0" animBg="1"/>
      <p:bldP spid="6" grpId="0" bldLvl="0" animBg="1"/>
      <p:bldP spid="6" grpId="1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3"/>
          <p:cNvGrpSpPr/>
          <p:nvPr/>
        </p:nvGrpSpPr>
        <p:grpSpPr>
          <a:xfrm>
            <a:off x="685800" y="602303"/>
            <a:ext cx="10820400" cy="5680183"/>
            <a:chOff x="0" y="0"/>
            <a:chExt cx="4274726" cy="2244023"/>
          </a:xfrm>
        </p:grpSpPr>
        <p:sp>
          <p:nvSpPr>
            <p:cNvPr id="11" name="Freeform 4"/>
            <p:cNvSpPr/>
            <p:nvPr/>
          </p:nvSpPr>
          <p:spPr>
            <a:xfrm>
              <a:off x="0" y="0"/>
              <a:ext cx="4274726" cy="2244023"/>
            </a:xfrm>
            <a:custGeom>
              <a:avLst/>
              <a:gdLst/>
              <a:ahLst/>
              <a:cxnLst/>
              <a:rect l="l" t="t" r="r" b="b"/>
              <a:pathLst>
                <a:path w="4274726" h="2244023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2219696"/>
                  </a:lnTo>
                  <a:cubicBezTo>
                    <a:pt x="4274726" y="2226148"/>
                    <a:pt x="4272163" y="2232336"/>
                    <a:pt x="4267601" y="2236898"/>
                  </a:cubicBezTo>
                  <a:cubicBezTo>
                    <a:pt x="4263039" y="2241460"/>
                    <a:pt x="4256851" y="2244023"/>
                    <a:pt x="4250399" y="2244023"/>
                  </a:cubicBezTo>
                  <a:lnTo>
                    <a:pt x="24327" y="2244023"/>
                  </a:lnTo>
                  <a:cubicBezTo>
                    <a:pt x="10891" y="2244023"/>
                    <a:pt x="0" y="2233132"/>
                    <a:pt x="0" y="2219696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C8E4B2"/>
            </a:solidFill>
          </p:spPr>
        </p:sp>
        <p:sp>
          <p:nvSpPr>
            <p:cNvPr id="12" name="TextBox 5"/>
            <p:cNvSpPr txBox="1"/>
            <p:nvPr/>
          </p:nvSpPr>
          <p:spPr>
            <a:xfrm>
              <a:off x="0" y="-47625"/>
              <a:ext cx="4274726" cy="2291648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5"/>
                </a:lnSpc>
              </a:pPr>
              <a:endParaRPr sz="1200"/>
            </a:p>
          </p:txBody>
        </p:sp>
      </p:grpSp>
      <p:sp>
        <p:nvSpPr>
          <p:cNvPr id="3" name="Lưu đồ: Chuẩn bị 2"/>
          <p:cNvSpPr/>
          <p:nvPr/>
        </p:nvSpPr>
        <p:spPr>
          <a:xfrm>
            <a:off x="2934641" y="4860713"/>
            <a:ext cx="6228813" cy="1043877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E28FB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 sáng</a:t>
            </a:r>
            <a:endParaRPr lang="en-US" altLang="en-US" sz="24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Lưu đồ: Chuẩn bị 9"/>
          <p:cNvSpPr/>
          <p:nvPr/>
        </p:nvSpPr>
        <p:spPr>
          <a:xfrm>
            <a:off x="980661" y="864704"/>
            <a:ext cx="10230678" cy="1620080"/>
          </a:xfrm>
          <a:prstGeom prst="flowChartPreparation">
            <a:avLst/>
          </a:prstGeom>
          <a:solidFill>
            <a:schemeClr val="bg1"/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Câu 3: </a:t>
            </a:r>
            <a:r>
              <a:rPr lang="en-US" altLang="en-US" sz="4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Kẻ thù gieo cỏ lùng vào lúc nào?</a:t>
            </a:r>
            <a:endParaRPr lang="en-US" altLang="en-US" sz="4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Lưu đồ: Chuẩn bị 4"/>
          <p:cNvSpPr/>
          <p:nvPr/>
        </p:nvSpPr>
        <p:spPr>
          <a:xfrm>
            <a:off x="2978826" y="3760906"/>
            <a:ext cx="6165174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 ngày</a:t>
            </a:r>
            <a:endParaRPr lang="en-US" altLang="en-US" sz="24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Lưu đồ: Chuẩn bị 6"/>
          <p:cNvSpPr/>
          <p:nvPr/>
        </p:nvSpPr>
        <p:spPr>
          <a:xfrm>
            <a:off x="2978826" y="2619262"/>
            <a:ext cx="6184629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altLang="vi-VN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mọi ng</a:t>
            </a:r>
            <a:r>
              <a:rPr lang="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 ngủ</a:t>
            </a:r>
            <a:endParaRPr lang="en-US" altLang="en-US" sz="24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C2241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241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4DA48"/>
                                      </p:to>
                                    </p:animClr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DA48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12D32"/>
                                      </p:to>
                                    </p:animClr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12D32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0" grpId="0" animBg="1"/>
      <p:bldP spid="5" grpId="0" animBg="1"/>
      <p:bldP spid="5" grpId="1" animBg="1"/>
      <p:bldP spid="7" grpId="0" bldLvl="0" animBg="1"/>
      <p:bldP spid="7" grpId="1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"/>
          <p:cNvGrpSpPr/>
          <p:nvPr/>
        </p:nvGrpSpPr>
        <p:grpSpPr>
          <a:xfrm>
            <a:off x="420187" y="449989"/>
            <a:ext cx="11351623" cy="6126480"/>
            <a:chOff x="0" y="0"/>
            <a:chExt cx="4274726" cy="2223622"/>
          </a:xfrm>
        </p:grpSpPr>
        <p:sp>
          <p:nvSpPr>
            <p:cNvPr id="8" name="Freeform 3"/>
            <p:cNvSpPr/>
            <p:nvPr/>
          </p:nvSpPr>
          <p:spPr>
            <a:xfrm>
              <a:off x="0" y="0"/>
              <a:ext cx="4274726" cy="2223622"/>
            </a:xfrm>
            <a:custGeom>
              <a:avLst/>
              <a:gdLst/>
              <a:ahLst/>
              <a:cxnLst/>
              <a:rect l="l" t="t" r="r" b="b"/>
              <a:pathLst>
                <a:path w="4274726" h="2223622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2199295"/>
                  </a:lnTo>
                  <a:cubicBezTo>
                    <a:pt x="4274726" y="2205747"/>
                    <a:pt x="4272163" y="2211935"/>
                    <a:pt x="4267601" y="2216497"/>
                  </a:cubicBezTo>
                  <a:cubicBezTo>
                    <a:pt x="4263039" y="2221059"/>
                    <a:pt x="4256851" y="2223622"/>
                    <a:pt x="4250399" y="2223622"/>
                  </a:cubicBezTo>
                  <a:lnTo>
                    <a:pt x="24327" y="2223622"/>
                  </a:lnTo>
                  <a:cubicBezTo>
                    <a:pt x="10891" y="2223622"/>
                    <a:pt x="0" y="2212731"/>
                    <a:pt x="0" y="2199295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FCF9DA"/>
            </a:solidFill>
          </p:spPr>
        </p:sp>
        <p:sp>
          <p:nvSpPr>
            <p:cNvPr id="9" name="TextBox 4"/>
            <p:cNvSpPr txBox="1"/>
            <p:nvPr/>
          </p:nvSpPr>
          <p:spPr>
            <a:xfrm>
              <a:off x="0" y="-47625"/>
              <a:ext cx="4274726" cy="2271247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5"/>
                </a:lnSpc>
              </a:pPr>
              <a:endParaRPr sz="1200"/>
            </a:p>
          </p:txBody>
        </p:sp>
      </p:grpSp>
      <p:sp>
        <p:nvSpPr>
          <p:cNvPr id="3" name="Lưu đồ: Chuẩn bị 2"/>
          <p:cNvSpPr/>
          <p:nvPr/>
        </p:nvSpPr>
        <p:spPr>
          <a:xfrm>
            <a:off x="3538330" y="2506063"/>
            <a:ext cx="5274930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E28FB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Nhổ ngay</a:t>
            </a:r>
            <a:endParaRPr lang="en-US" altLang="en-US" sz="24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Lưu đồ: Chuẩn bị 9"/>
          <p:cNvSpPr/>
          <p:nvPr/>
        </p:nvSpPr>
        <p:spPr>
          <a:xfrm>
            <a:off x="980659" y="667591"/>
            <a:ext cx="10230678" cy="1620080"/>
          </a:xfrm>
          <a:prstGeom prst="flowChartPreparation">
            <a:avLst/>
          </a:prstGeom>
          <a:solidFill>
            <a:schemeClr val="bg1"/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vi-VN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ruộng dặn </a:t>
            </a:r>
            <a:r>
              <a:rPr lang="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ầy tớ làm gì với cỏ lùng?</a:t>
            </a:r>
            <a:endParaRPr lang="en-US" altLang="en-US" sz="36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Lưu đồ: Chuẩn bị 4"/>
          <p:cNvSpPr/>
          <p:nvPr/>
        </p:nvSpPr>
        <p:spPr>
          <a:xfrm>
            <a:off x="3487325" y="4864755"/>
            <a:ext cx="5170292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ể </a:t>
            </a:r>
            <a:r>
              <a:rPr lang="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ến mùa gặt</a:t>
            </a:r>
            <a:endParaRPr lang="en-US" altLang="en-US" sz="24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Lưu đồ: Chuẩn bị 5"/>
          <p:cNvSpPr/>
          <p:nvPr/>
        </p:nvSpPr>
        <p:spPr>
          <a:xfrm>
            <a:off x="3538330" y="3693112"/>
            <a:ext cx="5306478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ốt ngay</a:t>
            </a:r>
            <a:endParaRPr lang="en-US" altLang="en-US" sz="24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C2241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241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C2241"/>
                                      </p:to>
                                    </p:animClr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241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4DA48"/>
                                      </p:to>
                                    </p:animClr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DA48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0" grpId="0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"/>
          <p:cNvGrpSpPr/>
          <p:nvPr/>
        </p:nvGrpSpPr>
        <p:grpSpPr>
          <a:xfrm>
            <a:off x="600817" y="498275"/>
            <a:ext cx="10990366" cy="5834663"/>
            <a:chOff x="0" y="0"/>
            <a:chExt cx="4341873" cy="2305052"/>
          </a:xfrm>
        </p:grpSpPr>
        <p:sp>
          <p:nvSpPr>
            <p:cNvPr id="9" name="Freeform 4"/>
            <p:cNvSpPr/>
            <p:nvPr/>
          </p:nvSpPr>
          <p:spPr>
            <a:xfrm>
              <a:off x="0" y="0"/>
              <a:ext cx="4341873" cy="2305052"/>
            </a:xfrm>
            <a:custGeom>
              <a:avLst/>
              <a:gdLst/>
              <a:ahLst/>
              <a:cxnLst/>
              <a:rect l="l" t="t" r="r" b="b"/>
              <a:pathLst>
                <a:path w="4341873" h="2305052">
                  <a:moveTo>
                    <a:pt x="23951" y="0"/>
                  </a:moveTo>
                  <a:lnTo>
                    <a:pt x="4317922" y="0"/>
                  </a:lnTo>
                  <a:cubicBezTo>
                    <a:pt x="4331150" y="0"/>
                    <a:pt x="4341873" y="10723"/>
                    <a:pt x="4341873" y="23951"/>
                  </a:cubicBezTo>
                  <a:lnTo>
                    <a:pt x="4341873" y="2281102"/>
                  </a:lnTo>
                  <a:cubicBezTo>
                    <a:pt x="4341873" y="2294329"/>
                    <a:pt x="4331150" y="2305052"/>
                    <a:pt x="4317922" y="2305052"/>
                  </a:cubicBezTo>
                  <a:lnTo>
                    <a:pt x="23951" y="2305052"/>
                  </a:lnTo>
                  <a:cubicBezTo>
                    <a:pt x="10723" y="2305052"/>
                    <a:pt x="0" y="2294329"/>
                    <a:pt x="0" y="2281102"/>
                  </a:cubicBezTo>
                  <a:lnTo>
                    <a:pt x="0" y="23951"/>
                  </a:lnTo>
                  <a:cubicBezTo>
                    <a:pt x="0" y="10723"/>
                    <a:pt x="10723" y="0"/>
                    <a:pt x="23951" y="0"/>
                  </a:cubicBezTo>
                  <a:close/>
                </a:path>
              </a:pathLst>
            </a:custGeom>
            <a:solidFill>
              <a:srgbClr val="FCF9DA"/>
            </a:solidFill>
          </p:spPr>
        </p:sp>
        <p:sp>
          <p:nvSpPr>
            <p:cNvPr id="11" name="TextBox 5"/>
            <p:cNvSpPr txBox="1"/>
            <p:nvPr/>
          </p:nvSpPr>
          <p:spPr>
            <a:xfrm>
              <a:off x="0" y="-47625"/>
              <a:ext cx="4341873" cy="2352677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5"/>
                </a:lnSpc>
              </a:pPr>
              <a:endParaRPr sz="1200"/>
            </a:p>
          </p:txBody>
        </p:sp>
      </p:grpSp>
      <p:sp>
        <p:nvSpPr>
          <p:cNvPr id="3" name="Lưu đồ: Chuẩn bị 2"/>
          <p:cNvSpPr/>
          <p:nvPr/>
        </p:nvSpPr>
        <p:spPr>
          <a:xfrm>
            <a:off x="3343637" y="3707633"/>
            <a:ext cx="5115338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E28FB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B. </a:t>
            </a:r>
            <a:r>
              <a:rPr lang="en-US" altLang="en-US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Con Người</a:t>
            </a:r>
            <a:endParaRPr lang="en-US" altLang="en-US" sz="28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Lưu đồ: Chuẩn bị 9"/>
          <p:cNvSpPr/>
          <p:nvPr/>
        </p:nvSpPr>
        <p:spPr>
          <a:xfrm>
            <a:off x="980661" y="661433"/>
            <a:ext cx="10230678" cy="1620080"/>
          </a:xfrm>
          <a:prstGeom prst="flowChartPreparation">
            <a:avLst/>
          </a:prstGeom>
          <a:solidFill>
            <a:schemeClr val="bg1"/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5:</a:t>
            </a:r>
            <a:r>
              <a:rPr lang="en-US" altLang="vi-VN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lời giải thích của Chúa Giêsu, ng</a:t>
            </a:r>
            <a:r>
              <a:rPr lang="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 gieo </a:t>
            </a:r>
            <a:endParaRPr lang="en-US" altLang="en-US" sz="36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 tốt là ai?</a:t>
            </a:r>
            <a:endParaRPr lang="en-US" altLang="en-US" sz="36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Lưu đồ: Chuẩn bị 4"/>
          <p:cNvSpPr/>
          <p:nvPr/>
        </p:nvSpPr>
        <p:spPr>
          <a:xfrm>
            <a:off x="3343337" y="4893355"/>
            <a:ext cx="5115339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C. </a:t>
            </a:r>
            <a:r>
              <a:rPr lang="en-US" alt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Thiên thần</a:t>
            </a:r>
            <a:endParaRPr lang="en-US" altLang="en-US" sz="2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Lưu đồ: Chuẩn bị 5"/>
          <p:cNvSpPr/>
          <p:nvPr/>
        </p:nvSpPr>
        <p:spPr>
          <a:xfrm>
            <a:off x="3392233" y="2521859"/>
            <a:ext cx="5115339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altLang="en-US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 Môsê</a:t>
            </a:r>
            <a:endParaRPr lang="en-US" altLang="en-US" sz="28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7D945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D945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12D32"/>
                                      </p:to>
                                    </p:animClr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12D32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12D32"/>
                                      </p:to>
                                    </p:animClr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12D32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bldLvl="0" animBg="1"/>
      <p:bldP spid="10" grpId="0" animBg="1"/>
      <p:bldP spid="5" grpId="0" bldLvl="0" animBg="1"/>
      <p:bldP spid="5" grpId="1" bldLvl="0" animBg="1"/>
      <p:bldP spid="6" grpId="0" bldLvl="0" animBg="1"/>
      <p:bldP spid="6" grpId="1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"/>
          <p:cNvGrpSpPr/>
          <p:nvPr/>
        </p:nvGrpSpPr>
        <p:grpSpPr>
          <a:xfrm>
            <a:off x="470263" y="418011"/>
            <a:ext cx="11341967" cy="6035040"/>
            <a:chOff x="0" y="0"/>
            <a:chExt cx="4274726" cy="2223622"/>
          </a:xfrm>
        </p:grpSpPr>
        <p:sp>
          <p:nvSpPr>
            <p:cNvPr id="9" name="Freeform 4"/>
            <p:cNvSpPr/>
            <p:nvPr/>
          </p:nvSpPr>
          <p:spPr>
            <a:xfrm>
              <a:off x="0" y="0"/>
              <a:ext cx="4274726" cy="2223622"/>
            </a:xfrm>
            <a:custGeom>
              <a:avLst/>
              <a:gdLst/>
              <a:ahLst/>
              <a:cxnLst/>
              <a:rect l="l" t="t" r="r" b="b"/>
              <a:pathLst>
                <a:path w="4274726" h="2223622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2199295"/>
                  </a:lnTo>
                  <a:cubicBezTo>
                    <a:pt x="4274726" y="2205747"/>
                    <a:pt x="4272163" y="2211935"/>
                    <a:pt x="4267601" y="2216497"/>
                  </a:cubicBezTo>
                  <a:cubicBezTo>
                    <a:pt x="4263039" y="2221059"/>
                    <a:pt x="4256851" y="2223622"/>
                    <a:pt x="4250399" y="2223622"/>
                  </a:cubicBezTo>
                  <a:lnTo>
                    <a:pt x="24327" y="2223622"/>
                  </a:lnTo>
                  <a:cubicBezTo>
                    <a:pt x="10891" y="2223622"/>
                    <a:pt x="0" y="2212731"/>
                    <a:pt x="0" y="2199295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FCF9DA"/>
            </a:solidFill>
          </p:spPr>
        </p:sp>
        <p:sp>
          <p:nvSpPr>
            <p:cNvPr id="11" name="TextBox 5"/>
            <p:cNvSpPr txBox="1"/>
            <p:nvPr/>
          </p:nvSpPr>
          <p:spPr>
            <a:xfrm>
              <a:off x="0" y="-47625"/>
              <a:ext cx="4274726" cy="2271247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5"/>
                </a:lnSpc>
              </a:pPr>
              <a:endParaRPr sz="1200"/>
            </a:p>
          </p:txBody>
        </p:sp>
      </p:grpSp>
      <p:sp>
        <p:nvSpPr>
          <p:cNvPr id="3" name="Lưu đồ: Chuẩn bị 2"/>
          <p:cNvSpPr/>
          <p:nvPr/>
        </p:nvSpPr>
        <p:spPr>
          <a:xfrm>
            <a:off x="3529086" y="5195130"/>
            <a:ext cx="5115339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E28FB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 gian</a:t>
            </a:r>
            <a:endParaRPr lang="en-US" altLang="en-US" sz="2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Lưu đồ: Chuẩn bị 9"/>
          <p:cNvSpPr/>
          <p:nvPr/>
        </p:nvSpPr>
        <p:spPr>
          <a:xfrm>
            <a:off x="1025907" y="795705"/>
            <a:ext cx="10230678" cy="1620080"/>
          </a:xfrm>
          <a:prstGeom prst="flowChartPreparation">
            <a:avLst/>
          </a:prstGeom>
          <a:solidFill>
            <a:schemeClr val="bg1"/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altLang="vi-VN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vi-VN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 t</a:t>
            </a:r>
            <a:r>
              <a:rPr lang="" altLang="en-US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ợng tr</a:t>
            </a:r>
            <a:r>
              <a:rPr lang="" altLang="en-US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cho </a:t>
            </a:r>
            <a:r>
              <a:rPr lang="" altLang="en-US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iều gì?</a:t>
            </a:r>
            <a:endParaRPr lang="en-US" altLang="en-US" sz="34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Lưu đồ: Chuẩn bị 4"/>
          <p:cNvSpPr/>
          <p:nvPr/>
        </p:nvSpPr>
        <p:spPr>
          <a:xfrm>
            <a:off x="3529087" y="3977192"/>
            <a:ext cx="5115339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en-US" sz="2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 </a:t>
            </a:r>
            <a:r>
              <a:rPr lang="" altLang="en-US" sz="2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ình</a:t>
            </a:r>
            <a:endParaRPr lang="en-US" altLang="en-US" sz="26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Lưu đồ: Chuẩn bị 5"/>
          <p:cNvSpPr/>
          <p:nvPr/>
        </p:nvSpPr>
        <p:spPr>
          <a:xfrm>
            <a:off x="3529087" y="2747033"/>
            <a:ext cx="5115339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Hội</a:t>
            </a:r>
            <a:endParaRPr lang="en-US" altLang="en-US" sz="2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4EA6C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4EA6C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C2241"/>
                                      </p:to>
                                    </p:animClr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241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3131"/>
                                      </p:to>
                                    </p:animClr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131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0" grpId="0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"/>
          <p:cNvGrpSpPr/>
          <p:nvPr/>
        </p:nvGrpSpPr>
        <p:grpSpPr>
          <a:xfrm>
            <a:off x="581070" y="430306"/>
            <a:ext cx="11005499" cy="6025005"/>
            <a:chOff x="0" y="0"/>
            <a:chExt cx="4347852" cy="2285841"/>
          </a:xfrm>
        </p:grpSpPr>
        <p:sp>
          <p:nvSpPr>
            <p:cNvPr id="9" name="Freeform 4"/>
            <p:cNvSpPr/>
            <p:nvPr/>
          </p:nvSpPr>
          <p:spPr>
            <a:xfrm>
              <a:off x="0" y="0"/>
              <a:ext cx="4347852" cy="2285841"/>
            </a:xfrm>
            <a:custGeom>
              <a:avLst/>
              <a:gdLst/>
              <a:ahLst/>
              <a:cxnLst/>
              <a:rect l="l" t="t" r="r" b="b"/>
              <a:pathLst>
                <a:path w="4347852" h="2285841">
                  <a:moveTo>
                    <a:pt x="23918" y="0"/>
                  </a:moveTo>
                  <a:lnTo>
                    <a:pt x="4323934" y="0"/>
                  </a:lnTo>
                  <a:cubicBezTo>
                    <a:pt x="4337143" y="0"/>
                    <a:pt x="4347852" y="10708"/>
                    <a:pt x="4347852" y="23918"/>
                  </a:cubicBezTo>
                  <a:lnTo>
                    <a:pt x="4347852" y="2261923"/>
                  </a:lnTo>
                  <a:cubicBezTo>
                    <a:pt x="4347852" y="2275133"/>
                    <a:pt x="4337143" y="2285841"/>
                    <a:pt x="4323934" y="2285841"/>
                  </a:cubicBezTo>
                  <a:lnTo>
                    <a:pt x="23918" y="2285841"/>
                  </a:lnTo>
                  <a:cubicBezTo>
                    <a:pt x="10708" y="2285841"/>
                    <a:pt x="0" y="2275133"/>
                    <a:pt x="0" y="2261923"/>
                  </a:cubicBezTo>
                  <a:lnTo>
                    <a:pt x="0" y="23918"/>
                  </a:lnTo>
                  <a:cubicBezTo>
                    <a:pt x="0" y="10708"/>
                    <a:pt x="10708" y="0"/>
                    <a:pt x="23918" y="0"/>
                  </a:cubicBezTo>
                  <a:close/>
                </a:path>
              </a:pathLst>
            </a:custGeom>
            <a:solidFill>
              <a:srgbClr val="C8E4B2"/>
            </a:solidFill>
          </p:spPr>
        </p:sp>
        <p:sp>
          <p:nvSpPr>
            <p:cNvPr id="11" name="TextBox 5"/>
            <p:cNvSpPr txBox="1"/>
            <p:nvPr/>
          </p:nvSpPr>
          <p:spPr>
            <a:xfrm>
              <a:off x="0" y="-47625"/>
              <a:ext cx="4347852" cy="233346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5"/>
                </a:lnSpc>
              </a:pPr>
              <a:endParaRPr sz="1200"/>
            </a:p>
          </p:txBody>
        </p:sp>
      </p:grpSp>
      <p:sp>
        <p:nvSpPr>
          <p:cNvPr id="3" name="Lưu đồ: Chuẩn bị 2"/>
          <p:cNvSpPr/>
          <p:nvPr/>
        </p:nvSpPr>
        <p:spPr>
          <a:xfrm>
            <a:off x="3407748" y="3922496"/>
            <a:ext cx="5375305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E28FB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thiên thần</a:t>
            </a:r>
            <a:endParaRPr lang="en-US" altLang="en-US" sz="28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Lưu đồ: Chuẩn bị 9"/>
          <p:cNvSpPr/>
          <p:nvPr/>
        </p:nvSpPr>
        <p:spPr>
          <a:xfrm>
            <a:off x="980661" y="864704"/>
            <a:ext cx="10230678" cy="1620080"/>
          </a:xfrm>
          <a:prstGeom prst="flowChartPreparation">
            <a:avLst/>
          </a:prstGeom>
          <a:solidFill>
            <a:schemeClr val="bg1"/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altLang="vi-VN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vi-VN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 lùng t</a:t>
            </a:r>
            <a:r>
              <a:rPr lang="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ợng tr</a:t>
            </a:r>
            <a:r>
              <a:rPr lang="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cho ai?</a:t>
            </a:r>
            <a:endParaRPr lang="en-US" altLang="en-US" sz="36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Lưu đồ: Chuẩn bị 4"/>
          <p:cNvSpPr/>
          <p:nvPr/>
        </p:nvSpPr>
        <p:spPr>
          <a:xfrm>
            <a:off x="3400035" y="5075030"/>
            <a:ext cx="5383018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" altLang="en-US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 ngh</a:t>
            </a:r>
            <a:r>
              <a:rPr lang="" altLang="en-US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</a:t>
            </a:r>
            <a:r>
              <a:rPr lang="en-US" altLang="en-US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altLang="en-US" sz="28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Lưu đồ: Chuẩn bị 5"/>
          <p:cNvSpPr/>
          <p:nvPr/>
        </p:nvSpPr>
        <p:spPr>
          <a:xfrm>
            <a:off x="3400035" y="2771973"/>
            <a:ext cx="5383018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cái gian ác</a:t>
            </a:r>
            <a:endParaRPr lang="en-US" altLang="en-US" sz="2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3131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131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4EA6C"/>
                                      </p:to>
                                    </p:animClr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4EA6C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3131"/>
                                      </p:to>
                                    </p:animClr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131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0" grpId="0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3"/>
          <p:cNvGrpSpPr/>
          <p:nvPr/>
        </p:nvGrpSpPr>
        <p:grpSpPr>
          <a:xfrm>
            <a:off x="470264" y="444138"/>
            <a:ext cx="11116306" cy="5838350"/>
            <a:chOff x="0" y="0"/>
            <a:chExt cx="4338227" cy="2254607"/>
          </a:xfrm>
        </p:grpSpPr>
        <p:sp>
          <p:nvSpPr>
            <p:cNvPr id="11" name="Freeform 4"/>
            <p:cNvSpPr/>
            <p:nvPr/>
          </p:nvSpPr>
          <p:spPr>
            <a:xfrm>
              <a:off x="0" y="0"/>
              <a:ext cx="4338227" cy="2254607"/>
            </a:xfrm>
            <a:custGeom>
              <a:avLst/>
              <a:gdLst/>
              <a:ahLst/>
              <a:cxnLst/>
              <a:rect l="l" t="t" r="r" b="b"/>
              <a:pathLst>
                <a:path w="4338227" h="2254607">
                  <a:moveTo>
                    <a:pt x="23971" y="0"/>
                  </a:moveTo>
                  <a:lnTo>
                    <a:pt x="4314256" y="0"/>
                  </a:lnTo>
                  <a:cubicBezTo>
                    <a:pt x="4327495" y="0"/>
                    <a:pt x="4338227" y="10732"/>
                    <a:pt x="4338227" y="23971"/>
                  </a:cubicBezTo>
                  <a:lnTo>
                    <a:pt x="4338227" y="2230636"/>
                  </a:lnTo>
                  <a:cubicBezTo>
                    <a:pt x="4338227" y="2236993"/>
                    <a:pt x="4335702" y="2243090"/>
                    <a:pt x="4331206" y="2247586"/>
                  </a:cubicBezTo>
                  <a:cubicBezTo>
                    <a:pt x="4326711" y="2252081"/>
                    <a:pt x="4320614" y="2254607"/>
                    <a:pt x="4314256" y="2254607"/>
                  </a:cubicBezTo>
                  <a:lnTo>
                    <a:pt x="23971" y="2254607"/>
                  </a:lnTo>
                  <a:cubicBezTo>
                    <a:pt x="17613" y="2254607"/>
                    <a:pt x="11516" y="2252081"/>
                    <a:pt x="7021" y="2247586"/>
                  </a:cubicBezTo>
                  <a:cubicBezTo>
                    <a:pt x="2525" y="2243090"/>
                    <a:pt x="0" y="2236993"/>
                    <a:pt x="0" y="2230636"/>
                  </a:cubicBezTo>
                  <a:lnTo>
                    <a:pt x="0" y="23971"/>
                  </a:lnTo>
                  <a:cubicBezTo>
                    <a:pt x="0" y="17613"/>
                    <a:pt x="2525" y="11516"/>
                    <a:pt x="7021" y="7021"/>
                  </a:cubicBezTo>
                  <a:cubicBezTo>
                    <a:pt x="11516" y="2525"/>
                    <a:pt x="17613" y="0"/>
                    <a:pt x="23971" y="0"/>
                  </a:cubicBezTo>
                  <a:close/>
                </a:path>
              </a:pathLst>
            </a:custGeom>
            <a:solidFill>
              <a:srgbClr val="C8E4B2"/>
            </a:solidFill>
          </p:spPr>
        </p:sp>
        <p:sp>
          <p:nvSpPr>
            <p:cNvPr id="12" name="TextBox 5"/>
            <p:cNvSpPr txBox="1"/>
            <p:nvPr/>
          </p:nvSpPr>
          <p:spPr>
            <a:xfrm>
              <a:off x="0" y="-47625"/>
              <a:ext cx="4338227" cy="230223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5"/>
                </a:lnSpc>
              </a:pPr>
              <a:endParaRPr sz="1200"/>
            </a:p>
          </p:txBody>
        </p:sp>
      </p:grpSp>
      <p:sp>
        <p:nvSpPr>
          <p:cNvPr id="3" name="Lưu đồ: Chuẩn bị 2"/>
          <p:cNvSpPr/>
          <p:nvPr/>
        </p:nvSpPr>
        <p:spPr>
          <a:xfrm>
            <a:off x="3419459" y="3883063"/>
            <a:ext cx="5115339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E28FB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" alt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 </a:t>
            </a:r>
            <a:r>
              <a:rPr lang="" alt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ầy tớ</a:t>
            </a:r>
            <a:endParaRPr lang="en-US" altLang="en-US" sz="2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Lưu đồ: Chuẩn bị 9"/>
          <p:cNvSpPr/>
          <p:nvPr/>
        </p:nvSpPr>
        <p:spPr>
          <a:xfrm>
            <a:off x="913078" y="816274"/>
            <a:ext cx="10230678" cy="1620080"/>
          </a:xfrm>
          <a:prstGeom prst="flowChartPreparation">
            <a:avLst/>
          </a:prstGeom>
          <a:solidFill>
            <a:schemeClr val="bg1"/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altLang="vi-VN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vi-VN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Kẻ thù gieo cỏ lùng t</a:t>
            </a:r>
            <a:r>
              <a:rPr lang="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ợng tr</a:t>
            </a:r>
            <a:r>
              <a:rPr lang="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cho ai?</a:t>
            </a:r>
            <a:endParaRPr lang="en-US" altLang="en-US" sz="36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Lưu đồ: Chuẩn bị 4"/>
          <p:cNvSpPr/>
          <p:nvPr/>
        </p:nvSpPr>
        <p:spPr>
          <a:xfrm>
            <a:off x="3419457" y="2721849"/>
            <a:ext cx="5115339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Người làm </a:t>
            </a:r>
            <a:r>
              <a:rPr lang="vi-VN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endParaRPr lang="vi-VN" sz="2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Lưu đồ: Chuẩn bị 6"/>
          <p:cNvSpPr/>
          <p:nvPr/>
        </p:nvSpPr>
        <p:spPr>
          <a:xfrm>
            <a:off x="3419458" y="5036298"/>
            <a:ext cx="5115339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vi-VN" sz="2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2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vi-VN" sz="2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 quỷ</a:t>
            </a:r>
            <a:endParaRPr lang="en-US" altLang="en-US" sz="26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3131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131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4EA6C"/>
                                      </p:to>
                                    </p:animClr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4EA6C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3131"/>
                                      </p:to>
                                    </p:animClr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131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0" grpId="0" animBg="1"/>
      <p:bldP spid="5" grpId="0" animBg="1"/>
      <p:bldP spid="5" grpId="1" animBg="1"/>
      <p:bldP spid="7" grpId="0" bldLvl="0" animBg="1"/>
      <p:bldP spid="7" grpId="1" bldLvl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"/>
          <p:cNvGrpSpPr/>
          <p:nvPr/>
        </p:nvGrpSpPr>
        <p:grpSpPr>
          <a:xfrm>
            <a:off x="685800" y="685800"/>
            <a:ext cx="10684025" cy="5486400"/>
            <a:chOff x="0" y="0"/>
            <a:chExt cx="4220850" cy="2167467"/>
          </a:xfrm>
        </p:grpSpPr>
        <p:sp>
          <p:nvSpPr>
            <p:cNvPr id="9" name="Freeform 4"/>
            <p:cNvSpPr/>
            <p:nvPr/>
          </p:nvSpPr>
          <p:spPr>
            <a:xfrm>
              <a:off x="0" y="0"/>
              <a:ext cx="4220850" cy="2167467"/>
            </a:xfrm>
            <a:custGeom>
              <a:avLst/>
              <a:gdLst/>
              <a:ahLst/>
              <a:cxnLst/>
              <a:rect l="l" t="t" r="r" b="b"/>
              <a:pathLst>
                <a:path w="4220850" h="2167467">
                  <a:moveTo>
                    <a:pt x="24637" y="0"/>
                  </a:moveTo>
                  <a:lnTo>
                    <a:pt x="4196212" y="0"/>
                  </a:lnTo>
                  <a:cubicBezTo>
                    <a:pt x="4209819" y="0"/>
                    <a:pt x="4220850" y="11030"/>
                    <a:pt x="4220850" y="24637"/>
                  </a:cubicBezTo>
                  <a:lnTo>
                    <a:pt x="4220850" y="2142829"/>
                  </a:lnTo>
                  <a:cubicBezTo>
                    <a:pt x="4220850" y="2156436"/>
                    <a:pt x="4209819" y="2167467"/>
                    <a:pt x="4196212" y="2167467"/>
                  </a:cubicBezTo>
                  <a:lnTo>
                    <a:pt x="24637" y="2167467"/>
                  </a:lnTo>
                  <a:cubicBezTo>
                    <a:pt x="18103" y="2167467"/>
                    <a:pt x="11836" y="2164871"/>
                    <a:pt x="7216" y="2160251"/>
                  </a:cubicBezTo>
                  <a:cubicBezTo>
                    <a:pt x="2596" y="2155630"/>
                    <a:pt x="0" y="2149364"/>
                    <a:pt x="0" y="2142829"/>
                  </a:cubicBezTo>
                  <a:lnTo>
                    <a:pt x="0" y="24637"/>
                  </a:lnTo>
                  <a:cubicBezTo>
                    <a:pt x="0" y="11030"/>
                    <a:pt x="11030" y="0"/>
                    <a:pt x="24637" y="0"/>
                  </a:cubicBezTo>
                  <a:close/>
                </a:path>
              </a:pathLst>
            </a:custGeom>
            <a:solidFill>
              <a:srgbClr val="C8E4B2"/>
            </a:solidFill>
          </p:spPr>
        </p:sp>
        <p:sp>
          <p:nvSpPr>
            <p:cNvPr id="11" name="TextBox 5"/>
            <p:cNvSpPr txBox="1"/>
            <p:nvPr/>
          </p:nvSpPr>
          <p:spPr>
            <a:xfrm>
              <a:off x="0" y="-47625"/>
              <a:ext cx="4220850" cy="221509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5"/>
                </a:lnSpc>
              </a:pPr>
              <a:endParaRPr sz="1200"/>
            </a:p>
          </p:txBody>
        </p:sp>
      </p:grpSp>
      <p:sp>
        <p:nvSpPr>
          <p:cNvPr id="3" name="Lưu đồ: Chuẩn bị 2"/>
          <p:cNvSpPr/>
          <p:nvPr/>
        </p:nvSpPr>
        <p:spPr>
          <a:xfrm>
            <a:off x="3470092" y="3906161"/>
            <a:ext cx="5627954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E28FB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Ngày tận thế</a:t>
            </a:r>
            <a:endParaRPr lang="en-US" altLang="en-US" sz="2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Lưu đồ: Chuẩn bị 9"/>
          <p:cNvSpPr/>
          <p:nvPr/>
        </p:nvSpPr>
        <p:spPr>
          <a:xfrm>
            <a:off x="980661" y="864704"/>
            <a:ext cx="10230678" cy="1620080"/>
          </a:xfrm>
          <a:prstGeom prst="flowChartPreparation">
            <a:avLst/>
          </a:prstGeom>
          <a:solidFill>
            <a:schemeClr val="bg1"/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vi-VN" altLang="en-US" sz="3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vi-VN" sz="3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 gặt t</a:t>
            </a:r>
            <a:r>
              <a:rPr lang="" altLang="en-US" sz="3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ợng tr</a:t>
            </a:r>
            <a:r>
              <a:rPr lang="" altLang="en-US" sz="3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cho </a:t>
            </a:r>
            <a:r>
              <a:rPr lang="" altLang="en-US" sz="3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iều gì?</a:t>
            </a:r>
            <a:endParaRPr lang="en-US" altLang="en-US" sz="3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Lưu đồ: Chuẩn bị 4"/>
          <p:cNvSpPr/>
          <p:nvPr/>
        </p:nvSpPr>
        <p:spPr>
          <a:xfrm>
            <a:off x="3470142" y="2814624"/>
            <a:ext cx="5529479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Lễ V</a:t>
            </a:r>
            <a:r>
              <a:rPr lang="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ợt Qua</a:t>
            </a:r>
            <a:endParaRPr lang="en-US" altLang="en-US" sz="2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Lưu đồ: Chuẩn bị 5"/>
          <p:cNvSpPr/>
          <p:nvPr/>
        </p:nvSpPr>
        <p:spPr>
          <a:xfrm>
            <a:off x="3331835" y="4997639"/>
            <a:ext cx="5667786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2600" b="1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. </a:t>
            </a:r>
            <a:r>
              <a:rPr lang="en-US" alt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 Sa-bát</a:t>
            </a:r>
            <a:endParaRPr lang="en-US" altLang="en-US" sz="2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6E836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6E836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C2241"/>
                                      </p:to>
                                    </p:animClr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2241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42A2A"/>
                                      </p:to>
                                    </p:animClr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42A2A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bldLvl="0" animBg="1"/>
      <p:bldP spid="10" grpId="0" bldLvl="0" animBg="1"/>
      <p:bldP spid="5" grpId="0" bldLvl="0" animBg="1"/>
      <p:bldP spid="5" grpId="1" bldLvl="0" animBg="1"/>
      <p:bldP spid="6" grpId="0" bldLvl="0" animBg="1"/>
      <p:bldP spid="6" grpId="1" bldLvl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4"/>
          <p:cNvGrpSpPr/>
          <p:nvPr/>
        </p:nvGrpSpPr>
        <p:grpSpPr>
          <a:xfrm>
            <a:off x="685800" y="494906"/>
            <a:ext cx="10820400" cy="5890073"/>
            <a:chOff x="0" y="0"/>
            <a:chExt cx="4274726" cy="2326942"/>
          </a:xfrm>
        </p:grpSpPr>
        <p:sp>
          <p:nvSpPr>
            <p:cNvPr id="11" name="Freeform 5"/>
            <p:cNvSpPr/>
            <p:nvPr/>
          </p:nvSpPr>
          <p:spPr>
            <a:xfrm>
              <a:off x="0" y="0"/>
              <a:ext cx="4274726" cy="2326942"/>
            </a:xfrm>
            <a:custGeom>
              <a:avLst/>
              <a:gdLst/>
              <a:ahLst/>
              <a:cxnLst/>
              <a:rect l="l" t="t" r="r" b="b"/>
              <a:pathLst>
                <a:path w="4274726" h="2326942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2302616"/>
                  </a:lnTo>
                  <a:cubicBezTo>
                    <a:pt x="4274726" y="2309068"/>
                    <a:pt x="4272163" y="2315255"/>
                    <a:pt x="4267601" y="2319817"/>
                  </a:cubicBezTo>
                  <a:cubicBezTo>
                    <a:pt x="4263039" y="2324379"/>
                    <a:pt x="4256851" y="2326942"/>
                    <a:pt x="4250399" y="2326942"/>
                  </a:cubicBezTo>
                  <a:lnTo>
                    <a:pt x="24327" y="2326942"/>
                  </a:lnTo>
                  <a:cubicBezTo>
                    <a:pt x="10891" y="2326942"/>
                    <a:pt x="0" y="2316051"/>
                    <a:pt x="0" y="2302616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FCF9DA"/>
            </a:solidFill>
          </p:spPr>
        </p:sp>
        <p:sp>
          <p:nvSpPr>
            <p:cNvPr id="12" name="TextBox 6"/>
            <p:cNvSpPr txBox="1"/>
            <p:nvPr/>
          </p:nvSpPr>
          <p:spPr>
            <a:xfrm>
              <a:off x="0" y="-47625"/>
              <a:ext cx="4274726" cy="2374567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5"/>
                </a:lnSpc>
              </a:pPr>
              <a:endParaRPr sz="1200"/>
            </a:p>
          </p:txBody>
        </p:sp>
      </p:grpSp>
      <p:sp>
        <p:nvSpPr>
          <p:cNvPr id="3" name="Lưu đồ: Chuẩn bị 2"/>
          <p:cNvSpPr/>
          <p:nvPr/>
        </p:nvSpPr>
        <p:spPr>
          <a:xfrm>
            <a:off x="3510576" y="2763100"/>
            <a:ext cx="5441241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E28FB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vua</a:t>
            </a:r>
            <a:endParaRPr lang="en-US" altLang="en-US" sz="2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Lưu đồ: Chuẩn bị 9"/>
          <p:cNvSpPr/>
          <p:nvPr/>
        </p:nvSpPr>
        <p:spPr>
          <a:xfrm>
            <a:off x="980661" y="864704"/>
            <a:ext cx="10230678" cy="1620080"/>
          </a:xfrm>
          <a:prstGeom prst="flowChartPreparation">
            <a:avLst/>
          </a:prstGeom>
          <a:solidFill>
            <a:schemeClr val="bg1"/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10: </a:t>
            </a:r>
            <a:r>
              <a:rPr lang="en-US" altLang="en-US" sz="4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 cùng, ng</a:t>
            </a:r>
            <a:r>
              <a:rPr lang="" altLang="en-US" sz="4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4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 công chính sẽ thế nào?</a:t>
            </a:r>
            <a:endParaRPr lang="en-US" altLang="en-US" sz="4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Lưu đồ: Chuẩn bị 4"/>
          <p:cNvSpPr/>
          <p:nvPr/>
        </p:nvSpPr>
        <p:spPr>
          <a:xfrm>
            <a:off x="3510389" y="3979908"/>
            <a:ext cx="5413488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alt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6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 thành </a:t>
            </a:r>
            <a:endParaRPr lang="en-US" altLang="en-US" sz="2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 thần</a:t>
            </a:r>
            <a:endParaRPr lang="en-US" altLang="en-US" sz="2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Lưu đồ: Chuẩn bị 5"/>
          <p:cNvSpPr/>
          <p:nvPr/>
        </p:nvSpPr>
        <p:spPr>
          <a:xfrm>
            <a:off x="3538330" y="5197524"/>
            <a:ext cx="5413487" cy="1007166"/>
          </a:xfrm>
          <a:prstGeom prst="flowChartPreparation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alt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chói nh</a:t>
            </a:r>
            <a:r>
              <a:rPr lang="" alt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 </a:t>
            </a:r>
            <a:endParaRPr lang="" altLang="en-US" sz="2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 trời</a:t>
            </a:r>
            <a:endParaRPr lang="en-US" altLang="en-US" sz="2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3131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131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4EA6C"/>
                                      </p:to>
                                    </p:animClr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4EA6C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9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3131"/>
                                      </p:to>
                                    </p:animClr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131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0" grpId="0" animBg="1"/>
      <p:bldP spid="5" grpId="0" bldLvl="0" animBg="1"/>
      <p:bldP spid="5" grpId="1" bldLvl="0" animBg="1"/>
      <p:bldP spid="6" grpId="0" bldLvl="0" animBg="1"/>
      <p:bldP spid="6" grpId="1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ình Bầu dục 4"/>
          <p:cNvSpPr/>
          <p:nvPr/>
        </p:nvSpPr>
        <p:spPr>
          <a:xfrm>
            <a:off x="4205514" y="1513114"/>
            <a:ext cx="3780971" cy="3780971"/>
          </a:xfrm>
          <a:prstGeom prst="ellipse">
            <a:avLst/>
          </a:prstGeom>
          <a:solidFill>
            <a:srgbClr val="FFC000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" name="Hình Bầu dục 3"/>
          <p:cNvSpPr/>
          <p:nvPr/>
        </p:nvSpPr>
        <p:spPr>
          <a:xfrm>
            <a:off x="3893457" y="3116943"/>
            <a:ext cx="624114" cy="62411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 advTm="0">
        <p14:flythrough/>
      </p:transition>
    </mc:Choice>
    <mc:Fallback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2.22222E-6 C -1.875E-6 -0.15209 0.0694 -0.27593 0.15495 -0.27593 C 0.2405 -0.27593 0.31016 -0.15209 0.31016 2.22222E-6 C 0.31016 0.15208 0.2405 0.27546 0.15495 0.27546 C 0.0694 0.27546 -1.875E-6 0.15208 -1.875E-6 2.22222E-6 Z " pathEditMode="relative" rAng="16200000" ptsTypes="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08" y="-2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1.875E-6 0 L 0.15508 0 " pathEditMode="relative" rAng="0" ptsTypes="AA">
                                      <p:cBhvr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47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1" presetClass="entr" presetSubtype="0" fill="hold" grpId="2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3" nodeType="withEffect">
                                  <p:stCondLst>
                                    <p:cond delay="3500"/>
                                  </p:stCondLst>
                                  <p:childTnLst>
                                    <p:animScale>
                                      <p:cBhvr>
                                        <p:cTn id="16" dur="750" fill="hold"/>
                                        <p:tgtEl>
                                          <p:spTgt spid="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/>
          <p:cNvSpPr/>
          <p:nvPr/>
        </p:nvSpPr>
        <p:spPr>
          <a:xfrm rot="2700000">
            <a:off x="4318000" y="1651000"/>
            <a:ext cx="3556000" cy="35560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" name="Hình chữ nhật 2"/>
          <p:cNvSpPr/>
          <p:nvPr/>
        </p:nvSpPr>
        <p:spPr>
          <a:xfrm rot="2700000">
            <a:off x="5550134" y="2883133"/>
            <a:ext cx="1091731" cy="1091734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7" name="Đường nối Thẳng 6"/>
          <p:cNvCxnSpPr/>
          <p:nvPr/>
        </p:nvCxnSpPr>
        <p:spPr>
          <a:xfrm flipV="1">
            <a:off x="4557486" y="1915886"/>
            <a:ext cx="1538514" cy="151311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Đường nối Thẳng 11"/>
          <p:cNvCxnSpPr/>
          <p:nvPr/>
        </p:nvCxnSpPr>
        <p:spPr>
          <a:xfrm rot="16200000" flipV="1">
            <a:off x="6075585" y="1915886"/>
            <a:ext cx="1538514" cy="151311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Đường nối Thẳng 12"/>
          <p:cNvCxnSpPr/>
          <p:nvPr/>
        </p:nvCxnSpPr>
        <p:spPr>
          <a:xfrm rot="16200000" flipV="1">
            <a:off x="4544786" y="3413585"/>
            <a:ext cx="1538514" cy="151311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Đường nối Thẳng 13"/>
          <p:cNvCxnSpPr/>
          <p:nvPr/>
        </p:nvCxnSpPr>
        <p:spPr>
          <a:xfrm rot="5400000">
            <a:off x="6057900" y="3413585"/>
            <a:ext cx="1538514" cy="151311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 advTm="0">
        <p14:flythrough/>
      </p:transition>
    </mc:Choice>
    <mc:Fallback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repeatCount="2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repeatCount="2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xit" presetSubtype="8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xit" presetSubtype="4" fill="hold" nodeType="withEffect">
                                  <p:stCondLst>
                                    <p:cond delay="42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xit" presetSubtype="4" fill="hold" nodeType="withEffect">
                                  <p:stCondLst>
                                    <p:cond delay="47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xit" presetSubtype="2" fill="hold" nodeType="withEffect">
                                  <p:stCondLst>
                                    <p:cond delay="525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1174631" y="2487930"/>
            <a:ext cx="10764951" cy="1106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Vui </a:t>
            </a:r>
            <a:r>
              <a:rPr lang="en-US" sz="6600" b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Kinh Thánh</a:t>
            </a:r>
            <a:endParaRPr lang="vi-VN" sz="6600" b="1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Hình chữ nhật 2"/>
          <p:cNvSpPr/>
          <p:nvPr/>
        </p:nvSpPr>
        <p:spPr>
          <a:xfrm rot="2700000">
            <a:off x="5977057" y="3091037"/>
            <a:ext cx="675924" cy="675926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Hộp Văn bản 4"/>
          <p:cNvSpPr txBox="1"/>
          <p:nvPr/>
        </p:nvSpPr>
        <p:spPr>
          <a:xfrm>
            <a:off x="3948793" y="3610247"/>
            <a:ext cx="6582410" cy="104203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vi-VN" sz="44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Matthêu 13, 24-</a:t>
            </a:r>
            <a:r>
              <a:rPr lang="vi-VN" sz="44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  <a:endParaRPr lang="vi-VN" sz="4400" b="1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 advTm="0">
        <p14:flythrough/>
      </p:transition>
    </mc:Choice>
    <mc:Fallback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0 L -0.39284 0 " pathEditMode="relative" rAng="0" ptsTypes="AA">
                                      <p:cBhvr>
                                        <p:cTn id="6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648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animMotion origin="layout" path="M -0.39284 0 L 0.48763 0 " pathEditMode="relative" rAng="0" ptsTypes="AA">
                                      <p:cBhvr>
                                        <p:cTn id="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023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ldLvl="0" animBg="1"/>
      <p:bldP spid="3" grpId="1" bldLvl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Nhóm 13"/>
          <p:cNvGrpSpPr/>
          <p:nvPr/>
        </p:nvGrpSpPr>
        <p:grpSpPr>
          <a:xfrm>
            <a:off x="849951" y="1086165"/>
            <a:ext cx="10073390" cy="5036696"/>
            <a:chOff x="1059305" y="910652"/>
            <a:chExt cx="10073390" cy="5036696"/>
          </a:xfrm>
          <a:scene3d>
            <a:camera prst="perspectiveRelaxedModerately" fov="3300000">
              <a:rot lat="19800000" lon="0" rev="0"/>
            </a:camera>
            <a:lightRig rig="threePt" dir="t"/>
          </a:scene3d>
        </p:grpSpPr>
        <p:sp>
          <p:nvSpPr>
            <p:cNvPr id="15" name="Hình chữ nhật 14"/>
            <p:cNvSpPr/>
            <p:nvPr/>
          </p:nvSpPr>
          <p:spPr>
            <a:xfrm>
              <a:off x="6096000" y="910653"/>
              <a:ext cx="5036695" cy="50366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6" name="Hình chữ nhật 15"/>
            <p:cNvSpPr/>
            <p:nvPr/>
          </p:nvSpPr>
          <p:spPr>
            <a:xfrm>
              <a:off x="1059305" y="910652"/>
              <a:ext cx="5036695" cy="5036695"/>
            </a:xfrm>
            <a:prstGeom prst="rect">
              <a:avLst/>
            </a:prstGeom>
            <a:noFill/>
            <a:ln>
              <a:noFill/>
            </a:ln>
            <a:sp3d extrusionH="2540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4" name="Nhóm 3"/>
          <p:cNvGrpSpPr/>
          <p:nvPr/>
        </p:nvGrpSpPr>
        <p:grpSpPr>
          <a:xfrm>
            <a:off x="1903108" y="1573971"/>
            <a:ext cx="8424472" cy="4137286"/>
            <a:chOff x="1883764" y="1360356"/>
            <a:chExt cx="8424472" cy="4137286"/>
          </a:xfrm>
          <a:solidFill>
            <a:schemeClr val="accent2">
              <a:lumMod val="40000"/>
              <a:lumOff val="60000"/>
            </a:schemeClr>
          </a:solidFill>
          <a:scene3d>
            <a:camera prst="perspectiveRelaxedModerately" fov="3300000">
              <a:rot lat="19800000" lon="0" rev="0"/>
            </a:camera>
            <a:lightRig rig="threePt" dir="t"/>
          </a:scene3d>
        </p:grpSpPr>
        <p:sp>
          <p:nvSpPr>
            <p:cNvPr id="5" name="Hình chữ nhật 4"/>
            <p:cNvSpPr/>
            <p:nvPr/>
          </p:nvSpPr>
          <p:spPr>
            <a:xfrm>
              <a:off x="1883764" y="1360357"/>
              <a:ext cx="4212236" cy="4137285"/>
            </a:xfrm>
            <a:prstGeom prst="rect">
              <a:avLst/>
            </a:prstGeom>
            <a:noFill/>
            <a:ln>
              <a:noFill/>
            </a:ln>
            <a:sp3d extrusionH="12700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7" name="Hình chữ nhật 6"/>
            <p:cNvSpPr/>
            <p:nvPr/>
          </p:nvSpPr>
          <p:spPr>
            <a:xfrm>
              <a:off x="6096000" y="1360356"/>
              <a:ext cx="4212236" cy="4137285"/>
            </a:xfrm>
            <a:prstGeom prst="rect">
              <a:avLst/>
            </a:prstGeom>
            <a:grpFill/>
            <a:ln>
              <a:noFill/>
            </a:ln>
            <a:sp3d extrusionH="12700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9" name="Nhóm 8"/>
          <p:cNvGrpSpPr/>
          <p:nvPr/>
        </p:nvGrpSpPr>
        <p:grpSpPr>
          <a:xfrm>
            <a:off x="1881707" y="1535869"/>
            <a:ext cx="8424472" cy="4137286"/>
            <a:chOff x="1883764" y="1360356"/>
            <a:chExt cx="8424472" cy="4137286"/>
          </a:xfrm>
          <a:solidFill>
            <a:schemeClr val="accent2">
              <a:lumMod val="20000"/>
              <a:lumOff val="80000"/>
            </a:schemeClr>
          </a:solidFill>
          <a:scene3d>
            <a:camera prst="perspectiveRelaxedModerately" fov="3300000">
              <a:rot lat="19800000" lon="0" rev="0"/>
            </a:camera>
            <a:lightRig rig="threePt" dir="t"/>
          </a:scene3d>
        </p:grpSpPr>
        <p:sp>
          <p:nvSpPr>
            <p:cNvPr id="6" name="Hình chữ nhật 5"/>
            <p:cNvSpPr/>
            <p:nvPr/>
          </p:nvSpPr>
          <p:spPr>
            <a:xfrm>
              <a:off x="1883764" y="1360357"/>
              <a:ext cx="4212236" cy="4137285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Hình chữ nhật 7"/>
            <p:cNvSpPr/>
            <p:nvPr/>
          </p:nvSpPr>
          <p:spPr>
            <a:xfrm>
              <a:off x="6096000" y="1360356"/>
              <a:ext cx="4212236" cy="4137285"/>
            </a:xfrm>
            <a:prstGeom prst="rect">
              <a:avLst/>
            </a:prstGeom>
            <a:grpFill/>
            <a:ln>
              <a:noFill/>
            </a:ln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4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Tin mừng theo thánh Gio an</a:t>
              </a:r>
              <a:endParaRPr kumimoji="0" lang="vi-VN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Hình chữ nhật 11"/>
          <p:cNvSpPr/>
          <p:nvPr/>
        </p:nvSpPr>
        <p:spPr>
          <a:xfrm>
            <a:off x="849951" y="1146741"/>
            <a:ext cx="5036695" cy="5036695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19800000" lon="0" rev="0"/>
            </a:camera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7" name="Nhóm 16"/>
          <p:cNvGrpSpPr/>
          <p:nvPr/>
        </p:nvGrpSpPr>
        <p:grpSpPr>
          <a:xfrm>
            <a:off x="952143" y="735139"/>
            <a:ext cx="10073390" cy="5154684"/>
            <a:chOff x="1059305" y="910652"/>
            <a:chExt cx="10073390" cy="5154684"/>
          </a:xfrm>
          <a:scene3d>
            <a:camera prst="perspectiveRelaxedModerately" fov="3300000">
              <a:rot lat="19800000" lon="0" rev="0"/>
            </a:camera>
            <a:lightRig rig="threePt" dir="t"/>
          </a:scene3d>
        </p:grpSpPr>
        <p:sp>
          <p:nvSpPr>
            <p:cNvPr id="18" name="Hình chữ nhật 17"/>
            <p:cNvSpPr/>
            <p:nvPr/>
          </p:nvSpPr>
          <p:spPr>
            <a:xfrm>
              <a:off x="6096000" y="1028641"/>
              <a:ext cx="5036695" cy="5036695"/>
            </a:xfrm>
            <a:prstGeom prst="rect">
              <a:avLst/>
            </a:prstGeom>
            <a:blipFill>
              <a:blip r:embed="rId1"/>
              <a:stretch>
                <a:fillRect/>
              </a:stretch>
            </a:blipFill>
            <a:ln>
              <a:noFill/>
            </a:ln>
            <a:sp3d extrusionH="2540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6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Kinh Thánh</a:t>
              </a:r>
              <a:endParaRPr kumimoji="0" lang="en-US" sz="6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6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6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6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6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NXB TÔN GIÁO</a:t>
              </a:r>
              <a:endParaRPr kumimoji="0" lang="vi-VN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9" name="Hình chữ nhật 18"/>
            <p:cNvSpPr/>
            <p:nvPr/>
          </p:nvSpPr>
          <p:spPr>
            <a:xfrm>
              <a:off x="1059305" y="910652"/>
              <a:ext cx="5036695" cy="50366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3" name="Hình chữ nhật 12"/>
          <p:cNvSpPr/>
          <p:nvPr/>
        </p:nvSpPr>
        <p:spPr>
          <a:xfrm>
            <a:off x="5894718" y="827345"/>
            <a:ext cx="188241" cy="5127110"/>
          </a:xfrm>
          <a:prstGeom prst="rect">
            <a:avLst/>
          </a:prstGeom>
          <a:solidFill>
            <a:srgbClr val="593027"/>
          </a:solidFill>
          <a:scene3d>
            <a:camera prst="perspectiveRelaxedModerately" fov="3300000">
              <a:rot lat="19800000" lon="0" rev="0"/>
            </a:camera>
            <a:lightRig rig="threePt" dir="t"/>
          </a:scene3d>
          <a:sp3d extrusionH="7620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91388" y="-225269"/>
            <a:ext cx="14321074" cy="8055604"/>
          </a:xfrm>
          <a:custGeom>
            <a:avLst/>
            <a:gdLst/>
            <a:ahLst/>
            <a:cxnLst/>
            <a:rect l="l" t="t" r="r" b="b"/>
            <a:pathLst>
              <a:path w="21481611" h="12083406">
                <a:moveTo>
                  <a:pt x="0" y="0"/>
                </a:moveTo>
                <a:lnTo>
                  <a:pt x="21481611" y="0"/>
                </a:lnTo>
                <a:lnTo>
                  <a:pt x="21481611" y="12083406"/>
                </a:lnTo>
                <a:lnTo>
                  <a:pt x="0" y="12083406"/>
                </a:lnTo>
                <a:lnTo>
                  <a:pt x="0" y="0"/>
                </a:lnTo>
                <a:close/>
              </a:path>
            </a:pathLst>
          </a:custGeom>
          <a:blipFill>
            <a:blip r:embed="rId1">
              <a:alphaModFix amt="32999"/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130816" y="72493"/>
            <a:ext cx="10147494" cy="6713014"/>
          </a:xfrm>
          <a:custGeom>
            <a:avLst/>
            <a:gdLst/>
            <a:ahLst/>
            <a:cxnLst/>
            <a:rect l="l" t="t" r="r" b="b"/>
            <a:pathLst>
              <a:path w="16529397" h="11735872">
                <a:moveTo>
                  <a:pt x="0" y="0"/>
                </a:moveTo>
                <a:lnTo>
                  <a:pt x="16529398" y="0"/>
                </a:lnTo>
                <a:lnTo>
                  <a:pt x="16529398" y="11735873"/>
                </a:lnTo>
                <a:lnTo>
                  <a:pt x="0" y="1173587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19" name="Hộp Văn bản 18"/>
          <p:cNvSpPr txBox="1"/>
          <p:nvPr/>
        </p:nvSpPr>
        <p:spPr>
          <a:xfrm>
            <a:off x="1869140" y="1869141"/>
            <a:ext cx="4007224" cy="2827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4000" ker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TIN MỪNG THEO THÁNH </a:t>
            </a:r>
            <a:r>
              <a:rPr lang="vi-VN" sz="4000" kern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MATTHÊU</a:t>
            </a:r>
            <a:endParaRPr lang="vi-VN" sz="4000" kern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kern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vi-VN" sz="4000" kern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13, 24-43</a:t>
            </a:r>
            <a:r>
              <a:rPr lang="en-US" sz="4000" kern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vi-VN" sz="4000" kern="1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Hộp Văn bản 19"/>
          <p:cNvSpPr txBox="1"/>
          <p:nvPr/>
        </p:nvSpPr>
        <p:spPr>
          <a:xfrm>
            <a:off x="6770370" y="797560"/>
            <a:ext cx="4248150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Khi ấy, Chúa Giêsu phán một dụ ngôn khác cùng dân chúng rằng: “N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ớc trời giống nh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ời kia gieo giống tốt trong ruộng mình. Trong lúc mọi ng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ời ngủ, thì kẻ thù của ông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ến gieo cỏ lùng vào ngay giữa lúa, rồi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 mất. Khi lúa lớn lên và trổ bông thì cỏ lùng c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ũ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ng lộ ra.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ầy tớ chủ nhà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ến nói với ông rằng: 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91388" y="-225269"/>
            <a:ext cx="14321074" cy="8055604"/>
          </a:xfrm>
          <a:custGeom>
            <a:avLst/>
            <a:gdLst/>
            <a:ahLst/>
            <a:cxnLst/>
            <a:rect l="l" t="t" r="r" b="b"/>
            <a:pathLst>
              <a:path w="21481611" h="12083406">
                <a:moveTo>
                  <a:pt x="0" y="0"/>
                </a:moveTo>
                <a:lnTo>
                  <a:pt x="21481611" y="0"/>
                </a:lnTo>
                <a:lnTo>
                  <a:pt x="21481611" y="12083406"/>
                </a:lnTo>
                <a:lnTo>
                  <a:pt x="0" y="12083406"/>
                </a:lnTo>
                <a:lnTo>
                  <a:pt x="0" y="0"/>
                </a:lnTo>
                <a:close/>
              </a:path>
            </a:pathLst>
          </a:custGeom>
          <a:blipFill>
            <a:blip r:embed="rId1">
              <a:alphaModFix amt="32999"/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130816" y="72493"/>
            <a:ext cx="10147494" cy="6713014"/>
          </a:xfrm>
          <a:custGeom>
            <a:avLst/>
            <a:gdLst/>
            <a:ahLst/>
            <a:cxnLst/>
            <a:rect l="l" t="t" r="r" b="b"/>
            <a:pathLst>
              <a:path w="16529397" h="11735872">
                <a:moveTo>
                  <a:pt x="0" y="0"/>
                </a:moveTo>
                <a:lnTo>
                  <a:pt x="16529398" y="0"/>
                </a:lnTo>
                <a:lnTo>
                  <a:pt x="16529398" y="11735873"/>
                </a:lnTo>
                <a:lnTo>
                  <a:pt x="0" y="1173587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19" name="Hộp Văn bản 18"/>
          <p:cNvSpPr txBox="1"/>
          <p:nvPr/>
        </p:nvSpPr>
        <p:spPr>
          <a:xfrm>
            <a:off x="1559683" y="319405"/>
            <a:ext cx="4343400" cy="6123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“Th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 ông, thế ông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ã không gieo giống tốt trong ruộng ông sao? Vậy cỏ lùng từ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âu mà có?” Ông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áp: “Ng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ời thù của ta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ã làm nh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thế”.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ầy tớ nói với chủ: “Nếu ông bằng lòng, chúng tôi xin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 nhổ cỏ”. Chủ nhà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áp: “Không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ợc, kẻo khi nhổ cỏ lùng, các anh lại nhổ luôn cả lúa ch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ng. Hãy cứ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ể cả hai mọc lên cho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ến mùa gặt. Và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ến mùa, ta sẽ dặn thợ gặt: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Hộp Văn bản 19"/>
          <p:cNvSpPr txBox="1"/>
          <p:nvPr/>
        </p:nvSpPr>
        <p:spPr>
          <a:xfrm>
            <a:off x="6673175" y="319405"/>
            <a:ext cx="4605136" cy="6123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“Các anh hãy nhổ cỏ lùng tr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ớc, rồi bó lại từng bó mà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ốt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i, sau mới thu lúa lại chất vào lẫm cho ta”.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{Ng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ời lại nói với họ dụ ngôn khác mà rằng: “N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ớc trời giống nh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hạt cải ng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ời kia gieo trong ruộng mình. Hạt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ó bé nhỏ hơn mọi thứ hạt giống, nh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ng khi mọc lên, thì lớn hơn mọi thứ rau cỏ, rồi thành cây,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ến nỗi chim trời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ến n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ơng náu nơi ngành nó”.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91388" y="-225269"/>
            <a:ext cx="14321074" cy="8055604"/>
          </a:xfrm>
          <a:custGeom>
            <a:avLst/>
            <a:gdLst/>
            <a:ahLst/>
            <a:cxnLst/>
            <a:rect l="l" t="t" r="r" b="b"/>
            <a:pathLst>
              <a:path w="21481611" h="12083406">
                <a:moveTo>
                  <a:pt x="0" y="0"/>
                </a:moveTo>
                <a:lnTo>
                  <a:pt x="21481611" y="0"/>
                </a:lnTo>
                <a:lnTo>
                  <a:pt x="21481611" y="12083406"/>
                </a:lnTo>
                <a:lnTo>
                  <a:pt x="0" y="12083406"/>
                </a:lnTo>
                <a:lnTo>
                  <a:pt x="0" y="0"/>
                </a:lnTo>
                <a:close/>
              </a:path>
            </a:pathLst>
          </a:custGeom>
          <a:blipFill>
            <a:blip r:embed="rId1">
              <a:alphaModFix amt="32999"/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130816" y="72493"/>
            <a:ext cx="10147494" cy="6713014"/>
          </a:xfrm>
          <a:custGeom>
            <a:avLst/>
            <a:gdLst/>
            <a:ahLst/>
            <a:cxnLst/>
            <a:rect l="l" t="t" r="r" b="b"/>
            <a:pathLst>
              <a:path w="16529397" h="11735872">
                <a:moveTo>
                  <a:pt x="0" y="0"/>
                </a:moveTo>
                <a:lnTo>
                  <a:pt x="16529398" y="0"/>
                </a:lnTo>
                <a:lnTo>
                  <a:pt x="16529398" y="11735873"/>
                </a:lnTo>
                <a:lnTo>
                  <a:pt x="0" y="1173587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19" name="Hộp Văn bản 18"/>
          <p:cNvSpPr txBox="1"/>
          <p:nvPr/>
        </p:nvSpPr>
        <p:spPr>
          <a:xfrm>
            <a:off x="1518920" y="309880"/>
            <a:ext cx="4275455" cy="6123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ời lại nói với họ một dụ ngôn khác nữa mà rằng: “N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ớc trời giống nh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men ng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ời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àn bà kia lấy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em trộn vào ba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ấu bột, cho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ến khi bột dậy men”.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Chúa Giêsu dùng dụ ngôn mà phán những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iều ấy với dân chúng. Ng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ời không phán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iều gì với họ mà không dùng dụ ngôn,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ể ứng nghiệm lời tiên tri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ã chép rằng: “Ta sẽ mở miệng nói lời dụ ngôn, 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Hộp Văn bản 19"/>
          <p:cNvSpPr txBox="1"/>
          <p:nvPr/>
        </p:nvSpPr>
        <p:spPr>
          <a:xfrm>
            <a:off x="6753225" y="309880"/>
            <a:ext cx="4057650" cy="6123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Ta sẽ tỏ ra những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iều bí nhiệm từ lúc dựng nên thế gian”. Sau khi giải tán dân chúng, Ng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ời trở về nhà. Các môn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ệ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ến gặp Ng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ời và th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 rằng: “Xin Thầy giải thích dụ ngôn cỏ lùng trong ruộng cho chúng con nghe”. Ng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ời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áp rằng: “Kẻ gieo giống tốt là Con Ng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ời. Ruộng là thế gian. Còn hạt giống tốt là con cái N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ớc trời. Cỏ lùng là con cái gian ác. 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91388" y="-225269"/>
            <a:ext cx="14321074" cy="8055604"/>
          </a:xfrm>
          <a:custGeom>
            <a:avLst/>
            <a:gdLst/>
            <a:ahLst/>
            <a:cxnLst/>
            <a:rect l="l" t="t" r="r" b="b"/>
            <a:pathLst>
              <a:path w="21481611" h="12083406">
                <a:moveTo>
                  <a:pt x="0" y="0"/>
                </a:moveTo>
                <a:lnTo>
                  <a:pt x="21481611" y="0"/>
                </a:lnTo>
                <a:lnTo>
                  <a:pt x="21481611" y="12083406"/>
                </a:lnTo>
                <a:lnTo>
                  <a:pt x="0" y="12083406"/>
                </a:lnTo>
                <a:lnTo>
                  <a:pt x="0" y="0"/>
                </a:lnTo>
                <a:close/>
              </a:path>
            </a:pathLst>
          </a:custGeom>
          <a:blipFill>
            <a:blip r:embed="rId1">
              <a:alphaModFix amt="32999"/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130816" y="72493"/>
            <a:ext cx="10147494" cy="6713014"/>
          </a:xfrm>
          <a:custGeom>
            <a:avLst/>
            <a:gdLst/>
            <a:ahLst/>
            <a:cxnLst/>
            <a:rect l="l" t="t" r="r" b="b"/>
            <a:pathLst>
              <a:path w="16529397" h="11735872">
                <a:moveTo>
                  <a:pt x="0" y="0"/>
                </a:moveTo>
                <a:lnTo>
                  <a:pt x="16529398" y="0"/>
                </a:lnTo>
                <a:lnTo>
                  <a:pt x="16529398" y="11735873"/>
                </a:lnTo>
                <a:lnTo>
                  <a:pt x="0" y="1173587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19" name="Hộp Văn bản 18"/>
          <p:cNvSpPr txBox="1"/>
          <p:nvPr/>
        </p:nvSpPr>
        <p:spPr>
          <a:xfrm>
            <a:off x="1654526" y="1166842"/>
            <a:ext cx="3986881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Kẻ thù gieo cỏ lùng là ma quỷ. Mùa gặt là ngày tận thế. Thợ gặt là các thiên thần. C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ũ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ng nh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ời ta thu lấy cỏ lùng, rồi thiêu 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ốt trong lửa thế nào, thì ngày tận thế c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ũ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ng sẽ xảy ra nh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vậy:</a:t>
            </a:r>
            <a:endParaRPr lang="en-US" alt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Hộp Văn bản 19"/>
          <p:cNvSpPr txBox="1"/>
          <p:nvPr/>
        </p:nvSpPr>
        <p:spPr>
          <a:xfrm>
            <a:off x="6752858" y="483899"/>
            <a:ext cx="4239397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Con Ng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ời sẽ sai các thiên thần 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i thu tất cả g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ơng xấu và mọi kẻ làm 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iều gian ác khỏi n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ớc Chúa, rồi ném tất cả chúng vào lửa: ở 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ó sẽ phải khóc lóc nghiến r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ng. Bấy giờ kẻ lành sẽ sáng chói nh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 mặt trời trong N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ớc của Cha mình. Ai có tai 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ể nghe thì hãy nghe”.}</a:t>
            </a:r>
            <a:endParaRPr lang="en-US" altLang="en-US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3198</Words>
  <Application>WPS Presentation</Application>
  <PresentationFormat>Widescreen</PresentationFormat>
  <Paragraphs>123</Paragraphs>
  <Slides>19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1" baseType="lpstr">
      <vt:lpstr>Arial</vt:lpstr>
      <vt:lpstr>SimSun</vt:lpstr>
      <vt:lpstr>Wingdings</vt:lpstr>
      <vt:lpstr>Times New Roman</vt:lpstr>
      <vt:lpstr>DT Phudu Black</vt:lpstr>
      <vt:lpstr>Calibri</vt:lpstr>
      <vt:lpstr>Microsoft YaHei</vt:lpstr>
      <vt:lpstr>Arial Unicode MS</vt:lpstr>
      <vt:lpstr>Calibri Light</vt:lpstr>
      <vt:lpstr>.VnTimeH</vt:lpstr>
      <vt:lpstr>Anastasia Time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nguyet vu</cp:lastModifiedBy>
  <cp:revision>12</cp:revision>
  <dcterms:created xsi:type="dcterms:W3CDTF">2026-05-09T00:30:00Z</dcterms:created>
  <dcterms:modified xsi:type="dcterms:W3CDTF">2026-07-13T02:03:39Z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EF9CB9386BAB4759AB30A2155AA9F9D5_12</vt:lpwstr>
  </property>
  <property fmtid="{D5CDD505-2E9C-101B-9397-08002B2CF9AE}" pid="3" name="KSOProductBuildVer">
    <vt:lpwstr>1033-12.1.0.26880</vt:lpwstr>
  </property>
</Properties>
</file>