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sldIdLst>
    <p:sldId id="256" r:id="rId7"/>
    <p:sldId id="257" r:id="rId8"/>
    <p:sldId id="258" r:id="rId9"/>
    <p:sldId id="316" r:id="rId10"/>
    <p:sldId id="259" r:id="rId11"/>
    <p:sldId id="317" r:id="rId12"/>
    <p:sldId id="318" r:id="rId13"/>
    <p:sldId id="261" r:id="rId14"/>
    <p:sldId id="319" r:id="rId15"/>
    <p:sldId id="320" r:id="rId16"/>
    <p:sldId id="263" r:id="rId17"/>
    <p:sldId id="321" r:id="rId18"/>
    <p:sldId id="322" r:id="rId19"/>
    <p:sldId id="310" r:id="rId20"/>
    <p:sldId id="306" r:id="rId21"/>
    <p:sldId id="308" r:id="rId22"/>
    <p:sldId id="311" r:id="rId23"/>
    <p:sldId id="307" r:id="rId24"/>
    <p:sldId id="309" r:id="rId25"/>
    <p:sldId id="312" r:id="rId26"/>
    <p:sldId id="265" r:id="rId27"/>
    <p:sldId id="266" r:id="rId28"/>
    <p:sldId id="267" r:id="rId29"/>
    <p:sldId id="268" r:id="rId30"/>
    <p:sldId id="323" r:id="rId31"/>
    <p:sldId id="313" r:id="rId32"/>
    <p:sldId id="270" r:id="rId33"/>
    <p:sldId id="271" r:id="rId34"/>
    <p:sldId id="272" r:id="rId35"/>
    <p:sldId id="273" r:id="rId36"/>
    <p:sldId id="274" r:id="rId37"/>
    <p:sldId id="275" r:id="rId38"/>
    <p:sldId id="276" r:id="rId39"/>
    <p:sldId id="324" r:id="rId40"/>
    <p:sldId id="325" r:id="rId41"/>
    <p:sldId id="279" r:id="rId42"/>
    <p:sldId id="280" r:id="rId43"/>
    <p:sldId id="328" r:id="rId44"/>
    <p:sldId id="327" r:id="rId45"/>
    <p:sldId id="333" r:id="rId46"/>
    <p:sldId id="314" r:id="rId47"/>
    <p:sldId id="283" r:id="rId48"/>
    <p:sldId id="284" r:id="rId49"/>
    <p:sldId id="329" r:id="rId50"/>
    <p:sldId id="285" r:id="rId51"/>
    <p:sldId id="286" r:id="rId52"/>
    <p:sldId id="330" r:id="rId53"/>
    <p:sldId id="287" r:id="rId54"/>
    <p:sldId id="288" r:id="rId55"/>
    <p:sldId id="331" r:id="rId56"/>
    <p:sldId id="289" r:id="rId57"/>
    <p:sldId id="290" r:id="rId58"/>
    <p:sldId id="332" r:id="rId59"/>
    <p:sldId id="291" r:id="rId60"/>
    <p:sldId id="315" r:id="rId61"/>
    <p:sldId id="292" r:id="rId62"/>
    <p:sldId id="293" r:id="rId63"/>
    <p:sldId id="294" r:id="rId64"/>
    <p:sldId id="295" r:id="rId65"/>
    <p:sldId id="296" r:id="rId66"/>
    <p:sldId id="297" r:id="rId67"/>
    <p:sldId id="298" r:id="rId68"/>
    <p:sldId id="299" r:id="rId69"/>
    <p:sldId id="300" r:id="rId70"/>
    <p:sldId id="301"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14" d="100"/>
          <a:sy n="114" d="100"/>
        </p:scale>
        <p:origin x="4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BD9BD5-0A2F-44BF-9E03-B39D94844D01}"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4063456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BD9BD5-0A2F-44BF-9E03-B39D94844D01}"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50589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BD9BD5-0A2F-44BF-9E03-B39D94844D01}"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3835940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3981802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71972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3220642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8765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15603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73506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17454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6795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BD9BD5-0A2F-44BF-9E03-B39D94844D01}"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3195961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510627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677624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789631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93835674"/>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42449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5395695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89842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342187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154210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17038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5BD9BD5-0A2F-44BF-9E03-B39D94844D01}"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30640774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1824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8028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21944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659496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1833610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104996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77540777"/>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60299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192083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41293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BD9BD5-0A2F-44BF-9E03-B39D94844D01}"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167510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12721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72466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09607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617704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33153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2928200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430862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8373862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764630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985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BD9BD5-0A2F-44BF-9E03-B39D94844D01}"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14128226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955906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733915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015360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444737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774587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668874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23510983"/>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003442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300" b="0" i="0" u="none" strike="noStrike" kern="1200" cap="none" spc="0" normalizeH="0" baseline="0" noProof="0" smtClean="0">
                <a:ln>
                  <a:noFill/>
                </a:ln>
                <a:solidFill>
                  <a:prstClr val="black"/>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8/24/2026</a:t>
            </a:fld>
            <a:endParaRPr kumimoji="0" lang="en-US" sz="13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a:xfrm>
            <a:off x="8604504" y="5211060"/>
            <a:ext cx="2112264" cy="2286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34716553"/>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1129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BD9BD5-0A2F-44BF-9E03-B39D94844D01}"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37901080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344902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408555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8668543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9" name="Footer Placeholder 8"/>
          <p:cNvSpPr>
            <a:spLocks noGrp="1"/>
          </p:cNvSpPr>
          <p:nvPr>
            <p:ph type="ftr" sz="quarter" idx="11"/>
          </p:nvPr>
        </p:nvSpPr>
        <p:spPr/>
        <p:txBody>
          <a:bodyPr/>
          <a:lstStyle>
            <a:lvl1pPr algn="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97363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12700" dist="6350" dir="2700000" algn="tl" rotWithShape="0">
                  <a:prstClr val="black">
                    <a:alpha val="40000"/>
                  </a:prstClr>
                </a:outerShdw>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srgbClr val="FFFFFF"/>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uLnTx/>
              <a:uFillTx/>
              <a:latin typeface="Century Gothic" panose="020B0502020202020204"/>
              <a:ea typeface="+mn-ea"/>
              <a:cs typeface="+mn-cs"/>
            </a:endParaRP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90395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41462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64539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BD9BD5-0A2F-44BF-9E03-B39D94844D01}"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149365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BD9BD5-0A2F-44BF-9E03-B39D94844D01}"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1712487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5BD9BD5-0A2F-44BF-9E03-B39D94844D01}"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5C8586-46AB-4702-8EFC-F55DD5C06DF4}" type="slidenum">
              <a:rPr lang="en-US" smtClean="0"/>
              <a:t>‹#›</a:t>
            </a:fld>
            <a:endParaRPr lang="en-US"/>
          </a:p>
        </p:txBody>
      </p:sp>
    </p:spTree>
    <p:extLst>
      <p:ext uri="{BB962C8B-B14F-4D97-AF65-F5344CB8AC3E}">
        <p14:creationId xmlns:p14="http://schemas.microsoft.com/office/powerpoint/2010/main" val="913379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BD9BD5-0A2F-44BF-9E03-B39D94844D01}"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5C8586-46AB-4702-8EFC-F55DD5C06DF4}" type="slidenum">
              <a:rPr lang="en-US" smtClean="0"/>
              <a:t>‹#›</a:t>
            </a:fld>
            <a:endParaRPr lang="en-US"/>
          </a:p>
        </p:txBody>
      </p:sp>
    </p:spTree>
    <p:extLst>
      <p:ext uri="{BB962C8B-B14F-4D97-AF65-F5344CB8AC3E}">
        <p14:creationId xmlns:p14="http://schemas.microsoft.com/office/powerpoint/2010/main" val="35355368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D7E106F-7802-44BF-8423-B0A8940F00D7}"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359D93-DF82-4750-A60B-D676CA638800}"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6619367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C117F1E-1D99-4417-802F-A385372B50D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D2CD17E-A4E3-4702-8869-406FAC263E6E}"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3794271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4522923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533447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1E51FBF-C29D-44CC-ACAD-203681F9CF3D}" type="datetimeFigureOut">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8/24/2026</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7F34017-7ED8-4369-BECC-9008E39C9749}" type="slidenum">
              <a:rPr kumimoji="0" lang="en-US" sz="1000" b="0" i="0" u="none" strike="noStrike" kern="1200" cap="none" spc="0" normalizeH="0" baseline="0" noProof="0" smtClean="0">
                <a:ln>
                  <a:noFill/>
                </a:ln>
                <a:solidFill>
                  <a:prstClr val="black">
                    <a:lumMod val="75000"/>
                    <a:lumOff val="2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prstClr val="black">
                  <a:lumMod val="75000"/>
                  <a:lumOff val="2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9714022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5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6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3278202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22851" y="328139"/>
            <a:ext cx="10746298"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Muôn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lòng chung nhịp vang tiếng chúc vinh suy tôn Ngài muôn đời. Đi lên! Đi lên! Nào muôn ngàn dân nước, chung cám tạ ơn Chúa.</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47251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45952" y="274321"/>
            <a:ext cx="10863743"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Chúa nghe lời khấn nguyện, nghe trần gian đang kêu cầu. Xin muôn thưở an vui, xin ngàn đời luôn thắm tươi.</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9914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86316" y="1023697"/>
            <a:ext cx="10856936"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iến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vào thánh cung tâm tư con nhảy mừng. Dâng Chúa (í a) nhân từ tiếng hát ngợi khen. </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9203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22851" y="436468"/>
            <a:ext cx="10746298"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Muôn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lòng chung nhịp vang tiếng chúc vinh suy tôn Ngài muôn đời. Đi lên! Đi lên! Nào muôn ngàn dân nước, chung cám tạ ơn Chúa.</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26368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590160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Arial" panose="020B0604020202020204" pitchFamily="34" charset="0"/>
                <a:cs typeface="Arial" panose="020B0604020202020204" pitchFamily="34" charset="0"/>
              </a:rPr>
              <a:t>ĐÁP CA</a:t>
            </a:r>
            <a:endParaRPr lang="en-US" sz="6000" b="1" dirty="0">
              <a:solidFill>
                <a:srgbClr val="FF00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74373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1375795" y="1066237"/>
            <a:ext cx="9295001" cy="4154984"/>
          </a:xfrm>
          <a:prstGeom prst="rect">
            <a:avLst/>
          </a:prstGeom>
        </p:spPr>
        <p:txBody>
          <a:bodyPr wrap="square">
            <a:spAutoFit/>
          </a:bodyPr>
          <a:lstStyle/>
          <a:p>
            <a:pPr lvl="0" algn="just"/>
            <a:r>
              <a:rPr lang="en-US" sz="6600" b="1" dirty="0" err="1" smtClean="0">
                <a:solidFill>
                  <a:srgbClr val="333333"/>
                </a:solidFill>
                <a:effectLst/>
                <a:latin typeface="Arial" panose="020B0604020202020204" pitchFamily="34" charset="0"/>
                <a:ea typeface="Times New Roman" panose="02020603050405020304" pitchFamily="18" charset="0"/>
              </a:rPr>
              <a:t>Hôm</a:t>
            </a:r>
            <a:r>
              <a:rPr lang="en-US" sz="6600" b="1" dirty="0" smtClean="0">
                <a:solidFill>
                  <a:srgbClr val="333333"/>
                </a:solidFill>
                <a:effectLst/>
                <a:latin typeface="Arial" panose="020B0604020202020204" pitchFamily="34" charset="0"/>
                <a:ea typeface="Times New Roman" panose="02020603050405020304" pitchFamily="18" charset="0"/>
              </a:rPr>
              <a:t> nay </a:t>
            </a:r>
            <a:r>
              <a:rPr lang="en-US" sz="6600" b="1" dirty="0" err="1" smtClean="0">
                <a:solidFill>
                  <a:srgbClr val="333333"/>
                </a:solidFill>
                <a:effectLst/>
                <a:latin typeface="Arial" panose="020B0604020202020204" pitchFamily="34" charset="0"/>
                <a:ea typeface="Times New Roman" panose="02020603050405020304" pitchFamily="18" charset="0"/>
              </a:rPr>
              <a:t>ước</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gì</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anh</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em</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nghe</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tiếng</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Chúa</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phán</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Các</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ngươi</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chớ</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cứng</a:t>
            </a:r>
            <a:r>
              <a:rPr lang="en-US" sz="6600" b="1" dirty="0" smtClean="0">
                <a:solidFill>
                  <a:srgbClr val="333333"/>
                </a:solidFill>
                <a:effectLst/>
                <a:latin typeface="Arial" panose="020B0604020202020204" pitchFamily="34" charset="0"/>
                <a:ea typeface="Times New Roman" panose="02020603050405020304" pitchFamily="18" charset="0"/>
              </a:rPr>
              <a:t> </a:t>
            </a:r>
            <a:r>
              <a:rPr lang="en-US" sz="6600" b="1" dirty="0" err="1" smtClean="0">
                <a:solidFill>
                  <a:srgbClr val="333333"/>
                </a:solidFill>
                <a:effectLst/>
                <a:latin typeface="Arial" panose="020B0604020202020204" pitchFamily="34" charset="0"/>
                <a:ea typeface="Times New Roman" panose="02020603050405020304" pitchFamily="18" charset="0"/>
              </a:rPr>
              <a:t>lòng</a:t>
            </a:r>
            <a:r>
              <a:rPr lang="en-US" sz="6600" b="1" dirty="0" smtClean="0">
                <a:solidFill>
                  <a:srgbClr val="333333"/>
                </a:solidFill>
                <a:effectLst/>
                <a:latin typeface="Arial" panose="020B0604020202020204" pitchFamily="34" charset="0"/>
                <a:ea typeface="Times New Roman" panose="02020603050405020304" pitchFamily="18" charset="0"/>
              </a:rPr>
              <a:t>. </a:t>
            </a:r>
            <a:endParaRPr kumimoji="0" lang="vi-VN" sz="72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50599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4194406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sz="6000" b="1" smtClean="0">
                <a:solidFill>
                  <a:srgbClr val="FF0000"/>
                </a:solidFill>
                <a:latin typeface="Arial" panose="020B0604020202020204" pitchFamily="34" charset="0"/>
                <a:cs typeface="Arial" panose="020B0604020202020204" pitchFamily="34" charset="0"/>
              </a:rPr>
              <a:t>ALLELUIA</a:t>
            </a:r>
            <a:endParaRPr lang="en-US" sz="6000" b="1" dirty="0">
              <a:solidFill>
                <a:srgbClr val="FF00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664727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31" y="-123625"/>
            <a:ext cx="12575567" cy="7109717"/>
          </a:xfrm>
          <a:prstGeom prst="rect">
            <a:avLst/>
          </a:prstGeom>
        </p:spPr>
      </p:pic>
      <p:sp>
        <p:nvSpPr>
          <p:cNvPr id="4" name="Rectangle 3"/>
          <p:cNvSpPr/>
          <p:nvPr/>
        </p:nvSpPr>
        <p:spPr>
          <a:xfrm>
            <a:off x="754328" y="1226708"/>
            <a:ext cx="10897980" cy="4708981"/>
          </a:xfrm>
          <a:prstGeom prst="rect">
            <a:avLst/>
          </a:prstGeom>
        </p:spPr>
        <p:txBody>
          <a:bodyPr wrap="square">
            <a:spAutoFit/>
          </a:bodyPr>
          <a:lstStyle/>
          <a:p>
            <a:pPr lvl="0" algn="just"/>
            <a:r>
              <a:rPr lang="en-US" sz="6000" b="1" dirty="0" err="1" smtClean="0">
                <a:solidFill>
                  <a:srgbClr val="333333"/>
                </a:solidFill>
                <a:effectLst/>
                <a:latin typeface="Arial" panose="020B0604020202020204" pitchFamily="34" charset="0"/>
                <a:ea typeface="Times New Roman" panose="02020603050405020304" pitchFamily="18" charset="0"/>
              </a:rPr>
              <a:t>Trong</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Đức</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Kitô</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Thiên</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Chúa</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đã</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làm</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cho</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thế</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gian</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được</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giao</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hoà</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với</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Ngài</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và</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trao</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cho</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chúng</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tôi</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công</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bố</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lời</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giao</a:t>
            </a:r>
            <a:r>
              <a:rPr lang="en-US" sz="6000" b="1" dirty="0" smtClean="0">
                <a:solidFill>
                  <a:srgbClr val="333333"/>
                </a:solidFill>
                <a:effectLst/>
                <a:latin typeface="Arial" panose="020B0604020202020204" pitchFamily="34" charset="0"/>
                <a:ea typeface="Times New Roman" panose="02020603050405020304" pitchFamily="18" charset="0"/>
              </a:rPr>
              <a:t> </a:t>
            </a:r>
            <a:r>
              <a:rPr lang="en-US" sz="6000" b="1" dirty="0" err="1" smtClean="0">
                <a:solidFill>
                  <a:srgbClr val="333333"/>
                </a:solidFill>
                <a:effectLst/>
                <a:latin typeface="Arial" panose="020B0604020202020204" pitchFamily="34" charset="0"/>
                <a:ea typeface="Times New Roman" panose="02020603050405020304" pitchFamily="18" charset="0"/>
              </a:rPr>
              <a:t>hoà</a:t>
            </a:r>
            <a:r>
              <a:rPr lang="en-US" sz="6000" b="1" dirty="0" smtClean="0">
                <a:solidFill>
                  <a:srgbClr val="333333"/>
                </a:solidFill>
                <a:effectLst/>
                <a:latin typeface="Arial" panose="020B0604020202020204" pitchFamily="34" charset="0"/>
                <a:ea typeface="Times New Roman" panose="02020603050405020304" pitchFamily="18" charset="0"/>
              </a:rPr>
              <a:t>.</a:t>
            </a:r>
            <a:r>
              <a:rPr lang="en-US" sz="6000" dirty="0" smtClean="0">
                <a:solidFill>
                  <a:srgbClr val="333333"/>
                </a:solidFill>
                <a:effectLst/>
                <a:latin typeface="Arial" panose="020B0604020202020204" pitchFamily="34" charset="0"/>
                <a:ea typeface="Times New Roman" panose="02020603050405020304" pitchFamily="18" charset="0"/>
              </a:rPr>
              <a:t> </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8096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solidFill>
                  <a:srgbClr val="FF0000"/>
                </a:solidFill>
                <a:latin typeface="Arial" panose="020B0604020202020204" pitchFamily="34" charset="0"/>
                <a:cs typeface="Arial" panose="020B0604020202020204" pitchFamily="34" charset="0"/>
              </a:rPr>
              <a:t>TIẾN VÀO THÁNH CUNG</a:t>
            </a:r>
            <a:endParaRPr lang="en-US" sz="6000" b="1" dirty="0">
              <a:solidFill>
                <a:srgbClr val="FF000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238979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2408412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b="1" dirty="0">
                <a:solidFill>
                  <a:srgbClr val="FF0000"/>
                </a:solidFill>
                <a:latin typeface="Arial" panose="020B0604020202020204" pitchFamily="34" charset="0"/>
                <a:cs typeface="Arial" panose="020B0604020202020204" pitchFamily="34" charset="0"/>
              </a:rPr>
              <a:t>DÂNG</a:t>
            </a:r>
          </a:p>
        </p:txBody>
      </p:sp>
    </p:spTree>
    <p:extLst>
      <p:ext uri="{BB962C8B-B14F-4D97-AF65-F5344CB8AC3E}">
        <p14:creationId xmlns:p14="http://schemas.microsoft.com/office/powerpoint/2010/main" val="3223022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575567" cy="7109717"/>
          </a:xfrm>
          <a:prstGeom prst="rect">
            <a:avLst/>
          </a:prstGeom>
        </p:spPr>
      </p:pic>
      <p:sp>
        <p:nvSpPr>
          <p:cNvPr id="4" name="Rectangle 3"/>
          <p:cNvSpPr/>
          <p:nvPr/>
        </p:nvSpPr>
        <p:spPr>
          <a:xfrm>
            <a:off x="687897" y="600203"/>
            <a:ext cx="11006356" cy="59093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Century Gothic" panose="020B0502020202020204"/>
                <a:ea typeface="+mn-ea"/>
                <a:cs typeface="+mn-cs"/>
              </a:rPr>
              <a:t>  </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a:t>
            </a:r>
            <a:r>
              <a:rPr kumimoji="0" lang="vi-VN"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t>
            </a:r>
            <a:r>
              <a:rPr kumimoji="0" lang="vi-VN"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ày đây bông lúa mới, với đây chùm nho tươi. Hoa màu ruộng đồng còn đang ngát hương thơm nồng. Cùng lao công sớm tối, tháng năm đầy lo toan. Xin kính dâng Ngài hoa trái thơm lành Ngài đã </a:t>
            </a:r>
            <a:r>
              <a:rPr kumimoji="0" lang="vi-VN" sz="5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th</a:t>
            </a:r>
            <a:r>
              <a:rPr lang="en-US" sz="5400" b="1" dirty="0">
                <a:solidFill>
                  <a:prstClr val="black"/>
                </a:solidFill>
                <a:latin typeface="Arial" panose="020B0604020202020204" pitchFamily="34" charset="0"/>
                <a:cs typeface="Arial" panose="020B0604020202020204" pitchFamily="34" charset="0"/>
              </a:rPr>
              <a:t>ư</a:t>
            </a:r>
            <a:r>
              <a:rPr kumimoji="0" lang="vi-VN" sz="5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ơng </a:t>
            </a:r>
            <a:r>
              <a:rPr kumimoji="0" lang="vi-VN"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ban.</a:t>
            </a:r>
            <a:endParaRPr kumimoji="0" lang="vi-VN" sz="54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014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9" y="444136"/>
            <a:ext cx="1098399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ĐK.</a:t>
            </a: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Xin dâng, xin dâng lên Chúa bánh rượu ngon xin Ngài đoái trông. Xin dâng, xin dâng lên Chúa xác hồn con, xin Ngài đỡ nâng.</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80897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717"/>
            <a:ext cx="12575567" cy="7109717"/>
          </a:xfrm>
          <a:prstGeom prst="rect">
            <a:avLst/>
          </a:prstGeom>
        </p:spPr>
      </p:pic>
      <p:sp>
        <p:nvSpPr>
          <p:cNvPr id="4" name="Rectangle 3"/>
          <p:cNvSpPr/>
          <p:nvPr/>
        </p:nvSpPr>
        <p:spPr>
          <a:xfrm>
            <a:off x="788565" y="348486"/>
            <a:ext cx="10637241" cy="59093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F0000"/>
                </a:solidFill>
                <a:effectLst/>
                <a:uLnTx/>
                <a:uFillTx/>
                <a:latin typeface="Century Gothic" panose="020B0502020202020204"/>
                <a:ea typeface="+mn-ea"/>
                <a:cs typeface="+mn-cs"/>
              </a:rPr>
              <a:t>2</a:t>
            </a:r>
            <a:r>
              <a:rPr kumimoji="0" lang="en-US" sz="5400"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vi-VN" sz="5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Và xin dâng tiến Chúa, phút giây đời an vui. Dâng Ngài tình yêu cùng bao ước mơ trong đời. Cùng dâng bao nước mắt, với bao niềm thương đau. Bao nỗi cơ cầu, mưa nắng dãi dầu cuộc sống hôm </a:t>
            </a:r>
            <a:r>
              <a:rPr kumimoji="0" lang="vi-VN" sz="5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nay</a:t>
            </a:r>
            <a:r>
              <a:rPr kumimoji="0" lang="en-US" sz="54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a:t>
            </a:r>
            <a:endParaRPr kumimoji="0" lang="vi-VN" sz="54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6323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25029" y="444136"/>
            <a:ext cx="1098399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entury Gothic" panose="020B0502020202020204"/>
                <a:ea typeface="+mn-ea"/>
                <a:cs typeface="+mn-cs"/>
              </a:rPr>
              <a:t>ĐK.</a:t>
            </a:r>
            <a:r>
              <a:rPr kumimoji="0" lang="en-US" sz="66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Xin dâng, xin dâng lên Chúa bánh rượu ngon xin Ngài đoái trông. Xin dâng, xin dâng lên Chúa xác hồn con, xin Ngài đỡ nâng.</a:t>
            </a:r>
            <a:endParaRPr kumimoji="0" lang="vi-VN" sz="6600" b="1" i="0" u="none" strike="noStrike" kern="1200" cap="none" spc="0" normalizeH="0" baseline="0" noProof="0" dirty="0">
              <a:ln>
                <a:noFill/>
              </a:ln>
              <a:solidFill>
                <a:srgbClr val="333333"/>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709088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3149312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smtClean="0">
                <a:solidFill>
                  <a:srgbClr val="FF0000"/>
                </a:solidFill>
                <a:latin typeface="Arial" panose="020B0604020202020204" pitchFamily="34" charset="0"/>
                <a:cs typeface="Arial" panose="020B0604020202020204" pitchFamily="34" charset="0"/>
              </a:rPr>
              <a:t>CHO CON BIẾT </a:t>
            </a:r>
            <a:br>
              <a:rPr lang="en-US" sz="6000" b="1" dirty="0" smtClean="0">
                <a:solidFill>
                  <a:srgbClr val="FF0000"/>
                </a:solidFill>
                <a:latin typeface="Arial" panose="020B0604020202020204" pitchFamily="34" charset="0"/>
                <a:cs typeface="Arial" panose="020B0604020202020204" pitchFamily="34" charset="0"/>
              </a:rPr>
            </a:br>
            <a:r>
              <a:rPr lang="en-US" sz="6000" b="1" dirty="0" smtClean="0">
                <a:solidFill>
                  <a:srgbClr val="FF0000"/>
                </a:solidFill>
                <a:latin typeface="Arial" panose="020B0604020202020204" pitchFamily="34" charset="0"/>
                <a:cs typeface="Arial" panose="020B0604020202020204" pitchFamily="34" charset="0"/>
              </a:rPr>
              <a:t>YÊU THƯƠNG</a:t>
            </a:r>
            <a:endParaRPr lang="en-US" sz="6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7028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889233" y="425003"/>
            <a:ext cx="1041912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1.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Cho con biết yêu thương trọn đời, cho con biết yêu thương ngàn đời, yêu thương cả cuộc đời, yêu thương hết mọi người, Chúa ơi.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6227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642594"/>
            <a:ext cx="1103634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1. </a:t>
            </a:r>
            <a:r>
              <a:rPr kumimoji="0" lang="vi-VN" sz="6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Cho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mê</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Chúa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hy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cuộc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lòng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Chúa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37567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86316" y="1023697"/>
            <a:ext cx="10856936"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iến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vào thánh cung tâm tư con nhảy mừng. Dâng Chúa (í a) nhân từ tiếng hát ngợi khen. </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23423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ĐK</a:t>
            </a:r>
            <a:r>
              <a:rPr kumimoji="0" lang="en-US" sz="54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Chúa, chính Ngài là tình yêu, tình yêu con tôn thờ, tình yêu ôi cao vời vượt trên muôn núi đồi.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781335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ĐK</a:t>
            </a:r>
            <a:r>
              <a:rPr kumimoji="0" lang="en-US" sz="54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Lạy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Chúa</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chính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là</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yêu</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luôn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cậy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nhờ</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dù</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gian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nguy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trong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vẫn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rạng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t>
            </a:r>
            <a:endParaRPr kumimoji="0" lang="vi-VN" sz="6600" b="1" i="0" u="none" strike="noStrike" kern="1200" cap="none" spc="0" normalizeH="0" baseline="0" noProof="0" dirty="0">
              <a:ln>
                <a:noFill/>
              </a:ln>
              <a:solidFill>
                <a:srgbClr val="333333"/>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7388428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642594"/>
            <a:ext cx="1103634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2. </a:t>
            </a:r>
            <a:r>
              <a:rPr kumimoji="0" lang="vi-VN" sz="6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Cho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mãi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trung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kiên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Cho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chẳng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nào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phụ</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trong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đắm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33762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98117" y="1112900"/>
            <a:ext cx="10869633"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2. </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Cho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vẫn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tin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một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biết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thứ</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thật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nhiều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quên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khổ</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lòng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Chúa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2387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ĐK</a:t>
            </a:r>
            <a:r>
              <a:rPr kumimoji="0" lang="en-US" sz="54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Chúa, chính Ngài là tình yêu, tình yêu con tôn thờ, tình yêu ôi cao vời vượt trên muôn núi đồi.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823821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ĐK</a:t>
            </a:r>
            <a:r>
              <a:rPr kumimoji="0" lang="en-US" sz="54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Lạy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Chúa</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chính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là</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yêu</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luôn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cậy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nhờ</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dù</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gian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nguy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trong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vẫn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rạng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t>
            </a:r>
            <a:endParaRPr kumimoji="0" lang="vi-VN" sz="6600" b="1" i="0" u="none" strike="noStrike" kern="1200" cap="none" spc="0" normalizeH="0" baseline="0" noProof="0" dirty="0">
              <a:ln>
                <a:noFill/>
              </a:ln>
              <a:solidFill>
                <a:srgbClr val="333333"/>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9375510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3.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Cho con mãi ghi sâu tình Chúa, cho con mãi yêu thương mọi người, thân con đã thiệt thòi, nhưng con vẫn trọn tình Chúa ơi.</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33972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642594"/>
            <a:ext cx="11036348"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3. </a:t>
            </a:r>
            <a:r>
              <a:rPr kumimoji="0" lang="vi-VN" sz="6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dẫu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khổ</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dẫu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bao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nhiêu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muộn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phiền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con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xin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dủ</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và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Ngài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luôn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đỡ</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nâng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81989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ĐK</a:t>
            </a:r>
            <a:r>
              <a:rPr kumimoji="0" lang="en-US" sz="5400" b="1" i="0" u="none" strike="noStrike" kern="1200" cap="none" spc="0" normalizeH="0" baseline="0" noProof="0" dirty="0" smtClean="0">
                <a:ln>
                  <a:noFill/>
                </a:ln>
                <a:solidFill>
                  <a:srgbClr val="FF0000"/>
                </a:solidFill>
                <a:effectLst/>
                <a:uLnTx/>
                <a:uFillTx/>
                <a:latin typeface="Century Gothic" panose="020B0502020202020204"/>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Lạy Chúa, chính Ngài là tình yêu, tình yêu con tôn thờ, tình yêu ôi cao vời vượt trên muôn núi đồi.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074557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ĐK</a:t>
            </a:r>
            <a:r>
              <a:rPr kumimoji="0" lang="en-US" sz="5400" b="1" i="0" u="none" strike="noStrike" kern="1200" cap="none" spc="0" normalizeH="0" baseline="0" noProof="0" dirty="0" smtClean="0">
                <a:ln>
                  <a:noFill/>
                </a:ln>
                <a:solidFill>
                  <a:srgbClr val="FF0000"/>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Lạy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Chúa</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chính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Ngài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là</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yêu</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luôn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cậy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nhờ</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dù</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gian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nguy</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trong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đời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tình</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con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vẫn</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rạng</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66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rPr>
              <a:t>ngời</a:t>
            </a:r>
            <a:r>
              <a:rPr kumimoji="0" lang="en-US" sz="6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t>
            </a:r>
            <a:endParaRPr kumimoji="0" lang="vi-VN" sz="6600" b="1" i="0" u="none" strike="noStrike" kern="1200" cap="none" spc="0" normalizeH="0" baseline="0" noProof="0" dirty="0">
              <a:ln>
                <a:noFill/>
              </a:ln>
              <a:solidFill>
                <a:srgbClr val="333333"/>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729592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22851" y="436468"/>
            <a:ext cx="10746298"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Muôn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lòng chung nhịp vang tiếng chúc vinh suy tôn Ngài muôn đời. Đi lên! Đi lên! Nào muôn ngàn dân nước, chung cám tạ ơn Chúa.</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4745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425003"/>
            <a:ext cx="11139380" cy="7201972"/>
          </a:xfrm>
          <a:prstGeom prst="rect">
            <a:avLst/>
          </a:prstGeom>
        </p:spPr>
        <p:txBody>
          <a:bodyPr wrap="square">
            <a:spAutoFit/>
          </a:bodyPr>
          <a:lstStyle/>
          <a:p>
            <a:pPr algn="just">
              <a:defRPr/>
            </a:pPr>
            <a:r>
              <a:rPr kumimoji="0" lang="en-US" sz="6600" b="1" i="0" u="none" strike="noStrike" kern="1200" cap="none" spc="0" normalizeH="0" baseline="0" noProof="0" smtClean="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ĐK</a:t>
            </a:r>
            <a:r>
              <a:rPr kumimoji="0" lang="en-US" sz="6600" b="1" i="0" u="none" strike="noStrike" kern="1200" cap="none" spc="0" normalizeH="0" noProof="0" smtClean="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en-US" sz="6600" b="1" i="0" u="none" strike="noStrike" kern="1200" cap="none" spc="0" normalizeH="0" baseline="0" noProof="0" smtClean="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2</a:t>
            </a: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ea typeface="Verdana" panose="020B0604030504040204" pitchFamily="34" charset="0"/>
                <a:cs typeface="Arial" panose="020B0604020202020204" pitchFamily="34" charset="0"/>
              </a:rPr>
              <a:t>. </a:t>
            </a:r>
            <a:r>
              <a:rPr lang="en-US" sz="6600" b="1" dirty="0" err="1" smtClean="0">
                <a:latin typeface="Arial" panose="020B0604020202020204" pitchFamily="34" charset="0"/>
                <a:cs typeface="Arial" panose="020B0604020202020204" pitchFamily="34" charset="0"/>
              </a:rPr>
              <a:t>Vì</a:t>
            </a:r>
            <a:r>
              <a:rPr lang="en-US" sz="6600" b="1" dirty="0" smtClean="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chính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Ngài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Tình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Yêu</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chính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Ngài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đã</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xuống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cõi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đời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và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chết</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thảm</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sầu</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Vì</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chính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Ngài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là</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Tình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Yêu</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chính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Ngài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thương</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mến</a:t>
            </a:r>
            <a:r>
              <a:rPr lang="en-US" sz="6600" b="1" dirty="0">
                <a:latin typeface="Arial" panose="020B0604020202020204" pitchFamily="34" charset="0"/>
                <a:cs typeface="Arial" panose="020B0604020202020204" pitchFamily="34" charset="0"/>
              </a:rPr>
              <a:t> con </a:t>
            </a:r>
            <a:r>
              <a:rPr lang="en-US" sz="6600" b="1" dirty="0" err="1">
                <a:latin typeface="Arial" panose="020B0604020202020204" pitchFamily="34" charset="0"/>
                <a:cs typeface="Arial" panose="020B0604020202020204" pitchFamily="34" charset="0"/>
              </a:rPr>
              <a:t>người</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chỉ</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vì</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tình</a:t>
            </a:r>
            <a:r>
              <a:rPr lang="en-US" sz="6600" b="1" dirty="0">
                <a:latin typeface="Arial" panose="020B0604020202020204" pitchFamily="34" charset="0"/>
                <a:cs typeface="Arial" panose="020B0604020202020204" pitchFamily="34" charset="0"/>
              </a:rPr>
              <a:t> </a:t>
            </a:r>
            <a:r>
              <a:rPr lang="en-US" sz="6600" b="1" dirty="0" err="1">
                <a:latin typeface="Arial" panose="020B0604020202020204" pitchFamily="34" charset="0"/>
                <a:cs typeface="Arial" panose="020B0604020202020204" pitchFamily="34" charset="0"/>
              </a:rPr>
              <a:t>yêu</a:t>
            </a:r>
            <a:r>
              <a:rPr lang="en-US" sz="6600" b="1" dirty="0">
                <a:latin typeface="Arial" panose="020B0604020202020204" pitchFamily="34" charset="0"/>
                <a:cs typeface="Arial" panose="020B0604020202020204" pitchFamily="34" charset="0"/>
              </a:rPr>
              <a:t>.</a:t>
            </a:r>
            <a:endParaRPr lang="en-US" sz="6600" dirty="0">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sz="6600" b="1" i="0" u="none" strike="noStrike" kern="1200" cap="none" spc="0" normalizeH="0" baseline="0" noProof="0" dirty="0">
              <a:ln>
                <a:noFill/>
              </a:ln>
              <a:solidFill>
                <a:srgbClr val="333333"/>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700190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634966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dirty="0">
                <a:solidFill>
                  <a:srgbClr val="FF0000"/>
                </a:solidFill>
                <a:latin typeface="Arial" panose="020B0604020202020204" pitchFamily="34" charset="0"/>
                <a:cs typeface="Arial" panose="020B0604020202020204" pitchFamily="34" charset="0"/>
              </a:rPr>
              <a:t>HÃY SỬA LỖI NHAU</a:t>
            </a:r>
          </a:p>
        </p:txBody>
      </p:sp>
    </p:spTree>
    <p:extLst>
      <p:ext uri="{BB962C8B-B14F-4D97-AF65-F5344CB8AC3E}">
        <p14:creationId xmlns:p14="http://schemas.microsoft.com/office/powerpoint/2010/main" val="15998832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539395" y="578111"/>
            <a:ext cx="10903189"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sửa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lỗi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thoáng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u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vùi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lấp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hờn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077552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p:cNvSpPr/>
          <p:nvPr/>
        </p:nvSpPr>
        <p:spPr>
          <a:xfrm>
            <a:off x="922789" y="318053"/>
            <a:ext cx="10402349" cy="720197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với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ngồi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Cho bao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nhiêu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hưởng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b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92200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7" y="334851"/>
            <a:ext cx="11190896"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Anh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6247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38728" y="291724"/>
            <a:ext cx="10984834"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trách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chê</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nắm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tay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nhìn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thù</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ghét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bay.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7878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30" y="0"/>
            <a:ext cx="12246530" cy="6923693"/>
          </a:xfrm>
          <a:prstGeom prst="rect">
            <a:avLst/>
          </a:prstGeom>
        </p:spPr>
      </p:pic>
      <p:sp>
        <p:nvSpPr>
          <p:cNvPr id="4" name="Rectangle 3"/>
          <p:cNvSpPr/>
          <p:nvPr/>
        </p:nvSpPr>
        <p:spPr>
          <a:xfrm>
            <a:off x="514229" y="737384"/>
            <a:ext cx="10984834"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sát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vai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dầu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có</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chông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gai,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thế</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hôm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nay,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chiến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lùi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b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26325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6DA69-D113-09CE-FD5C-41FBF68DD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29EABF-909A-377F-B336-283EDAE60A8C}"/>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BD2A4DEB-F481-F581-0CE5-F312DAD3F9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0E21AEFD-55E7-2AB6-2E5A-72345B0D047A}"/>
              </a:ext>
            </a:extLst>
          </p:cNvPr>
          <p:cNvSpPr/>
          <p:nvPr/>
        </p:nvSpPr>
        <p:spPr>
          <a:xfrm>
            <a:off x="645951" y="334851"/>
            <a:ext cx="10880521"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Anh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458733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86852" y="536186"/>
            <a:ext cx="11173845"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giúp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ân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khắp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trần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rộng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mở</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trao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tiếng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than van,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nặng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gánh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tâm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can.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26332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06400" y="274321"/>
            <a:ext cx="11350171"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1</a:t>
            </a: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1800" b="0"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en-US" sz="7200" b="1" i="0" u="none" strike="noStrike" kern="1200" cap="none" spc="0" normalizeH="0" baseline="0" noProof="0" dirty="0">
                <a:ln>
                  <a:noFill/>
                </a:ln>
                <a:solidFill>
                  <a:prstClr val="black"/>
                </a:solidFill>
                <a:effectLst/>
                <a:uLnTx/>
                <a:uFillTx/>
                <a:latin typeface="Century Gothic" panose="020B0502020202020204"/>
                <a:ea typeface="+mn-ea"/>
                <a:cs typeface="+mn-cs"/>
              </a:rPr>
              <a:t>Chúa đã làm phép lạ cho tuổi xuân con reo mừng. Tay Chúa mở trao ban, suối dạt dào muôn thánh ân.</a:t>
            </a:r>
            <a:endParaRPr kumimoji="0" lang="vi-VN" sz="72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9305219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86852" y="642594"/>
            <a:ext cx="1119089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sống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hôm</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xấu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trôi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cùng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đứng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chung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vai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liên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nên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một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08817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DDCE8-C278-9E18-6D4A-1AF4FC6B7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E13D9-E2B4-1F4D-0CAB-B45ABC3A7B24}"/>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C3DF2B04-70E8-7018-F269-527F09A62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D223909E-5B55-CE2B-067E-2285BEAEEC77}"/>
              </a:ext>
            </a:extLst>
          </p:cNvPr>
          <p:cNvSpPr/>
          <p:nvPr/>
        </p:nvSpPr>
        <p:spPr>
          <a:xfrm>
            <a:off x="438727" y="334851"/>
            <a:ext cx="11121302"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Anh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518273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F2AF-D2E1-2DF1-BF4F-B379C9984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DDDF0-4390-08F5-9223-8136B8BAAFD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51FDC4E-2EDB-38D4-89F5-4F5BC7F01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583D2EE-36A3-9B85-B4FC-8B7FAB3E0556}"/>
              </a:ext>
            </a:extLst>
          </p:cNvPr>
          <p:cNvSpPr/>
          <p:nvPr/>
        </p:nvSpPr>
        <p:spPr>
          <a:xfrm>
            <a:off x="396782" y="642594"/>
            <a:ext cx="1119089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đừng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gian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để</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hạnh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dìu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dắt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về</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bến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sẽ</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thấy</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vui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hơn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93087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F2AF-D2E1-2DF1-BF4F-B379C9984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DDDF0-4390-08F5-9223-8136B8BAAFD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251FDC4E-2EDB-38D4-89F5-4F5BC7F018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567" y="0"/>
            <a:ext cx="12575567" cy="7109717"/>
          </a:xfrm>
          <a:prstGeom prst="rect">
            <a:avLst/>
          </a:prstGeom>
        </p:spPr>
      </p:pic>
      <p:sp>
        <p:nvSpPr>
          <p:cNvPr id="4" name="Rectangle 3">
            <a:extLst>
              <a:ext uri="{FF2B5EF4-FFF2-40B4-BE49-F238E27FC236}">
                <a16:creationId xmlns:a16="http://schemas.microsoft.com/office/drawing/2014/main" id="{7583D2EE-36A3-9B85-B4FC-8B7FAB3E0556}"/>
              </a:ext>
            </a:extLst>
          </p:cNvPr>
          <p:cNvSpPr/>
          <p:nvPr/>
        </p:nvSpPr>
        <p:spPr>
          <a:xfrm>
            <a:off x="371615" y="642594"/>
            <a:ext cx="11190896" cy="5170646"/>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a:t>
            </a:r>
            <a:r>
              <a:rPr kumimoji="0" lang="vi-VN" sz="6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Hãy</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nhìn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Chúa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Giê-su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vì</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gục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chết</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đau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Xin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cho</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yêu</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thương</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hoài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tràn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khắp</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nơi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vinh</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phúc</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muôn</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6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đời</a:t>
            </a:r>
            <a:r>
              <a:rPr kumimoji="0" lang="en-US" sz="6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66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22793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0346B-B17A-6F0C-8C44-CA5012757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3CBEA6-9DB6-6452-0455-583F5894862F}"/>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8832C69-E27A-42EA-7638-2E10D3BD98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7CAA5280-20E7-E80A-CE82-D5831BEA596A}"/>
              </a:ext>
            </a:extLst>
          </p:cNvPr>
          <p:cNvSpPr/>
          <p:nvPr/>
        </p:nvSpPr>
        <p:spPr>
          <a:xfrm>
            <a:off x="421949" y="460686"/>
            <a:ext cx="11190896"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a:t>
            </a:r>
            <a:r>
              <a:rPr kumimoji="0" lang="vi-VN" sz="7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vi-VN"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Anh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chớ</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mắc</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nợ</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chi.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ngoài</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ra</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Tình</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Mến</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72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nhau</a:t>
            </a:r>
            <a:r>
              <a:rPr kumimoji="0" lang="en-US" sz="7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vi-VN" sz="7200" b="1" i="0"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33696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22838"/>
          </a:xfrm>
          <a:prstGeom prst="rect">
            <a:avLst/>
          </a:prstGeom>
        </p:spPr>
      </p:pic>
    </p:spTree>
    <p:extLst>
      <p:ext uri="{BB962C8B-B14F-4D97-AF65-F5344CB8AC3E}">
        <p14:creationId xmlns:p14="http://schemas.microsoft.com/office/powerpoint/2010/main" val="27804006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b="1">
                <a:solidFill>
                  <a:srgbClr val="FF0000"/>
                </a:solidFill>
                <a:latin typeface="Arial" panose="020B0604020202020204" pitchFamily="34" charset="0"/>
                <a:cs typeface="Arial" panose="020B0604020202020204" pitchFamily="34" charset="0"/>
              </a:rPr>
              <a:t>Đền tạ trái tim Mẹ</a:t>
            </a:r>
            <a:endParaRPr lang="en-US" sz="48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5510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Lạy Mẹ Fatima; Mẹ nỉ non bao lần. Tội gian trần để phiền cho Trái Tim Mẹ. Lòng Mẹ thương bao la và thiết tha vô ngần. Con dâng mình đền bao tội lỗi vong ân.</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71535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1. </a:t>
            </a:r>
            <a:r>
              <a:rPr kumimoji="0" lang="vi-VN"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nay lòng con nhớ lời Mẹ tha thiết. Xá gì dầu nguy biến thề chết có Mẹ, vui có Mẹ. Dù rằng bao sóng gió con lo gì, con lo gì. Chết bên Mẹ con sợ chi, con sợ chi Mẹ ơi!</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606608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Lạy Mẹ Fatima; Mẹ nỉ non bao lần. Tội gian trần để phiền cho Trái Tim Mẹ. Lòng Mẹ thương bao la và thiết tha vô ngần. Con dâng mình đền bao tội lỗi vong ân.</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87488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86316" y="1023697"/>
            <a:ext cx="10856936"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iến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vào thánh cung tâm tư con nhảy mừng. Dâng Chúa (í a) nhân từ tiếng hát ngợi khen. </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25649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217746" cy="612475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6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a:t>
            </a:r>
            <a:r>
              <a:rPr kumimoji="0" lang="vi-VN" sz="56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Trần </a:t>
            </a:r>
            <a:r>
              <a:rPr kumimoji="0" lang="vi-VN" sz="5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gian trụy sa, nhuốm màu tang đắm đuối. Trên đường theo chân lý nào đâu mấy người, đâu mấy người. Đường trần ai say đắm không bến bờ, không bến bờ. Phút gian nan trông vào ai, nương nhờ ai Mẹ ơi!</a:t>
            </a:r>
            <a:endParaRPr kumimoji="0" lang="vi-VN" sz="56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39723250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Lạy Mẹ Fatima; Mẹ nỉ non bao lần. Tội gian trần để phiền cho Trái Tim Mẹ. Lòng Mẹ thương bao la và thiết tha vô ngần. Con dâng mình đền bao tội lỗi vong ân.</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094418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2324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7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3. </a:t>
            </a:r>
            <a:r>
              <a:rPr kumimoji="0" lang="vi-VN" sz="5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Mẹ cho lòng con trên đường gai dương thế. Tấm lòng luôn tinh tuyết tựa hoa trắng ngần, hoa trắng ngần. Trọn đời con trung tín sống với Mẹ, luôn cho Mẹ. Biết hy sinh quên lợi danh, sống cuộc đời bình an.</a:t>
            </a:r>
            <a:endParaRPr kumimoji="0" lang="vi-VN" sz="57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23105393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Lạy Mẹ Fatima; Mẹ nỉ non bao lần. Tội gian trần để phiền cho Trái Tim Mẹ. Lòng Mẹ thương bao la và thiết tha vô ngần. Con dâng mình đền bao tội lỗi vong ân.</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381883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62324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57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4. </a:t>
            </a:r>
            <a:r>
              <a:rPr kumimoji="0" lang="vi-VN" sz="5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Mẹ ơi giờ đây, con thực tình thống hối. Con đường xưa tội lỗi nguyện xa cách rồi, xa cách rồi. Và quỳ đây con muốn không dâng gì, không xin gì. Mắt con trông lên Mẹ yêu, âm thầm nhìn Mẹ thôi.</a:t>
            </a:r>
            <a:endParaRPr kumimoji="0" lang="vi-VN" sz="5700" b="1" i="0" u="none" strike="noStrike" kern="1200" cap="none" spc="0" normalizeH="0" baseline="0" noProof="0" dirty="0">
              <a:ln>
                <a:noFill/>
              </a:ln>
              <a:solidFill>
                <a:prstClr val="black"/>
              </a:solidFill>
              <a:effectLst/>
              <a:uLnTx/>
              <a:uFillTx/>
              <a:latin typeface="Verdana" panose="020B0604030504040204" pitchFamily="34" charset="0"/>
              <a:ea typeface="+mn-ea"/>
            </a:endParaRPr>
          </a:p>
        </p:txBody>
      </p:sp>
    </p:spTree>
    <p:extLst>
      <p:ext uri="{BB962C8B-B14F-4D97-AF65-F5344CB8AC3E}">
        <p14:creationId xmlns:p14="http://schemas.microsoft.com/office/powerpoint/2010/main" val="18601941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91B2-0402-E394-0D8D-083DDA7C3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EFDCE8-79D6-8B48-C120-384AB7605057}"/>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4D2A4283-A81A-0EFB-29AA-E125D4C02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a:extLst>
              <a:ext uri="{FF2B5EF4-FFF2-40B4-BE49-F238E27FC236}">
                <a16:creationId xmlns:a16="http://schemas.microsoft.com/office/drawing/2014/main" id="{ABFCED63-AAB2-BC6C-F54D-D5A1B8325759}"/>
              </a:ext>
            </a:extLst>
          </p:cNvPr>
          <p:cNvSpPr/>
          <p:nvPr/>
        </p:nvSpPr>
        <p:spPr>
          <a:xfrm>
            <a:off x="451340" y="302359"/>
            <a:ext cx="11087865"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ĐK: </a:t>
            </a:r>
            <a:r>
              <a:rPr kumimoji="0" lang="vi-VN" sz="6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Lạy Mẹ Fatima; Mẹ nỉ non bao lần. Tội gian trần để phiền cho Trái Tim Mẹ. Lòng Mẹ thương bao la và thiết tha vô ngần. Con dâng mình đền bao tội lỗi vong ân.</a:t>
            </a:r>
            <a:endPar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78930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722851" y="436468"/>
            <a:ext cx="10746298"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Muôn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lòng chung nhịp vang tiếng chúc vinh suy tôn Ngài muôn đời. Đi lên! Đi lên! Nào muôn ngàn dân nước, chung cám tạ ơn Chúa.</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567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406400" y="450761"/>
            <a:ext cx="11171707"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2. </a:t>
            </a:r>
            <a:r>
              <a:rPr kumimoji="0" lang="vi-VN" sz="60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 </a:t>
            </a:r>
            <a:r>
              <a:rPr kumimoji="0" lang="vi-VN" sz="6600" b="1" i="0" u="none" strike="noStrike" kern="1200" cap="none" spc="0" normalizeH="0" baseline="0" noProof="0" dirty="0">
                <a:ln>
                  <a:noFill/>
                </a:ln>
                <a:solidFill>
                  <a:prstClr val="black"/>
                </a:solidFill>
                <a:effectLst/>
                <a:uLnTx/>
                <a:uFillTx/>
                <a:latin typeface="Verdana" panose="020B0604030504040204" pitchFamily="34" charset="0"/>
                <a:ea typeface="+mn-ea"/>
                <a:cs typeface="+mn-cs"/>
              </a:rPr>
              <a:t>Chính đây tòa Chúa ngự, đây thành đô con nương nhờ. Trong hy vọng tin yêu, chung lòng thành chung lễ dâng.</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29121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483" y="-133564"/>
            <a:ext cx="12575567" cy="7109717"/>
          </a:xfrm>
          <a:prstGeom prst="rect">
            <a:avLst/>
          </a:prstGeom>
        </p:spPr>
      </p:pic>
      <p:sp>
        <p:nvSpPr>
          <p:cNvPr id="4" name="Rectangle 3"/>
          <p:cNvSpPr/>
          <p:nvPr/>
        </p:nvSpPr>
        <p:spPr>
          <a:xfrm>
            <a:off x="686316" y="1023697"/>
            <a:ext cx="10856936"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ĐK</a:t>
            </a:r>
            <a:r>
              <a:rPr kumimoji="0" lang="vi-VN" sz="6600" b="1"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a:t>
            </a:r>
            <a:r>
              <a:rPr kumimoji="0" lang="vi-VN" sz="6600" b="1"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iến </a:t>
            </a:r>
            <a:r>
              <a:rPr kumimoji="0" lang="vi-VN" sz="6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vào thánh cung tâm tư con nhảy mừng. Dâng Chúa (í a) nhân từ tiếng hát ngợi khen. </a:t>
            </a:r>
            <a:endParaRPr kumimoji="0" lang="vi-VN" sz="6600" b="1" i="0" u="none" strike="noStrike" kern="1200" cap="none" spc="0" normalizeH="0" baseline="0" noProof="0" dirty="0" smtClean="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371489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1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4.xml><?xml version="1.0" encoding="utf-8"?>
<a:theme xmlns:a="http://schemas.openxmlformats.org/drawingml/2006/main" name="2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3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4_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otalTime>80</TotalTime>
  <Words>1166</Words>
  <Application>Microsoft Office PowerPoint</Application>
  <PresentationFormat>Widescreen</PresentationFormat>
  <Paragraphs>58</Paragraphs>
  <Slides>65</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65</vt:i4>
      </vt:variant>
    </vt:vector>
  </HeadingPairs>
  <TitlesOfParts>
    <vt:vector size="78" baseType="lpstr">
      <vt:lpstr>Arial</vt:lpstr>
      <vt:lpstr>Calibri</vt:lpstr>
      <vt:lpstr>Calibri Light</vt:lpstr>
      <vt:lpstr>Century Gothic</vt:lpstr>
      <vt:lpstr>Garamond</vt:lpstr>
      <vt:lpstr>Times New Roman</vt:lpstr>
      <vt:lpstr>Verdana</vt:lpstr>
      <vt:lpstr>Office Theme</vt:lpstr>
      <vt:lpstr>Savon</vt:lpstr>
      <vt:lpstr>1_Savon</vt:lpstr>
      <vt:lpstr>2_Savon</vt:lpstr>
      <vt:lpstr>3_Savon</vt:lpstr>
      <vt:lpstr>4_Savon</vt:lpstr>
      <vt:lpstr>PowerPoint Presentation</vt:lpstr>
      <vt:lpstr>TIẾN VÀO THÁNH CUNG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ĐÁP CA</vt:lpstr>
      <vt:lpstr>PowerPoint Presentation</vt:lpstr>
      <vt:lpstr>PowerPoint Presentation</vt:lpstr>
      <vt:lpstr>ALLELUIA</vt:lpstr>
      <vt:lpstr>PowerPoint Presentation</vt:lpstr>
      <vt:lpstr>PowerPoint Presentation</vt:lpstr>
      <vt:lpstr>DÂNG</vt:lpstr>
      <vt:lpstr>PowerPoint Presentation</vt:lpstr>
      <vt:lpstr>PowerPoint Presentation</vt:lpstr>
      <vt:lpstr>PowerPoint Presentation</vt:lpstr>
      <vt:lpstr>PowerPoint Presentation</vt:lpstr>
      <vt:lpstr>PowerPoint Presentation</vt:lpstr>
      <vt:lpstr>CHO CON BIẾT  YÊU THƯƠNG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HÃY SỬA LỖI NHAU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Đền tạ trái tim Mẹ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Windows User</cp:lastModifiedBy>
  <cp:revision>8</cp:revision>
  <dcterms:created xsi:type="dcterms:W3CDTF">2026-08-20T02:27:18Z</dcterms:created>
  <dcterms:modified xsi:type="dcterms:W3CDTF">2026-08-24T02:52:56Z</dcterms:modified>
</cp:coreProperties>
</file>