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60" r:id="rId4"/>
    <p:sldId id="261" r:id="rId5"/>
    <p:sldId id="262" r:id="rId6"/>
    <p:sldId id="264" r:id="rId7"/>
    <p:sldId id="265" r:id="rId8"/>
    <p:sldId id="266" r:id="rId9"/>
    <p:sldId id="267" r:id="rId10"/>
    <p:sldId id="268" r:id="rId11"/>
    <p:sldId id="269" r:id="rId12"/>
    <p:sldId id="270" r:id="rId13"/>
    <p:sldId id="271" r:id="rId14"/>
    <p:sldId id="272"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2" d="100"/>
          <a:sy n="112" d="100"/>
        </p:scale>
        <p:origin x="97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06D5074-5C62-49EC-9D63-7F8474814A11}" type="datetimeFigureOut">
              <a:rPr lang="en-US" smtClean="0"/>
              <a:t>9/15/2026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8CEB80-5378-443D-9CE9-CFCC69C5B7F2}" type="slidenum">
              <a:rPr lang="en-US" smtClean="0"/>
              <a:t>‹#›</a:t>
            </a:fld>
            <a:endParaRPr lang="en-US"/>
          </a:p>
        </p:txBody>
      </p:sp>
    </p:spTree>
    <p:extLst>
      <p:ext uri="{BB962C8B-B14F-4D97-AF65-F5344CB8AC3E}">
        <p14:creationId xmlns:p14="http://schemas.microsoft.com/office/powerpoint/2010/main" val="11006880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06D5074-5C62-49EC-9D63-7F8474814A11}" type="datetimeFigureOut">
              <a:rPr lang="en-US" smtClean="0"/>
              <a:t>9/15/2026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8CEB80-5378-443D-9CE9-CFCC69C5B7F2}" type="slidenum">
              <a:rPr lang="en-US" smtClean="0"/>
              <a:t>‹#›</a:t>
            </a:fld>
            <a:endParaRPr lang="en-US"/>
          </a:p>
        </p:txBody>
      </p:sp>
    </p:spTree>
    <p:extLst>
      <p:ext uri="{BB962C8B-B14F-4D97-AF65-F5344CB8AC3E}">
        <p14:creationId xmlns:p14="http://schemas.microsoft.com/office/powerpoint/2010/main" val="38491764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06D5074-5C62-49EC-9D63-7F8474814A11}" type="datetimeFigureOut">
              <a:rPr lang="en-US" smtClean="0"/>
              <a:t>9/15/2026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8CEB80-5378-443D-9CE9-CFCC69C5B7F2}" type="slidenum">
              <a:rPr lang="en-US" smtClean="0"/>
              <a:t>‹#›</a:t>
            </a:fld>
            <a:endParaRPr lang="en-US"/>
          </a:p>
        </p:txBody>
      </p:sp>
    </p:spTree>
    <p:extLst>
      <p:ext uri="{BB962C8B-B14F-4D97-AF65-F5344CB8AC3E}">
        <p14:creationId xmlns:p14="http://schemas.microsoft.com/office/powerpoint/2010/main" val="4074249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06D5074-5C62-49EC-9D63-7F8474814A11}" type="datetimeFigureOut">
              <a:rPr lang="en-US" smtClean="0"/>
              <a:t>9/15/2026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8CEB80-5378-443D-9CE9-CFCC69C5B7F2}" type="slidenum">
              <a:rPr lang="en-US" smtClean="0"/>
              <a:t>‹#›</a:t>
            </a:fld>
            <a:endParaRPr lang="en-US"/>
          </a:p>
        </p:txBody>
      </p:sp>
    </p:spTree>
    <p:extLst>
      <p:ext uri="{BB962C8B-B14F-4D97-AF65-F5344CB8AC3E}">
        <p14:creationId xmlns:p14="http://schemas.microsoft.com/office/powerpoint/2010/main" val="10990903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06D5074-5C62-49EC-9D63-7F8474814A11}" type="datetimeFigureOut">
              <a:rPr lang="en-US" smtClean="0"/>
              <a:t>9/15/2026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8CEB80-5378-443D-9CE9-CFCC69C5B7F2}" type="slidenum">
              <a:rPr lang="en-US" smtClean="0"/>
              <a:t>‹#›</a:t>
            </a:fld>
            <a:endParaRPr lang="en-US"/>
          </a:p>
        </p:txBody>
      </p:sp>
    </p:spTree>
    <p:extLst>
      <p:ext uri="{BB962C8B-B14F-4D97-AF65-F5344CB8AC3E}">
        <p14:creationId xmlns:p14="http://schemas.microsoft.com/office/powerpoint/2010/main" val="992979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06D5074-5C62-49EC-9D63-7F8474814A11}" type="datetimeFigureOut">
              <a:rPr lang="en-US" smtClean="0"/>
              <a:t>9/15/2026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8CEB80-5378-443D-9CE9-CFCC69C5B7F2}" type="slidenum">
              <a:rPr lang="en-US" smtClean="0"/>
              <a:t>‹#›</a:t>
            </a:fld>
            <a:endParaRPr lang="en-US"/>
          </a:p>
        </p:txBody>
      </p:sp>
    </p:spTree>
    <p:extLst>
      <p:ext uri="{BB962C8B-B14F-4D97-AF65-F5344CB8AC3E}">
        <p14:creationId xmlns:p14="http://schemas.microsoft.com/office/powerpoint/2010/main" val="8544171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06D5074-5C62-49EC-9D63-7F8474814A11}" type="datetimeFigureOut">
              <a:rPr lang="en-US" smtClean="0"/>
              <a:t>9/15/2026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D8CEB80-5378-443D-9CE9-CFCC69C5B7F2}" type="slidenum">
              <a:rPr lang="en-US" smtClean="0"/>
              <a:t>‹#›</a:t>
            </a:fld>
            <a:endParaRPr lang="en-US"/>
          </a:p>
        </p:txBody>
      </p:sp>
    </p:spTree>
    <p:extLst>
      <p:ext uri="{BB962C8B-B14F-4D97-AF65-F5344CB8AC3E}">
        <p14:creationId xmlns:p14="http://schemas.microsoft.com/office/powerpoint/2010/main" val="8634267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06D5074-5C62-49EC-9D63-7F8474814A11}" type="datetimeFigureOut">
              <a:rPr lang="en-US" smtClean="0"/>
              <a:t>9/15/2026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D8CEB80-5378-443D-9CE9-CFCC69C5B7F2}" type="slidenum">
              <a:rPr lang="en-US" smtClean="0"/>
              <a:t>‹#›</a:t>
            </a:fld>
            <a:endParaRPr lang="en-US"/>
          </a:p>
        </p:txBody>
      </p:sp>
    </p:spTree>
    <p:extLst>
      <p:ext uri="{BB962C8B-B14F-4D97-AF65-F5344CB8AC3E}">
        <p14:creationId xmlns:p14="http://schemas.microsoft.com/office/powerpoint/2010/main" val="19209612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6D5074-5C62-49EC-9D63-7F8474814A11}" type="datetimeFigureOut">
              <a:rPr lang="en-US" smtClean="0"/>
              <a:t>9/15/2026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D8CEB80-5378-443D-9CE9-CFCC69C5B7F2}" type="slidenum">
              <a:rPr lang="en-US" smtClean="0"/>
              <a:t>‹#›</a:t>
            </a:fld>
            <a:endParaRPr lang="en-US"/>
          </a:p>
        </p:txBody>
      </p:sp>
    </p:spTree>
    <p:extLst>
      <p:ext uri="{BB962C8B-B14F-4D97-AF65-F5344CB8AC3E}">
        <p14:creationId xmlns:p14="http://schemas.microsoft.com/office/powerpoint/2010/main" val="23129679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06D5074-5C62-49EC-9D63-7F8474814A11}" type="datetimeFigureOut">
              <a:rPr lang="en-US" smtClean="0"/>
              <a:t>9/15/2026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8CEB80-5378-443D-9CE9-CFCC69C5B7F2}" type="slidenum">
              <a:rPr lang="en-US" smtClean="0"/>
              <a:t>‹#›</a:t>
            </a:fld>
            <a:endParaRPr lang="en-US"/>
          </a:p>
        </p:txBody>
      </p:sp>
    </p:spTree>
    <p:extLst>
      <p:ext uri="{BB962C8B-B14F-4D97-AF65-F5344CB8AC3E}">
        <p14:creationId xmlns:p14="http://schemas.microsoft.com/office/powerpoint/2010/main" val="7237530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06D5074-5C62-49EC-9D63-7F8474814A11}" type="datetimeFigureOut">
              <a:rPr lang="en-US" smtClean="0"/>
              <a:t>9/15/2026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8CEB80-5378-443D-9CE9-CFCC69C5B7F2}" type="slidenum">
              <a:rPr lang="en-US" smtClean="0"/>
              <a:t>‹#›</a:t>
            </a:fld>
            <a:endParaRPr lang="en-US"/>
          </a:p>
        </p:txBody>
      </p:sp>
    </p:spTree>
    <p:extLst>
      <p:ext uri="{BB962C8B-B14F-4D97-AF65-F5344CB8AC3E}">
        <p14:creationId xmlns:p14="http://schemas.microsoft.com/office/powerpoint/2010/main" val="21249564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6D5074-5C62-49EC-9D63-7F8474814A11}" type="datetimeFigureOut">
              <a:rPr lang="en-US" smtClean="0"/>
              <a:t>9/15/2026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8CEB80-5378-443D-9CE9-CFCC69C5B7F2}" type="slidenum">
              <a:rPr lang="en-US" smtClean="0"/>
              <a:t>‹#›</a:t>
            </a:fld>
            <a:endParaRPr lang="en-US"/>
          </a:p>
        </p:txBody>
      </p:sp>
    </p:spTree>
    <p:extLst>
      <p:ext uri="{BB962C8B-B14F-4D97-AF65-F5344CB8AC3E}">
        <p14:creationId xmlns:p14="http://schemas.microsoft.com/office/powerpoint/2010/main" val="10406460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clipboard/media/image6.sv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clipboard/media/image6.sv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clipboard/media/image6.sv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clipboard/media/image6.sv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clipboard/media/image6.sv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clipboard/media/image6.sv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clipboard/media/image6.sv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clipboard/media/image6.sv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clipboard/media/image6.sv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clipboard/media/image6.svg"/><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p:nvPr/>
        </p:nvPicPr>
        <p:blipFill>
          <a:blip r:embed="rId2"/>
          <a:stretch>
            <a:fillRect/>
          </a:stretch>
        </p:blipFill>
        <p:spPr>
          <a:xfrm>
            <a:off x="-304800" y="-177800"/>
            <a:ext cx="12572153" cy="7071783"/>
          </a:xfrm>
          <a:prstGeom prst="rect">
            <a:avLst/>
          </a:prstGeom>
        </p:spPr>
      </p:pic>
      <p:sp>
        <p:nvSpPr>
          <p:cNvPr id="6" name="Hộp Văn bản 3"/>
          <p:cNvSpPr txBox="1"/>
          <p:nvPr/>
        </p:nvSpPr>
        <p:spPr>
          <a:xfrm>
            <a:off x="-1422400" y="1143000"/>
            <a:ext cx="11776710" cy="1625177"/>
          </a:xfrm>
          <a:prstGeom prst="rect">
            <a:avLst/>
          </a:prstGeom>
          <a:noFill/>
        </p:spPr>
        <p:txBody>
          <a:bodyPr wrap="square" rtlCol="0">
            <a:noAutofit/>
          </a:bodyPr>
          <a:lstStyle/>
          <a:p>
            <a:pPr algn="ctr">
              <a:lnSpc>
                <a:spcPct val="100000"/>
              </a:lnSpc>
            </a:pPr>
            <a:r>
              <a:rPr lang="en-US" sz="9200" dirty="0" smtClean="0">
                <a:solidFill>
                  <a:srgbClr val="FF0000"/>
                </a:solidFill>
                <a:latin typeface="DT Phudu Black" charset="0"/>
                <a:cs typeface="DT Phudu Black" charset="0"/>
              </a:rPr>
              <a:t>     CHÚA </a:t>
            </a:r>
            <a:r>
              <a:rPr lang="en-US" sz="9200" dirty="0">
                <a:solidFill>
                  <a:srgbClr val="FF0000"/>
                </a:solidFill>
                <a:latin typeface="DT Phudu Black" charset="0"/>
                <a:cs typeface="DT Phudu Black" charset="0"/>
              </a:rPr>
              <a:t>NHẬT </a:t>
            </a:r>
            <a:r>
              <a:rPr lang="vi-VN" sz="9200" dirty="0" smtClean="0">
                <a:solidFill>
                  <a:srgbClr val="FF0000"/>
                </a:solidFill>
                <a:latin typeface="DT Phudu Black" charset="0"/>
                <a:cs typeface="DT Phudu Black" charset="0"/>
              </a:rPr>
              <a:t>XXV</a:t>
            </a:r>
            <a:r>
              <a:rPr lang="en-US" sz="9200" dirty="0" smtClean="0">
                <a:solidFill>
                  <a:srgbClr val="FF0000"/>
                </a:solidFill>
                <a:latin typeface="DT Phudu Black" charset="0"/>
                <a:cs typeface="DT Phudu Black" charset="0"/>
              </a:rPr>
              <a:t> </a:t>
            </a:r>
            <a:endParaRPr lang="en-US" sz="9200" dirty="0">
              <a:solidFill>
                <a:srgbClr val="FF0000"/>
              </a:solidFill>
              <a:latin typeface="DT Phudu Black" charset="0"/>
              <a:cs typeface="DT Phudu Black" charset="0"/>
            </a:endParaRPr>
          </a:p>
          <a:p>
            <a:pPr algn="ctr">
              <a:lnSpc>
                <a:spcPct val="100000"/>
              </a:lnSpc>
            </a:pPr>
            <a:r>
              <a:rPr lang="en-US" sz="9200" dirty="0">
                <a:solidFill>
                  <a:srgbClr val="FF0000"/>
                </a:solidFill>
                <a:latin typeface="DT Phudu Black" charset="0"/>
                <a:cs typeface="DT Phudu Black" charset="0"/>
              </a:rPr>
              <a:t>THƯỜNG NIÊN</a:t>
            </a:r>
          </a:p>
          <a:p>
            <a:pPr algn="ctr">
              <a:lnSpc>
                <a:spcPct val="100000"/>
              </a:lnSpc>
            </a:pPr>
            <a:r>
              <a:rPr lang="en-US" sz="9200" dirty="0">
                <a:solidFill>
                  <a:srgbClr val="FF0000"/>
                </a:solidFill>
                <a:latin typeface="DT Phudu Black" charset="0"/>
                <a:cs typeface="DT Phudu Black" charset="0"/>
              </a:rPr>
              <a:t>NĂM </a:t>
            </a:r>
            <a:r>
              <a:rPr lang="en-US" sz="9200" dirty="0" smtClean="0">
                <a:solidFill>
                  <a:srgbClr val="FF0000"/>
                </a:solidFill>
                <a:latin typeface="DT Phudu Black" charset="0"/>
                <a:cs typeface="DT Phudu Black" charset="0"/>
              </a:rPr>
              <a:t>A</a:t>
            </a:r>
            <a:endParaRPr lang="en-US" sz="9200" dirty="0">
              <a:solidFill>
                <a:srgbClr val="FF0000"/>
              </a:solidFill>
              <a:latin typeface="DT Phudu Black" charset="0"/>
              <a:cs typeface="DT Phudu Black" charset="0"/>
            </a:endParaRPr>
          </a:p>
          <a:p>
            <a:pPr algn="ctr"/>
            <a:endParaRPr lang="en-US" sz="9200" dirty="0">
              <a:solidFill>
                <a:srgbClr val="FF0000"/>
              </a:solidFill>
              <a:latin typeface="DT Phudu Black" charset="0"/>
              <a:cs typeface="DT Phudu Black" charset="0"/>
            </a:endParaRPr>
          </a:p>
        </p:txBody>
      </p:sp>
      <p:sp>
        <p:nvSpPr>
          <p:cNvPr id="7" name="Hộp Văn bản 3"/>
          <p:cNvSpPr txBox="1"/>
          <p:nvPr/>
        </p:nvSpPr>
        <p:spPr>
          <a:xfrm>
            <a:off x="101600" y="2159000"/>
            <a:ext cx="9253220" cy="1898084"/>
          </a:xfrm>
          <a:prstGeom prst="rect">
            <a:avLst/>
          </a:prstGeom>
          <a:noFill/>
        </p:spPr>
        <p:txBody>
          <a:bodyPr wrap="square" rtlCol="0">
            <a:spAutoFit/>
          </a:bodyPr>
          <a:lstStyle/>
          <a:p>
            <a:pPr algn="ctr"/>
            <a:endParaRPr lang="en-US" sz="5865" dirty="0">
              <a:solidFill>
                <a:srgbClr val="FF0000"/>
              </a:solidFill>
              <a:latin typeface="DT Phudu Black" charset="0"/>
              <a:cs typeface="DT Phudu Black" charset="0"/>
            </a:endParaRPr>
          </a:p>
          <a:p>
            <a:pPr algn="ctr"/>
            <a:r>
              <a:rPr lang="en-US" sz="5865" dirty="0" smtClean="0">
                <a:solidFill>
                  <a:srgbClr val="FF0000"/>
                </a:solidFill>
                <a:latin typeface="DT Phudu Black" charset="0"/>
                <a:cs typeface="DT Phudu Black" charset="0"/>
              </a:rPr>
              <a:t> </a:t>
            </a:r>
            <a:r>
              <a:rPr lang="en-US" sz="5865" dirty="0" smtClean="0">
                <a:solidFill>
                  <a:srgbClr val="FF0000"/>
                </a:solidFill>
                <a:latin typeface="DT Phudu Black" charset="0"/>
                <a:cs typeface="DT Phudu Black" charset="0"/>
              </a:rPr>
              <a:t> </a:t>
            </a:r>
            <a:endParaRPr lang="en-US" sz="5865" dirty="0">
              <a:solidFill>
                <a:srgbClr val="FF0000"/>
              </a:solidFill>
              <a:latin typeface="DT Phudu Black" charset="0"/>
              <a:cs typeface="DT Phudu Black" charset="0"/>
            </a:endParaRPr>
          </a:p>
        </p:txBody>
      </p:sp>
    </p:spTree>
    <p:extLst>
      <p:ext uri="{BB962C8B-B14F-4D97-AF65-F5344CB8AC3E}">
        <p14:creationId xmlns:p14="http://schemas.microsoft.com/office/powerpoint/2010/main" val="3266799958"/>
      </p:ext>
    </p:extLst>
  </p:cSld>
  <p:clrMapOvr>
    <a:masterClrMapping/>
  </p:clrMapOvr>
  <p:transition spd="med">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trips(down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ox(in)">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7" grpId="0"/>
      <p:bldP spid="7"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99+ hình nền powerpoint màu hồng đẹp xuất sắc, tải về nga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9"/>
          <p:cNvSpPr/>
          <p:nvPr/>
        </p:nvSpPr>
        <p:spPr>
          <a:xfrm>
            <a:off x="1299240" y="917302"/>
            <a:ext cx="2944343" cy="1012118"/>
          </a:xfrm>
          <a:custGeom>
            <a:avLst/>
            <a:gdLst/>
            <a:ahLst/>
            <a:cxnLst/>
            <a:rect l="l" t="t" r="r" b="b"/>
            <a:pathLst>
              <a:path w="4416514" h="1518177">
                <a:moveTo>
                  <a:pt x="0" y="0"/>
                </a:moveTo>
                <a:lnTo>
                  <a:pt x="4416514" y="0"/>
                </a:lnTo>
                <a:lnTo>
                  <a:pt x="4416514" y="1518177"/>
                </a:lnTo>
                <a:lnTo>
                  <a:pt x="0" y="1518177"/>
                </a:lnTo>
                <a:lnTo>
                  <a:pt x="0" y="0"/>
                </a:lnTo>
                <a:close/>
              </a:path>
            </a:pathLst>
          </a:custGeom>
          <a:blipFill>
            <a:blip r:embed="rId3">
              <a:extLst>
                <a:ext uri="{96DAC541-7B7A-43D3-8B79-37D633B846F1}">
                  <asvg:svgBlip xmlns:asvg="http://schemas.microsoft.com/office/drawing/2016/SVG/main" xmlns="" r:embed="rId7"/>
                </a:ext>
              </a:extLst>
            </a:blip>
            <a:stretch>
              <a:fillRect/>
            </a:stretch>
          </a:blipFill>
        </p:spPr>
      </p:sp>
      <p:sp>
        <p:nvSpPr>
          <p:cNvPr id="10" name="TextBox 9"/>
          <p:cNvSpPr txBox="1"/>
          <p:nvPr/>
        </p:nvSpPr>
        <p:spPr>
          <a:xfrm>
            <a:off x="1799303" y="986463"/>
            <a:ext cx="2444280" cy="830997"/>
          </a:xfrm>
          <a:prstGeom prst="rect">
            <a:avLst/>
          </a:prstGeom>
          <a:noFill/>
        </p:spPr>
        <p:txBody>
          <a:bodyPr wrap="square" rtlCol="0">
            <a:spAutoFit/>
          </a:bodyPr>
          <a:lstStyle/>
          <a:p>
            <a:r>
              <a:rPr lang="vi-VN" sz="4800" b="1" u="sng" smtClean="0">
                <a:solidFill>
                  <a:srgbClr val="00B050"/>
                </a:solidFill>
                <a:latin typeface="+mj-lt"/>
              </a:rPr>
              <a:t>Câu 6:</a:t>
            </a:r>
            <a:endParaRPr lang="en-US" sz="4800" b="1" u="sng">
              <a:solidFill>
                <a:srgbClr val="00B050"/>
              </a:solidFill>
              <a:latin typeface="+mj-lt"/>
            </a:endParaRPr>
          </a:p>
        </p:txBody>
      </p:sp>
      <p:sp>
        <p:nvSpPr>
          <p:cNvPr id="11" name="TextBox 10"/>
          <p:cNvSpPr txBox="1"/>
          <p:nvPr/>
        </p:nvSpPr>
        <p:spPr>
          <a:xfrm>
            <a:off x="1599366" y="2160922"/>
            <a:ext cx="9078247" cy="1754326"/>
          </a:xfrm>
          <a:prstGeom prst="rect">
            <a:avLst/>
          </a:prstGeom>
          <a:noFill/>
        </p:spPr>
        <p:txBody>
          <a:bodyPr wrap="square" rtlCol="0">
            <a:spAutoFit/>
          </a:bodyPr>
          <a:lstStyle/>
          <a:p>
            <a:pPr algn="ctr"/>
            <a:r>
              <a:rPr lang="vi-VN" sz="5400" b="1" smtClean="0">
                <a:solidFill>
                  <a:srgbClr val="FF0000"/>
                </a:solidFill>
                <a:latin typeface="+mj-lt"/>
              </a:rPr>
              <a:t>Ông chủ trả tiền trước cho những người làm lúc nào?</a:t>
            </a:r>
            <a:endParaRPr lang="en-US" sz="5400" b="1">
              <a:solidFill>
                <a:srgbClr val="FF0000"/>
              </a:solidFill>
              <a:latin typeface="+mj-lt"/>
            </a:endParaRPr>
          </a:p>
        </p:txBody>
      </p:sp>
      <p:sp>
        <p:nvSpPr>
          <p:cNvPr id="12" name="Rounded Rectangle 11"/>
          <p:cNvSpPr/>
          <p:nvPr/>
        </p:nvSpPr>
        <p:spPr>
          <a:xfrm>
            <a:off x="3021443" y="4325348"/>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3148577" y="4285735"/>
            <a:ext cx="595086" cy="1015663"/>
          </a:xfrm>
          <a:prstGeom prst="rect">
            <a:avLst/>
          </a:prstGeom>
          <a:noFill/>
        </p:spPr>
        <p:txBody>
          <a:bodyPr wrap="square" rtlCol="0">
            <a:spAutoFit/>
          </a:bodyPr>
          <a:lstStyle/>
          <a:p>
            <a:r>
              <a:rPr lang="vi-VN" sz="6000" b="1" smtClean="0">
                <a:solidFill>
                  <a:srgbClr val="FFFF00"/>
                </a:solidFill>
                <a:latin typeface="+mj-lt"/>
              </a:rPr>
              <a:t>S</a:t>
            </a:r>
            <a:endParaRPr lang="en-US" sz="6000" b="1">
              <a:solidFill>
                <a:srgbClr val="FFFF00"/>
              </a:solidFill>
              <a:latin typeface="+mj-lt"/>
            </a:endParaRPr>
          </a:p>
        </p:txBody>
      </p:sp>
      <p:sp>
        <p:nvSpPr>
          <p:cNvPr id="22" name="Rounded Rectangle 21"/>
          <p:cNvSpPr/>
          <p:nvPr/>
        </p:nvSpPr>
        <p:spPr>
          <a:xfrm>
            <a:off x="4042751" y="4319943"/>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4097315" y="4338386"/>
            <a:ext cx="595086" cy="1015663"/>
          </a:xfrm>
          <a:prstGeom prst="rect">
            <a:avLst/>
          </a:prstGeom>
          <a:noFill/>
        </p:spPr>
        <p:txBody>
          <a:bodyPr wrap="square" rtlCol="0">
            <a:spAutoFit/>
          </a:bodyPr>
          <a:lstStyle/>
          <a:p>
            <a:r>
              <a:rPr lang="vi-VN" sz="6000" b="1" smtClean="0">
                <a:solidFill>
                  <a:srgbClr val="FFFF00"/>
                </a:solidFill>
                <a:latin typeface="+mj-lt"/>
              </a:rPr>
              <a:t>A</a:t>
            </a:r>
            <a:endParaRPr lang="en-US" sz="6000" b="1">
              <a:solidFill>
                <a:srgbClr val="FFFF00"/>
              </a:solidFill>
              <a:latin typeface="+mj-lt"/>
            </a:endParaRPr>
          </a:p>
        </p:txBody>
      </p:sp>
      <p:sp>
        <p:nvSpPr>
          <p:cNvPr id="24" name="Rounded Rectangle 23"/>
          <p:cNvSpPr/>
          <p:nvPr/>
        </p:nvSpPr>
        <p:spPr>
          <a:xfrm>
            <a:off x="5064059" y="4314538"/>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5176680" y="4343219"/>
            <a:ext cx="595086" cy="1015663"/>
          </a:xfrm>
          <a:prstGeom prst="rect">
            <a:avLst/>
          </a:prstGeom>
          <a:noFill/>
        </p:spPr>
        <p:txBody>
          <a:bodyPr wrap="square" rtlCol="0">
            <a:spAutoFit/>
          </a:bodyPr>
          <a:lstStyle/>
          <a:p>
            <a:r>
              <a:rPr lang="vi-VN" sz="6000" b="1" smtClean="0">
                <a:solidFill>
                  <a:srgbClr val="FFFF00"/>
                </a:solidFill>
                <a:latin typeface="+mj-lt"/>
              </a:rPr>
              <a:t>U</a:t>
            </a:r>
            <a:endParaRPr lang="en-US" sz="6000" b="1">
              <a:solidFill>
                <a:srgbClr val="FFFF00"/>
              </a:solidFill>
              <a:latin typeface="+mj-lt"/>
            </a:endParaRPr>
          </a:p>
        </p:txBody>
      </p:sp>
      <p:sp>
        <p:nvSpPr>
          <p:cNvPr id="26" name="Rounded Rectangle 25"/>
          <p:cNvSpPr/>
          <p:nvPr/>
        </p:nvSpPr>
        <p:spPr>
          <a:xfrm>
            <a:off x="6085367" y="4309133"/>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a:off x="6168959" y="4269520"/>
            <a:ext cx="595086" cy="1015663"/>
          </a:xfrm>
          <a:prstGeom prst="rect">
            <a:avLst/>
          </a:prstGeom>
          <a:noFill/>
        </p:spPr>
        <p:txBody>
          <a:bodyPr wrap="square" rtlCol="0">
            <a:spAutoFit/>
          </a:bodyPr>
          <a:lstStyle/>
          <a:p>
            <a:r>
              <a:rPr lang="vi-VN" sz="6000" b="1" smtClean="0">
                <a:solidFill>
                  <a:srgbClr val="FFFF00"/>
                </a:solidFill>
                <a:latin typeface="+mj-lt"/>
              </a:rPr>
              <a:t>H</a:t>
            </a:r>
            <a:endParaRPr lang="en-US" sz="6000" b="1">
              <a:solidFill>
                <a:srgbClr val="FFFF00"/>
              </a:solidFill>
              <a:latin typeface="+mj-lt"/>
            </a:endParaRPr>
          </a:p>
        </p:txBody>
      </p:sp>
      <p:sp>
        <p:nvSpPr>
          <p:cNvPr id="28" name="Rounded Rectangle 27"/>
          <p:cNvSpPr/>
          <p:nvPr/>
        </p:nvSpPr>
        <p:spPr>
          <a:xfrm>
            <a:off x="7106675" y="4303728"/>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7219458" y="4320944"/>
            <a:ext cx="595086" cy="1015663"/>
          </a:xfrm>
          <a:prstGeom prst="rect">
            <a:avLst/>
          </a:prstGeom>
          <a:noFill/>
        </p:spPr>
        <p:txBody>
          <a:bodyPr wrap="square" rtlCol="0">
            <a:spAutoFit/>
          </a:bodyPr>
          <a:lstStyle/>
          <a:p>
            <a:r>
              <a:rPr lang="vi-VN" sz="6000" b="1" smtClean="0">
                <a:solidFill>
                  <a:srgbClr val="FFFF00"/>
                </a:solidFill>
                <a:latin typeface="+mj-lt"/>
              </a:rPr>
              <a:t>Ế</a:t>
            </a:r>
            <a:endParaRPr lang="en-US" sz="6000" b="1">
              <a:solidFill>
                <a:srgbClr val="FFFF00"/>
              </a:solidFill>
              <a:latin typeface="+mj-lt"/>
            </a:endParaRPr>
          </a:p>
        </p:txBody>
      </p:sp>
      <p:sp>
        <p:nvSpPr>
          <p:cNvPr id="30" name="Rounded Rectangle 29"/>
          <p:cNvSpPr/>
          <p:nvPr/>
        </p:nvSpPr>
        <p:spPr>
          <a:xfrm>
            <a:off x="8127983" y="4298323"/>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8255117" y="4258710"/>
            <a:ext cx="595086" cy="1015663"/>
          </a:xfrm>
          <a:prstGeom prst="rect">
            <a:avLst/>
          </a:prstGeom>
          <a:noFill/>
        </p:spPr>
        <p:txBody>
          <a:bodyPr wrap="square" rtlCol="0">
            <a:spAutoFit/>
          </a:bodyPr>
          <a:lstStyle/>
          <a:p>
            <a:r>
              <a:rPr lang="vi-VN" sz="6000" b="1" smtClean="0">
                <a:solidFill>
                  <a:srgbClr val="FFFF00"/>
                </a:solidFill>
                <a:latin typeface="+mj-lt"/>
              </a:rPr>
              <a:t>T</a:t>
            </a:r>
            <a:endParaRPr lang="en-US" sz="6000" b="1">
              <a:solidFill>
                <a:srgbClr val="FFFF00"/>
              </a:solidFill>
              <a:latin typeface="+mj-lt"/>
            </a:endParaRPr>
          </a:p>
        </p:txBody>
      </p:sp>
    </p:spTree>
    <p:extLst>
      <p:ext uri="{BB962C8B-B14F-4D97-AF65-F5344CB8AC3E}">
        <p14:creationId xmlns:p14="http://schemas.microsoft.com/office/powerpoint/2010/main" val="3356877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randombar(horizontal)">
                                      <p:cBhvr>
                                        <p:cTn id="7" dur="500"/>
                                        <p:tgtEl>
                                          <p:spTgt spid="2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randombar(horizontal)">
                                      <p:cBhvr>
                                        <p:cTn id="10" dur="500"/>
                                        <p:tgtEl>
                                          <p:spTgt spid="21"/>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randombar(horizontal)">
                                      <p:cBhvr>
                                        <p:cTn id="13" dur="500"/>
                                        <p:tgtEl>
                                          <p:spTgt spid="25"/>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randombar(horizontal)">
                                      <p:cBhvr>
                                        <p:cTn id="16" dur="500"/>
                                        <p:tgtEl>
                                          <p:spTgt spid="27"/>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randombar(horizontal)">
                                      <p:cBhvr>
                                        <p:cTn id="19" dur="500"/>
                                        <p:tgtEl>
                                          <p:spTgt spid="29"/>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randombar(horizontal)">
                                      <p:cBhvr>
                                        <p:cTn id="22"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3" grpId="0"/>
      <p:bldP spid="25" grpId="0"/>
      <p:bldP spid="27" grpId="0"/>
      <p:bldP spid="29" grpId="0"/>
      <p:bldP spid="3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99+ hình nền powerpoint màu hồng đẹp xuất sắc, tải về nga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9"/>
          <p:cNvSpPr/>
          <p:nvPr/>
        </p:nvSpPr>
        <p:spPr>
          <a:xfrm>
            <a:off x="1299240" y="917302"/>
            <a:ext cx="2944343" cy="1012118"/>
          </a:xfrm>
          <a:custGeom>
            <a:avLst/>
            <a:gdLst/>
            <a:ahLst/>
            <a:cxnLst/>
            <a:rect l="l" t="t" r="r" b="b"/>
            <a:pathLst>
              <a:path w="4416514" h="1518177">
                <a:moveTo>
                  <a:pt x="0" y="0"/>
                </a:moveTo>
                <a:lnTo>
                  <a:pt x="4416514" y="0"/>
                </a:lnTo>
                <a:lnTo>
                  <a:pt x="4416514" y="1518177"/>
                </a:lnTo>
                <a:lnTo>
                  <a:pt x="0" y="1518177"/>
                </a:lnTo>
                <a:lnTo>
                  <a:pt x="0" y="0"/>
                </a:lnTo>
                <a:close/>
              </a:path>
            </a:pathLst>
          </a:custGeom>
          <a:blipFill>
            <a:blip r:embed="rId3">
              <a:extLst>
                <a:ext uri="{96DAC541-7B7A-43D3-8B79-37D633B846F1}">
                  <asvg:svgBlip xmlns:asvg="http://schemas.microsoft.com/office/drawing/2016/SVG/main" xmlns="" r:embed="rId7"/>
                </a:ext>
              </a:extLst>
            </a:blip>
            <a:stretch>
              <a:fillRect/>
            </a:stretch>
          </a:blipFill>
        </p:spPr>
      </p:sp>
      <p:sp>
        <p:nvSpPr>
          <p:cNvPr id="10" name="TextBox 9"/>
          <p:cNvSpPr txBox="1"/>
          <p:nvPr/>
        </p:nvSpPr>
        <p:spPr>
          <a:xfrm>
            <a:off x="1799303" y="986463"/>
            <a:ext cx="2444280" cy="830997"/>
          </a:xfrm>
          <a:prstGeom prst="rect">
            <a:avLst/>
          </a:prstGeom>
          <a:noFill/>
        </p:spPr>
        <p:txBody>
          <a:bodyPr wrap="square" rtlCol="0">
            <a:spAutoFit/>
          </a:bodyPr>
          <a:lstStyle/>
          <a:p>
            <a:r>
              <a:rPr lang="vi-VN" sz="4800" b="1" u="sng" smtClean="0">
                <a:solidFill>
                  <a:srgbClr val="00B050"/>
                </a:solidFill>
                <a:latin typeface="+mj-lt"/>
              </a:rPr>
              <a:t>Câu 7:</a:t>
            </a:r>
            <a:endParaRPr lang="en-US" sz="4800" b="1" u="sng">
              <a:solidFill>
                <a:srgbClr val="00B050"/>
              </a:solidFill>
              <a:latin typeface="+mj-lt"/>
            </a:endParaRPr>
          </a:p>
        </p:txBody>
      </p:sp>
      <p:sp>
        <p:nvSpPr>
          <p:cNvPr id="11" name="TextBox 10"/>
          <p:cNvSpPr txBox="1"/>
          <p:nvPr/>
        </p:nvSpPr>
        <p:spPr>
          <a:xfrm>
            <a:off x="1599366" y="2160922"/>
            <a:ext cx="9078247" cy="1754326"/>
          </a:xfrm>
          <a:prstGeom prst="rect">
            <a:avLst/>
          </a:prstGeom>
          <a:noFill/>
        </p:spPr>
        <p:txBody>
          <a:bodyPr wrap="square" rtlCol="0">
            <a:spAutoFit/>
          </a:bodyPr>
          <a:lstStyle/>
          <a:p>
            <a:pPr algn="ctr"/>
            <a:r>
              <a:rPr lang="vi-VN" sz="5400" b="1" smtClean="0">
                <a:solidFill>
                  <a:srgbClr val="FF0000"/>
                </a:solidFill>
                <a:latin typeface="+mj-lt"/>
              </a:rPr>
              <a:t>Người đến sau hết nhận được bao nhiêu?</a:t>
            </a:r>
            <a:endParaRPr lang="en-US" sz="5400" b="1">
              <a:solidFill>
                <a:srgbClr val="FF0000"/>
              </a:solidFill>
              <a:latin typeface="+mj-lt"/>
            </a:endParaRPr>
          </a:p>
        </p:txBody>
      </p:sp>
      <p:sp>
        <p:nvSpPr>
          <p:cNvPr id="12" name="Rounded Rectangle 11"/>
          <p:cNvSpPr/>
          <p:nvPr/>
        </p:nvSpPr>
        <p:spPr>
          <a:xfrm>
            <a:off x="2716670" y="4350831"/>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2716670" y="4312996"/>
            <a:ext cx="595086" cy="1015663"/>
          </a:xfrm>
          <a:prstGeom prst="rect">
            <a:avLst/>
          </a:prstGeom>
          <a:noFill/>
        </p:spPr>
        <p:txBody>
          <a:bodyPr wrap="square" rtlCol="0">
            <a:spAutoFit/>
          </a:bodyPr>
          <a:lstStyle/>
          <a:p>
            <a:r>
              <a:rPr lang="vi-VN" sz="6000" b="1" smtClean="0">
                <a:solidFill>
                  <a:srgbClr val="FFFF00"/>
                </a:solidFill>
                <a:latin typeface="+mj-lt"/>
              </a:rPr>
              <a:t>M</a:t>
            </a:r>
            <a:endParaRPr lang="en-US" sz="6000" b="1">
              <a:solidFill>
                <a:srgbClr val="FFFF00"/>
              </a:solidFill>
              <a:latin typeface="+mj-lt"/>
            </a:endParaRPr>
          </a:p>
        </p:txBody>
      </p:sp>
      <p:sp>
        <p:nvSpPr>
          <p:cNvPr id="22" name="Rounded Rectangle 21"/>
          <p:cNvSpPr/>
          <p:nvPr/>
        </p:nvSpPr>
        <p:spPr>
          <a:xfrm>
            <a:off x="3737978" y="4345426"/>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3834693" y="4334616"/>
            <a:ext cx="595086" cy="1015663"/>
          </a:xfrm>
          <a:prstGeom prst="rect">
            <a:avLst/>
          </a:prstGeom>
          <a:noFill/>
        </p:spPr>
        <p:txBody>
          <a:bodyPr wrap="square" rtlCol="0">
            <a:spAutoFit/>
          </a:bodyPr>
          <a:lstStyle/>
          <a:p>
            <a:r>
              <a:rPr lang="vi-VN" sz="6000" b="1" smtClean="0">
                <a:solidFill>
                  <a:srgbClr val="FFFF00"/>
                </a:solidFill>
                <a:latin typeface="+mj-lt"/>
              </a:rPr>
              <a:t>Ộ</a:t>
            </a:r>
            <a:endParaRPr lang="en-US" sz="6000" b="1">
              <a:solidFill>
                <a:srgbClr val="FFFF00"/>
              </a:solidFill>
              <a:latin typeface="+mj-lt"/>
            </a:endParaRPr>
          </a:p>
        </p:txBody>
      </p:sp>
      <p:sp>
        <p:nvSpPr>
          <p:cNvPr id="24" name="Rounded Rectangle 23"/>
          <p:cNvSpPr/>
          <p:nvPr/>
        </p:nvSpPr>
        <p:spPr>
          <a:xfrm>
            <a:off x="4759286" y="4340021"/>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4886420" y="4371897"/>
            <a:ext cx="595086" cy="1015663"/>
          </a:xfrm>
          <a:prstGeom prst="rect">
            <a:avLst/>
          </a:prstGeom>
          <a:noFill/>
        </p:spPr>
        <p:txBody>
          <a:bodyPr wrap="square" rtlCol="0">
            <a:spAutoFit/>
          </a:bodyPr>
          <a:lstStyle/>
          <a:p>
            <a:r>
              <a:rPr lang="vi-VN" sz="6000" b="1" smtClean="0">
                <a:solidFill>
                  <a:srgbClr val="FFFF00"/>
                </a:solidFill>
                <a:latin typeface="+mj-lt"/>
              </a:rPr>
              <a:t>T</a:t>
            </a:r>
            <a:endParaRPr lang="en-US" sz="6000" b="1">
              <a:solidFill>
                <a:srgbClr val="FFFF00"/>
              </a:solidFill>
              <a:latin typeface="+mj-lt"/>
            </a:endParaRPr>
          </a:p>
        </p:txBody>
      </p:sp>
      <p:sp>
        <p:nvSpPr>
          <p:cNvPr id="26" name="Rounded Rectangle 25"/>
          <p:cNvSpPr/>
          <p:nvPr/>
        </p:nvSpPr>
        <p:spPr>
          <a:xfrm>
            <a:off x="5780594" y="4334616"/>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a:off x="5864186" y="4295003"/>
            <a:ext cx="595086" cy="1015663"/>
          </a:xfrm>
          <a:prstGeom prst="rect">
            <a:avLst/>
          </a:prstGeom>
          <a:noFill/>
        </p:spPr>
        <p:txBody>
          <a:bodyPr wrap="square" rtlCol="0">
            <a:spAutoFit/>
          </a:bodyPr>
          <a:lstStyle/>
          <a:p>
            <a:r>
              <a:rPr lang="vi-VN" sz="6000" b="1" smtClean="0">
                <a:solidFill>
                  <a:srgbClr val="FFFF00"/>
                </a:solidFill>
                <a:latin typeface="+mj-lt"/>
              </a:rPr>
              <a:t>Đ</a:t>
            </a:r>
            <a:endParaRPr lang="en-US" sz="6000" b="1">
              <a:solidFill>
                <a:srgbClr val="FFFF00"/>
              </a:solidFill>
              <a:latin typeface="+mj-lt"/>
            </a:endParaRPr>
          </a:p>
        </p:txBody>
      </p:sp>
      <p:sp>
        <p:nvSpPr>
          <p:cNvPr id="28" name="Rounded Rectangle 27"/>
          <p:cNvSpPr/>
          <p:nvPr/>
        </p:nvSpPr>
        <p:spPr>
          <a:xfrm>
            <a:off x="6801902" y="4329211"/>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6871127" y="4332962"/>
            <a:ext cx="595086" cy="1015663"/>
          </a:xfrm>
          <a:prstGeom prst="rect">
            <a:avLst/>
          </a:prstGeom>
          <a:noFill/>
        </p:spPr>
        <p:txBody>
          <a:bodyPr wrap="square" rtlCol="0">
            <a:spAutoFit/>
          </a:bodyPr>
          <a:lstStyle/>
          <a:p>
            <a:r>
              <a:rPr lang="vi-VN" sz="6000" b="1" smtClean="0">
                <a:solidFill>
                  <a:srgbClr val="FFFF00"/>
                </a:solidFill>
                <a:latin typeface="+mj-lt"/>
              </a:rPr>
              <a:t>Ồ</a:t>
            </a:r>
            <a:endParaRPr lang="en-US" sz="6000" b="1">
              <a:solidFill>
                <a:srgbClr val="FFFF00"/>
              </a:solidFill>
              <a:latin typeface="+mj-lt"/>
            </a:endParaRPr>
          </a:p>
        </p:txBody>
      </p:sp>
      <p:sp>
        <p:nvSpPr>
          <p:cNvPr id="30" name="Rounded Rectangle 29"/>
          <p:cNvSpPr/>
          <p:nvPr/>
        </p:nvSpPr>
        <p:spPr>
          <a:xfrm>
            <a:off x="7823210" y="4323806"/>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7950344" y="4284193"/>
            <a:ext cx="595086" cy="1015663"/>
          </a:xfrm>
          <a:prstGeom prst="rect">
            <a:avLst/>
          </a:prstGeom>
          <a:noFill/>
        </p:spPr>
        <p:txBody>
          <a:bodyPr wrap="square" rtlCol="0">
            <a:spAutoFit/>
          </a:bodyPr>
          <a:lstStyle/>
          <a:p>
            <a:r>
              <a:rPr lang="vi-VN" sz="6000" b="1" smtClean="0">
                <a:solidFill>
                  <a:srgbClr val="FFFF00"/>
                </a:solidFill>
                <a:latin typeface="+mj-lt"/>
              </a:rPr>
              <a:t>N</a:t>
            </a:r>
            <a:endParaRPr lang="en-US" sz="6000" b="1">
              <a:solidFill>
                <a:srgbClr val="FFFF00"/>
              </a:solidFill>
              <a:latin typeface="+mj-lt"/>
            </a:endParaRPr>
          </a:p>
        </p:txBody>
      </p:sp>
      <p:sp>
        <p:nvSpPr>
          <p:cNvPr id="32" name="Rounded Rectangle 31"/>
          <p:cNvSpPr/>
          <p:nvPr/>
        </p:nvSpPr>
        <p:spPr>
          <a:xfrm>
            <a:off x="8844518" y="4318401"/>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p:cNvSpPr txBox="1"/>
          <p:nvPr/>
        </p:nvSpPr>
        <p:spPr>
          <a:xfrm>
            <a:off x="8900089" y="4281696"/>
            <a:ext cx="595086" cy="1015663"/>
          </a:xfrm>
          <a:prstGeom prst="rect">
            <a:avLst/>
          </a:prstGeom>
          <a:noFill/>
        </p:spPr>
        <p:txBody>
          <a:bodyPr wrap="square" rtlCol="0">
            <a:spAutoFit/>
          </a:bodyPr>
          <a:lstStyle/>
          <a:p>
            <a:r>
              <a:rPr lang="vi-VN" sz="6000" b="1" smtClean="0">
                <a:solidFill>
                  <a:srgbClr val="FFFF00"/>
                </a:solidFill>
                <a:latin typeface="+mj-lt"/>
              </a:rPr>
              <a:t>G</a:t>
            </a:r>
            <a:endParaRPr lang="en-US" sz="6000" b="1">
              <a:solidFill>
                <a:srgbClr val="FFFF00"/>
              </a:solidFill>
              <a:latin typeface="+mj-lt"/>
            </a:endParaRPr>
          </a:p>
        </p:txBody>
      </p:sp>
    </p:spTree>
    <p:extLst>
      <p:ext uri="{BB962C8B-B14F-4D97-AF65-F5344CB8AC3E}">
        <p14:creationId xmlns:p14="http://schemas.microsoft.com/office/powerpoint/2010/main" val="2104376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randombar(horizontal)">
                                      <p:cBhvr>
                                        <p:cTn id="10" dur="500"/>
                                        <p:tgtEl>
                                          <p:spTgt spid="23"/>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randombar(horizontal)">
                                      <p:cBhvr>
                                        <p:cTn id="13" dur="500"/>
                                        <p:tgtEl>
                                          <p:spTgt spid="25"/>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randombar(horizontal)">
                                      <p:cBhvr>
                                        <p:cTn id="16" dur="500"/>
                                        <p:tgtEl>
                                          <p:spTgt spid="27"/>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randombar(horizontal)">
                                      <p:cBhvr>
                                        <p:cTn id="19" dur="500"/>
                                        <p:tgtEl>
                                          <p:spTgt spid="29"/>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randombar(horizontal)">
                                      <p:cBhvr>
                                        <p:cTn id="22" dur="500"/>
                                        <p:tgtEl>
                                          <p:spTgt spid="31"/>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randombar(horizontal)">
                                      <p:cBhvr>
                                        <p:cTn id="25"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3" grpId="0"/>
      <p:bldP spid="25" grpId="0"/>
      <p:bldP spid="27" grpId="0"/>
      <p:bldP spid="29" grpId="0"/>
      <p:bldP spid="31" grpId="0"/>
      <p:bldP spid="3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99+ hình nền powerpoint màu hồng đẹp xuất sắc, tải về nga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4" y="0"/>
            <a:ext cx="12192000" cy="6853960"/>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9"/>
          <p:cNvSpPr/>
          <p:nvPr/>
        </p:nvSpPr>
        <p:spPr>
          <a:xfrm>
            <a:off x="1299240" y="917302"/>
            <a:ext cx="2944343" cy="1012118"/>
          </a:xfrm>
          <a:custGeom>
            <a:avLst/>
            <a:gdLst/>
            <a:ahLst/>
            <a:cxnLst/>
            <a:rect l="l" t="t" r="r" b="b"/>
            <a:pathLst>
              <a:path w="4416514" h="1518177">
                <a:moveTo>
                  <a:pt x="0" y="0"/>
                </a:moveTo>
                <a:lnTo>
                  <a:pt x="4416514" y="0"/>
                </a:lnTo>
                <a:lnTo>
                  <a:pt x="4416514" y="1518177"/>
                </a:lnTo>
                <a:lnTo>
                  <a:pt x="0" y="1518177"/>
                </a:lnTo>
                <a:lnTo>
                  <a:pt x="0" y="0"/>
                </a:lnTo>
                <a:close/>
              </a:path>
            </a:pathLst>
          </a:custGeom>
          <a:blipFill>
            <a:blip r:embed="rId3">
              <a:extLst>
                <a:ext uri="{96DAC541-7B7A-43D3-8B79-37D633B846F1}">
                  <asvg:svgBlip xmlns:asvg="http://schemas.microsoft.com/office/drawing/2016/SVG/main" xmlns="" r:embed="rId7"/>
                </a:ext>
              </a:extLst>
            </a:blip>
            <a:stretch>
              <a:fillRect/>
            </a:stretch>
          </a:blipFill>
        </p:spPr>
      </p:sp>
      <p:sp>
        <p:nvSpPr>
          <p:cNvPr id="10" name="TextBox 9"/>
          <p:cNvSpPr txBox="1"/>
          <p:nvPr/>
        </p:nvSpPr>
        <p:spPr>
          <a:xfrm>
            <a:off x="1799303" y="986463"/>
            <a:ext cx="2444280" cy="830997"/>
          </a:xfrm>
          <a:prstGeom prst="rect">
            <a:avLst/>
          </a:prstGeom>
          <a:noFill/>
        </p:spPr>
        <p:txBody>
          <a:bodyPr wrap="square" rtlCol="0">
            <a:spAutoFit/>
          </a:bodyPr>
          <a:lstStyle/>
          <a:p>
            <a:r>
              <a:rPr lang="vi-VN" sz="4800" b="1" u="sng" smtClean="0">
                <a:solidFill>
                  <a:srgbClr val="00B050"/>
                </a:solidFill>
                <a:latin typeface="+mj-lt"/>
              </a:rPr>
              <a:t>Câu 8:</a:t>
            </a:r>
            <a:endParaRPr lang="en-US" sz="4800" b="1" u="sng">
              <a:solidFill>
                <a:srgbClr val="00B050"/>
              </a:solidFill>
              <a:latin typeface="+mj-lt"/>
            </a:endParaRPr>
          </a:p>
        </p:txBody>
      </p:sp>
      <p:sp>
        <p:nvSpPr>
          <p:cNvPr id="11" name="TextBox 10"/>
          <p:cNvSpPr txBox="1"/>
          <p:nvPr/>
        </p:nvSpPr>
        <p:spPr>
          <a:xfrm>
            <a:off x="1599366" y="1985994"/>
            <a:ext cx="9078247" cy="1754326"/>
          </a:xfrm>
          <a:prstGeom prst="rect">
            <a:avLst/>
          </a:prstGeom>
          <a:noFill/>
        </p:spPr>
        <p:txBody>
          <a:bodyPr wrap="square" rtlCol="0">
            <a:spAutoFit/>
          </a:bodyPr>
          <a:lstStyle/>
          <a:p>
            <a:pPr algn="ctr"/>
            <a:r>
              <a:rPr lang="vi-VN" sz="5400" b="1" smtClean="0">
                <a:solidFill>
                  <a:srgbClr val="FF0000"/>
                </a:solidFill>
                <a:latin typeface="+mj-lt"/>
              </a:rPr>
              <a:t>Những người làm cả ngày đã làm gì khi nhận tiền?</a:t>
            </a:r>
            <a:endParaRPr lang="en-US" sz="5400" b="1">
              <a:solidFill>
                <a:srgbClr val="FF0000"/>
              </a:solidFill>
              <a:latin typeface="+mj-lt"/>
            </a:endParaRPr>
          </a:p>
        </p:txBody>
      </p:sp>
      <p:sp>
        <p:nvSpPr>
          <p:cNvPr id="12" name="Rounded Rectangle 11"/>
          <p:cNvSpPr/>
          <p:nvPr/>
        </p:nvSpPr>
        <p:spPr>
          <a:xfrm>
            <a:off x="2927254" y="3919664"/>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3054388" y="3880051"/>
            <a:ext cx="595086" cy="1015663"/>
          </a:xfrm>
          <a:prstGeom prst="rect">
            <a:avLst/>
          </a:prstGeom>
          <a:noFill/>
        </p:spPr>
        <p:txBody>
          <a:bodyPr wrap="square" rtlCol="0">
            <a:spAutoFit/>
          </a:bodyPr>
          <a:lstStyle/>
          <a:p>
            <a:r>
              <a:rPr lang="vi-VN" sz="6000" b="1" smtClean="0">
                <a:solidFill>
                  <a:srgbClr val="FFFF00"/>
                </a:solidFill>
                <a:latin typeface="+mj-lt"/>
              </a:rPr>
              <a:t>L</a:t>
            </a:r>
            <a:endParaRPr lang="en-US" sz="6000" b="1">
              <a:solidFill>
                <a:srgbClr val="FFFF00"/>
              </a:solidFill>
              <a:latin typeface="+mj-lt"/>
            </a:endParaRPr>
          </a:p>
        </p:txBody>
      </p:sp>
      <p:sp>
        <p:nvSpPr>
          <p:cNvPr id="22" name="Rounded Rectangle 21"/>
          <p:cNvSpPr/>
          <p:nvPr/>
        </p:nvSpPr>
        <p:spPr>
          <a:xfrm>
            <a:off x="3948562" y="3914259"/>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4003126" y="3947216"/>
            <a:ext cx="595086" cy="1015663"/>
          </a:xfrm>
          <a:prstGeom prst="rect">
            <a:avLst/>
          </a:prstGeom>
          <a:noFill/>
        </p:spPr>
        <p:txBody>
          <a:bodyPr wrap="square" rtlCol="0">
            <a:spAutoFit/>
          </a:bodyPr>
          <a:lstStyle/>
          <a:p>
            <a:r>
              <a:rPr lang="vi-VN" sz="6000" b="1" smtClean="0">
                <a:solidFill>
                  <a:srgbClr val="FFFF00"/>
                </a:solidFill>
                <a:latin typeface="+mj-lt"/>
              </a:rPr>
              <a:t>Ẩ</a:t>
            </a:r>
            <a:endParaRPr lang="en-US" sz="6000" b="1">
              <a:solidFill>
                <a:srgbClr val="FFFF00"/>
              </a:solidFill>
              <a:latin typeface="+mj-lt"/>
            </a:endParaRPr>
          </a:p>
        </p:txBody>
      </p:sp>
      <p:sp>
        <p:nvSpPr>
          <p:cNvPr id="24" name="Rounded Rectangle 23"/>
          <p:cNvSpPr/>
          <p:nvPr/>
        </p:nvSpPr>
        <p:spPr>
          <a:xfrm>
            <a:off x="4969870" y="3908854"/>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4997152" y="3899666"/>
            <a:ext cx="595086" cy="1015663"/>
          </a:xfrm>
          <a:prstGeom prst="rect">
            <a:avLst/>
          </a:prstGeom>
          <a:noFill/>
        </p:spPr>
        <p:txBody>
          <a:bodyPr wrap="square" rtlCol="0">
            <a:spAutoFit/>
          </a:bodyPr>
          <a:lstStyle/>
          <a:p>
            <a:r>
              <a:rPr lang="vi-VN" sz="6000" b="1" smtClean="0">
                <a:solidFill>
                  <a:srgbClr val="FFFF00"/>
                </a:solidFill>
                <a:latin typeface="+mj-lt"/>
              </a:rPr>
              <a:t>M</a:t>
            </a:r>
            <a:endParaRPr lang="en-US" sz="6000" b="1">
              <a:solidFill>
                <a:srgbClr val="FFFF00"/>
              </a:solidFill>
              <a:latin typeface="+mj-lt"/>
            </a:endParaRPr>
          </a:p>
        </p:txBody>
      </p:sp>
      <p:sp>
        <p:nvSpPr>
          <p:cNvPr id="26" name="Rounded Rectangle 25"/>
          <p:cNvSpPr/>
          <p:nvPr/>
        </p:nvSpPr>
        <p:spPr>
          <a:xfrm>
            <a:off x="5991178" y="3903449"/>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a:off x="6118312" y="3863265"/>
            <a:ext cx="595086" cy="1015663"/>
          </a:xfrm>
          <a:prstGeom prst="rect">
            <a:avLst/>
          </a:prstGeom>
          <a:noFill/>
        </p:spPr>
        <p:txBody>
          <a:bodyPr wrap="square" rtlCol="0">
            <a:spAutoFit/>
          </a:bodyPr>
          <a:lstStyle/>
          <a:p>
            <a:r>
              <a:rPr lang="vi-VN" sz="6000" b="1" smtClean="0">
                <a:solidFill>
                  <a:srgbClr val="FFFF00"/>
                </a:solidFill>
                <a:latin typeface="+mj-lt"/>
              </a:rPr>
              <a:t>B</a:t>
            </a:r>
            <a:endParaRPr lang="en-US" sz="6000" b="1">
              <a:solidFill>
                <a:srgbClr val="FFFF00"/>
              </a:solidFill>
              <a:latin typeface="+mj-lt"/>
            </a:endParaRPr>
          </a:p>
        </p:txBody>
      </p:sp>
      <p:sp>
        <p:nvSpPr>
          <p:cNvPr id="28" name="Rounded Rectangle 27"/>
          <p:cNvSpPr/>
          <p:nvPr/>
        </p:nvSpPr>
        <p:spPr>
          <a:xfrm>
            <a:off x="7012486" y="3898044"/>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7096717" y="3917167"/>
            <a:ext cx="595086" cy="1015663"/>
          </a:xfrm>
          <a:prstGeom prst="rect">
            <a:avLst/>
          </a:prstGeom>
          <a:noFill/>
        </p:spPr>
        <p:txBody>
          <a:bodyPr wrap="square" rtlCol="0">
            <a:spAutoFit/>
          </a:bodyPr>
          <a:lstStyle/>
          <a:p>
            <a:r>
              <a:rPr lang="vi-VN" sz="6000" b="1" smtClean="0">
                <a:solidFill>
                  <a:srgbClr val="FFFF00"/>
                </a:solidFill>
                <a:latin typeface="+mj-lt"/>
              </a:rPr>
              <a:t>Ẩ</a:t>
            </a:r>
            <a:endParaRPr lang="en-US" sz="6000" b="1">
              <a:solidFill>
                <a:srgbClr val="FFFF00"/>
              </a:solidFill>
              <a:latin typeface="+mj-lt"/>
            </a:endParaRPr>
          </a:p>
        </p:txBody>
      </p:sp>
      <p:sp>
        <p:nvSpPr>
          <p:cNvPr id="30" name="Rounded Rectangle 29"/>
          <p:cNvSpPr/>
          <p:nvPr/>
        </p:nvSpPr>
        <p:spPr>
          <a:xfrm>
            <a:off x="8033794" y="3892639"/>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8060132" y="3854728"/>
            <a:ext cx="595086" cy="1015663"/>
          </a:xfrm>
          <a:prstGeom prst="rect">
            <a:avLst/>
          </a:prstGeom>
          <a:noFill/>
        </p:spPr>
        <p:txBody>
          <a:bodyPr wrap="square" rtlCol="0">
            <a:spAutoFit/>
          </a:bodyPr>
          <a:lstStyle/>
          <a:p>
            <a:r>
              <a:rPr lang="vi-VN" sz="6000" b="1" smtClean="0">
                <a:solidFill>
                  <a:srgbClr val="FFFF00"/>
                </a:solidFill>
                <a:latin typeface="+mj-lt"/>
              </a:rPr>
              <a:t>M</a:t>
            </a:r>
            <a:endParaRPr lang="en-US" sz="6000" b="1">
              <a:solidFill>
                <a:srgbClr val="FFFF00"/>
              </a:solidFill>
              <a:latin typeface="+mj-lt"/>
            </a:endParaRPr>
          </a:p>
        </p:txBody>
      </p:sp>
      <p:sp>
        <p:nvSpPr>
          <p:cNvPr id="36" name="Rounded Rectangle 35"/>
          <p:cNvSpPr/>
          <p:nvPr/>
        </p:nvSpPr>
        <p:spPr>
          <a:xfrm>
            <a:off x="3395473" y="4926061"/>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p:cNvSpPr txBox="1"/>
          <p:nvPr/>
        </p:nvSpPr>
        <p:spPr>
          <a:xfrm>
            <a:off x="3479065" y="4886448"/>
            <a:ext cx="595086" cy="1015663"/>
          </a:xfrm>
          <a:prstGeom prst="rect">
            <a:avLst/>
          </a:prstGeom>
          <a:noFill/>
        </p:spPr>
        <p:txBody>
          <a:bodyPr wrap="square" rtlCol="0">
            <a:spAutoFit/>
          </a:bodyPr>
          <a:lstStyle/>
          <a:p>
            <a:r>
              <a:rPr lang="vi-VN" sz="6000" b="1" smtClean="0">
                <a:solidFill>
                  <a:srgbClr val="FFFF00"/>
                </a:solidFill>
                <a:latin typeface="+mj-lt"/>
              </a:rPr>
              <a:t>T</a:t>
            </a:r>
            <a:endParaRPr lang="en-US" sz="6000" b="1">
              <a:solidFill>
                <a:srgbClr val="FFFF00"/>
              </a:solidFill>
              <a:latin typeface="+mj-lt"/>
            </a:endParaRPr>
          </a:p>
        </p:txBody>
      </p:sp>
      <p:sp>
        <p:nvSpPr>
          <p:cNvPr id="38" name="Rounded Rectangle 37"/>
          <p:cNvSpPr/>
          <p:nvPr/>
        </p:nvSpPr>
        <p:spPr>
          <a:xfrm>
            <a:off x="4416781" y="4920656"/>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p:cNvSpPr txBox="1"/>
          <p:nvPr/>
        </p:nvSpPr>
        <p:spPr>
          <a:xfrm>
            <a:off x="4543915" y="4881043"/>
            <a:ext cx="595086" cy="1015663"/>
          </a:xfrm>
          <a:prstGeom prst="rect">
            <a:avLst/>
          </a:prstGeom>
          <a:noFill/>
        </p:spPr>
        <p:txBody>
          <a:bodyPr wrap="square" rtlCol="0">
            <a:spAutoFit/>
          </a:bodyPr>
          <a:lstStyle/>
          <a:p>
            <a:r>
              <a:rPr lang="vi-VN" sz="6000" b="1" smtClean="0">
                <a:solidFill>
                  <a:srgbClr val="FFFF00"/>
                </a:solidFill>
                <a:latin typeface="+mj-lt"/>
              </a:rPr>
              <a:t>R</a:t>
            </a:r>
            <a:endParaRPr lang="en-US" sz="6000" b="1">
              <a:solidFill>
                <a:srgbClr val="FFFF00"/>
              </a:solidFill>
              <a:latin typeface="+mj-lt"/>
            </a:endParaRPr>
          </a:p>
        </p:txBody>
      </p:sp>
      <p:sp>
        <p:nvSpPr>
          <p:cNvPr id="40" name="Rounded Rectangle 39"/>
          <p:cNvSpPr/>
          <p:nvPr/>
        </p:nvSpPr>
        <p:spPr>
          <a:xfrm>
            <a:off x="5438089" y="4915251"/>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p:cNvSpPr txBox="1"/>
          <p:nvPr/>
        </p:nvSpPr>
        <p:spPr>
          <a:xfrm>
            <a:off x="5535872" y="4919703"/>
            <a:ext cx="595086" cy="1015663"/>
          </a:xfrm>
          <a:prstGeom prst="rect">
            <a:avLst/>
          </a:prstGeom>
          <a:noFill/>
        </p:spPr>
        <p:txBody>
          <a:bodyPr wrap="square" rtlCol="0">
            <a:spAutoFit/>
          </a:bodyPr>
          <a:lstStyle/>
          <a:p>
            <a:r>
              <a:rPr lang="vi-VN" sz="6000" b="1" smtClean="0">
                <a:solidFill>
                  <a:srgbClr val="FFFF00"/>
                </a:solidFill>
                <a:latin typeface="+mj-lt"/>
              </a:rPr>
              <a:t>Á</a:t>
            </a:r>
            <a:endParaRPr lang="en-US" sz="6000" b="1">
              <a:solidFill>
                <a:srgbClr val="FFFF00"/>
              </a:solidFill>
              <a:latin typeface="+mj-lt"/>
            </a:endParaRPr>
          </a:p>
        </p:txBody>
      </p:sp>
      <p:sp>
        <p:nvSpPr>
          <p:cNvPr id="42" name="Rounded Rectangle 41"/>
          <p:cNvSpPr/>
          <p:nvPr/>
        </p:nvSpPr>
        <p:spPr>
          <a:xfrm>
            <a:off x="6459397" y="4909846"/>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p:cNvSpPr txBox="1"/>
          <p:nvPr/>
        </p:nvSpPr>
        <p:spPr>
          <a:xfrm>
            <a:off x="6513961" y="4942803"/>
            <a:ext cx="595086" cy="1015663"/>
          </a:xfrm>
          <a:prstGeom prst="rect">
            <a:avLst/>
          </a:prstGeom>
          <a:noFill/>
        </p:spPr>
        <p:txBody>
          <a:bodyPr wrap="square" rtlCol="0">
            <a:spAutoFit/>
          </a:bodyPr>
          <a:lstStyle/>
          <a:p>
            <a:r>
              <a:rPr lang="vi-VN" sz="6000" b="1" smtClean="0">
                <a:solidFill>
                  <a:srgbClr val="FFFF00"/>
                </a:solidFill>
                <a:latin typeface="+mj-lt"/>
              </a:rPr>
              <a:t>C</a:t>
            </a:r>
            <a:endParaRPr lang="en-US" sz="6000" b="1">
              <a:solidFill>
                <a:srgbClr val="FFFF00"/>
              </a:solidFill>
              <a:latin typeface="+mj-lt"/>
            </a:endParaRPr>
          </a:p>
        </p:txBody>
      </p:sp>
      <p:sp>
        <p:nvSpPr>
          <p:cNvPr id="44" name="Rounded Rectangle 43"/>
          <p:cNvSpPr/>
          <p:nvPr/>
        </p:nvSpPr>
        <p:spPr>
          <a:xfrm>
            <a:off x="7480705" y="4904441"/>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p:cNvSpPr txBox="1"/>
          <p:nvPr/>
        </p:nvSpPr>
        <p:spPr>
          <a:xfrm>
            <a:off x="7575678" y="4909846"/>
            <a:ext cx="595086" cy="1015663"/>
          </a:xfrm>
          <a:prstGeom prst="rect">
            <a:avLst/>
          </a:prstGeom>
          <a:noFill/>
        </p:spPr>
        <p:txBody>
          <a:bodyPr wrap="square" rtlCol="0">
            <a:spAutoFit/>
          </a:bodyPr>
          <a:lstStyle/>
          <a:p>
            <a:r>
              <a:rPr lang="vi-VN" sz="6000" b="1" smtClean="0">
                <a:solidFill>
                  <a:srgbClr val="FFFF00"/>
                </a:solidFill>
                <a:latin typeface="+mj-lt"/>
              </a:rPr>
              <a:t>H</a:t>
            </a:r>
            <a:endParaRPr lang="en-US" sz="6000" b="1">
              <a:solidFill>
                <a:srgbClr val="FFFF00"/>
              </a:solidFill>
              <a:latin typeface="+mj-lt"/>
            </a:endParaRPr>
          </a:p>
        </p:txBody>
      </p:sp>
    </p:spTree>
    <p:extLst>
      <p:ext uri="{BB962C8B-B14F-4D97-AF65-F5344CB8AC3E}">
        <p14:creationId xmlns:p14="http://schemas.microsoft.com/office/powerpoint/2010/main" val="4244322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randombar(horizontal)">
                                      <p:cBhvr>
                                        <p:cTn id="10" dur="500"/>
                                        <p:tgtEl>
                                          <p:spTgt spid="23"/>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randombar(horizontal)">
                                      <p:cBhvr>
                                        <p:cTn id="13" dur="500"/>
                                        <p:tgtEl>
                                          <p:spTgt spid="25"/>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randombar(horizontal)">
                                      <p:cBhvr>
                                        <p:cTn id="16" dur="500"/>
                                        <p:tgtEl>
                                          <p:spTgt spid="27"/>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randombar(horizontal)">
                                      <p:cBhvr>
                                        <p:cTn id="19" dur="500"/>
                                        <p:tgtEl>
                                          <p:spTgt spid="29"/>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randombar(horizontal)">
                                      <p:cBhvr>
                                        <p:cTn id="22" dur="500"/>
                                        <p:tgtEl>
                                          <p:spTgt spid="31"/>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45"/>
                                        </p:tgtEl>
                                        <p:attrNameLst>
                                          <p:attrName>style.visibility</p:attrName>
                                        </p:attrNameLst>
                                      </p:cBhvr>
                                      <p:to>
                                        <p:strVal val="visible"/>
                                      </p:to>
                                    </p:set>
                                    <p:animEffect transition="in" filter="randombar(horizontal)">
                                      <p:cBhvr>
                                        <p:cTn id="25" dur="500"/>
                                        <p:tgtEl>
                                          <p:spTgt spid="45"/>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43"/>
                                        </p:tgtEl>
                                        <p:attrNameLst>
                                          <p:attrName>style.visibility</p:attrName>
                                        </p:attrNameLst>
                                      </p:cBhvr>
                                      <p:to>
                                        <p:strVal val="visible"/>
                                      </p:to>
                                    </p:set>
                                    <p:animEffect transition="in" filter="randombar(horizontal)">
                                      <p:cBhvr>
                                        <p:cTn id="28" dur="500"/>
                                        <p:tgtEl>
                                          <p:spTgt spid="43"/>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41"/>
                                        </p:tgtEl>
                                        <p:attrNameLst>
                                          <p:attrName>style.visibility</p:attrName>
                                        </p:attrNameLst>
                                      </p:cBhvr>
                                      <p:to>
                                        <p:strVal val="visible"/>
                                      </p:to>
                                    </p:set>
                                    <p:animEffect transition="in" filter="randombar(horizontal)">
                                      <p:cBhvr>
                                        <p:cTn id="31" dur="500"/>
                                        <p:tgtEl>
                                          <p:spTgt spid="41"/>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39"/>
                                        </p:tgtEl>
                                        <p:attrNameLst>
                                          <p:attrName>style.visibility</p:attrName>
                                        </p:attrNameLst>
                                      </p:cBhvr>
                                      <p:to>
                                        <p:strVal val="visible"/>
                                      </p:to>
                                    </p:set>
                                    <p:animEffect transition="in" filter="randombar(horizontal)">
                                      <p:cBhvr>
                                        <p:cTn id="34" dur="500"/>
                                        <p:tgtEl>
                                          <p:spTgt spid="39"/>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37"/>
                                        </p:tgtEl>
                                        <p:attrNameLst>
                                          <p:attrName>style.visibility</p:attrName>
                                        </p:attrNameLst>
                                      </p:cBhvr>
                                      <p:to>
                                        <p:strVal val="visible"/>
                                      </p:to>
                                    </p:set>
                                    <p:animEffect transition="in" filter="randombar(horizontal)">
                                      <p:cBhvr>
                                        <p:cTn id="37"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3" grpId="0"/>
      <p:bldP spid="25" grpId="0"/>
      <p:bldP spid="27" grpId="0"/>
      <p:bldP spid="29" grpId="0"/>
      <p:bldP spid="31" grpId="0"/>
      <p:bldP spid="37" grpId="0"/>
      <p:bldP spid="39" grpId="0"/>
      <p:bldP spid="41" grpId="0"/>
      <p:bldP spid="43" grpId="0"/>
      <p:bldP spid="4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99+ hình nền powerpoint màu hồng đẹp xuất sắc, tải về nga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9"/>
          <p:cNvSpPr/>
          <p:nvPr/>
        </p:nvSpPr>
        <p:spPr>
          <a:xfrm>
            <a:off x="1299240" y="917302"/>
            <a:ext cx="2944343" cy="1012118"/>
          </a:xfrm>
          <a:custGeom>
            <a:avLst/>
            <a:gdLst/>
            <a:ahLst/>
            <a:cxnLst/>
            <a:rect l="l" t="t" r="r" b="b"/>
            <a:pathLst>
              <a:path w="4416514" h="1518177">
                <a:moveTo>
                  <a:pt x="0" y="0"/>
                </a:moveTo>
                <a:lnTo>
                  <a:pt x="4416514" y="0"/>
                </a:lnTo>
                <a:lnTo>
                  <a:pt x="4416514" y="1518177"/>
                </a:lnTo>
                <a:lnTo>
                  <a:pt x="0" y="1518177"/>
                </a:lnTo>
                <a:lnTo>
                  <a:pt x="0" y="0"/>
                </a:lnTo>
                <a:close/>
              </a:path>
            </a:pathLst>
          </a:custGeom>
          <a:blipFill>
            <a:blip r:embed="rId3">
              <a:extLst>
                <a:ext uri="{96DAC541-7B7A-43D3-8B79-37D633B846F1}">
                  <asvg:svgBlip xmlns:asvg="http://schemas.microsoft.com/office/drawing/2016/SVG/main" xmlns="" r:embed="rId7"/>
                </a:ext>
              </a:extLst>
            </a:blip>
            <a:stretch>
              <a:fillRect/>
            </a:stretch>
          </a:blipFill>
        </p:spPr>
      </p:sp>
      <p:sp>
        <p:nvSpPr>
          <p:cNvPr id="10" name="TextBox 9"/>
          <p:cNvSpPr txBox="1"/>
          <p:nvPr/>
        </p:nvSpPr>
        <p:spPr>
          <a:xfrm>
            <a:off x="1799303" y="986463"/>
            <a:ext cx="2444280" cy="830997"/>
          </a:xfrm>
          <a:prstGeom prst="rect">
            <a:avLst/>
          </a:prstGeom>
          <a:noFill/>
        </p:spPr>
        <p:txBody>
          <a:bodyPr wrap="square" rtlCol="0">
            <a:spAutoFit/>
          </a:bodyPr>
          <a:lstStyle/>
          <a:p>
            <a:r>
              <a:rPr lang="vi-VN" sz="4800" b="1" u="sng" smtClean="0">
                <a:solidFill>
                  <a:srgbClr val="00B050"/>
                </a:solidFill>
                <a:latin typeface="+mj-lt"/>
              </a:rPr>
              <a:t>Câu 9:</a:t>
            </a:r>
            <a:endParaRPr lang="en-US" sz="4800" b="1" u="sng">
              <a:solidFill>
                <a:srgbClr val="00B050"/>
              </a:solidFill>
              <a:latin typeface="+mj-lt"/>
            </a:endParaRPr>
          </a:p>
        </p:txBody>
      </p:sp>
      <p:sp>
        <p:nvSpPr>
          <p:cNvPr id="11" name="TextBox 10"/>
          <p:cNvSpPr txBox="1"/>
          <p:nvPr/>
        </p:nvSpPr>
        <p:spPr>
          <a:xfrm>
            <a:off x="1556876" y="2040144"/>
            <a:ext cx="9078247" cy="1754326"/>
          </a:xfrm>
          <a:prstGeom prst="rect">
            <a:avLst/>
          </a:prstGeom>
          <a:noFill/>
        </p:spPr>
        <p:txBody>
          <a:bodyPr wrap="square" rtlCol="0">
            <a:spAutoFit/>
          </a:bodyPr>
          <a:lstStyle/>
          <a:p>
            <a:pPr algn="ctr"/>
            <a:r>
              <a:rPr lang="vi-VN" sz="5400" b="1" smtClean="0">
                <a:solidFill>
                  <a:srgbClr val="FF0000"/>
                </a:solidFill>
                <a:latin typeface="+mj-lt"/>
              </a:rPr>
              <a:t>Chủ vườn nho </a:t>
            </a:r>
          </a:p>
          <a:p>
            <a:pPr algn="ctr"/>
            <a:r>
              <a:rPr lang="vi-VN" sz="5400" b="1" smtClean="0">
                <a:solidFill>
                  <a:srgbClr val="FF0000"/>
                </a:solidFill>
                <a:latin typeface="+mj-lt"/>
              </a:rPr>
              <a:t>là người thế nào?</a:t>
            </a:r>
            <a:endParaRPr lang="en-US" sz="5400" b="1">
              <a:solidFill>
                <a:srgbClr val="FF0000"/>
              </a:solidFill>
              <a:latin typeface="+mj-lt"/>
            </a:endParaRPr>
          </a:p>
        </p:txBody>
      </p:sp>
      <p:sp>
        <p:nvSpPr>
          <p:cNvPr id="12" name="Rounded Rectangle 11"/>
          <p:cNvSpPr/>
          <p:nvPr/>
        </p:nvSpPr>
        <p:spPr>
          <a:xfrm>
            <a:off x="2268685" y="4128195"/>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2395819" y="4088582"/>
            <a:ext cx="595086" cy="1015663"/>
          </a:xfrm>
          <a:prstGeom prst="rect">
            <a:avLst/>
          </a:prstGeom>
          <a:noFill/>
        </p:spPr>
        <p:txBody>
          <a:bodyPr wrap="square" rtlCol="0">
            <a:spAutoFit/>
          </a:bodyPr>
          <a:lstStyle/>
          <a:p>
            <a:r>
              <a:rPr lang="vi-VN" sz="6000" b="1" smtClean="0">
                <a:solidFill>
                  <a:srgbClr val="FFFF00"/>
                </a:solidFill>
                <a:latin typeface="+mj-lt"/>
              </a:rPr>
              <a:t>N</a:t>
            </a:r>
            <a:endParaRPr lang="en-US" sz="6000" b="1">
              <a:solidFill>
                <a:srgbClr val="FFFF00"/>
              </a:solidFill>
              <a:latin typeface="+mj-lt"/>
            </a:endParaRPr>
          </a:p>
        </p:txBody>
      </p:sp>
      <p:sp>
        <p:nvSpPr>
          <p:cNvPr id="22" name="Rounded Rectangle 21"/>
          <p:cNvSpPr/>
          <p:nvPr/>
        </p:nvSpPr>
        <p:spPr>
          <a:xfrm>
            <a:off x="3289993" y="4122790"/>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3344557" y="4141233"/>
            <a:ext cx="595086" cy="1015663"/>
          </a:xfrm>
          <a:prstGeom prst="rect">
            <a:avLst/>
          </a:prstGeom>
          <a:noFill/>
        </p:spPr>
        <p:txBody>
          <a:bodyPr wrap="square" rtlCol="0">
            <a:spAutoFit/>
          </a:bodyPr>
          <a:lstStyle/>
          <a:p>
            <a:r>
              <a:rPr lang="vi-VN" sz="6000" b="1" smtClean="0">
                <a:solidFill>
                  <a:srgbClr val="FFFF00"/>
                </a:solidFill>
                <a:latin typeface="+mj-lt"/>
              </a:rPr>
              <a:t>H</a:t>
            </a:r>
            <a:endParaRPr lang="en-US" sz="6000" b="1">
              <a:solidFill>
                <a:srgbClr val="FFFF00"/>
              </a:solidFill>
              <a:latin typeface="+mj-lt"/>
            </a:endParaRPr>
          </a:p>
        </p:txBody>
      </p:sp>
      <p:sp>
        <p:nvSpPr>
          <p:cNvPr id="24" name="Rounded Rectangle 23"/>
          <p:cNvSpPr/>
          <p:nvPr/>
        </p:nvSpPr>
        <p:spPr>
          <a:xfrm>
            <a:off x="4311301" y="4117385"/>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4380379" y="4179370"/>
            <a:ext cx="595086" cy="1015663"/>
          </a:xfrm>
          <a:prstGeom prst="rect">
            <a:avLst/>
          </a:prstGeom>
          <a:noFill/>
        </p:spPr>
        <p:txBody>
          <a:bodyPr wrap="square" rtlCol="0">
            <a:spAutoFit/>
          </a:bodyPr>
          <a:lstStyle/>
          <a:p>
            <a:r>
              <a:rPr lang="vi-VN" sz="6000" b="1" smtClean="0">
                <a:solidFill>
                  <a:srgbClr val="FFFF00"/>
                </a:solidFill>
                <a:latin typeface="+mj-lt"/>
              </a:rPr>
              <a:t>Â</a:t>
            </a:r>
            <a:endParaRPr lang="en-US" sz="6000" b="1">
              <a:solidFill>
                <a:srgbClr val="FFFF00"/>
              </a:solidFill>
              <a:latin typeface="+mj-lt"/>
            </a:endParaRPr>
          </a:p>
        </p:txBody>
      </p:sp>
      <p:sp>
        <p:nvSpPr>
          <p:cNvPr id="26" name="Rounded Rectangle 25"/>
          <p:cNvSpPr/>
          <p:nvPr/>
        </p:nvSpPr>
        <p:spPr>
          <a:xfrm>
            <a:off x="5332609" y="4111980"/>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a:off x="5416201" y="4072367"/>
            <a:ext cx="595086" cy="1015663"/>
          </a:xfrm>
          <a:prstGeom prst="rect">
            <a:avLst/>
          </a:prstGeom>
          <a:noFill/>
        </p:spPr>
        <p:txBody>
          <a:bodyPr wrap="square" rtlCol="0">
            <a:spAutoFit/>
          </a:bodyPr>
          <a:lstStyle/>
          <a:p>
            <a:r>
              <a:rPr lang="vi-VN" sz="6000" b="1" smtClean="0">
                <a:solidFill>
                  <a:srgbClr val="FFFF00"/>
                </a:solidFill>
                <a:latin typeface="+mj-lt"/>
              </a:rPr>
              <a:t>N</a:t>
            </a:r>
            <a:endParaRPr lang="en-US" sz="6000" b="1">
              <a:solidFill>
                <a:srgbClr val="FFFF00"/>
              </a:solidFill>
              <a:latin typeface="+mj-lt"/>
            </a:endParaRPr>
          </a:p>
        </p:txBody>
      </p:sp>
      <p:sp>
        <p:nvSpPr>
          <p:cNvPr id="28" name="Rounded Rectangle 27"/>
          <p:cNvSpPr/>
          <p:nvPr/>
        </p:nvSpPr>
        <p:spPr>
          <a:xfrm>
            <a:off x="6353917" y="4106575"/>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6481051" y="4066962"/>
            <a:ext cx="595086" cy="1015663"/>
          </a:xfrm>
          <a:prstGeom prst="rect">
            <a:avLst/>
          </a:prstGeom>
          <a:noFill/>
        </p:spPr>
        <p:txBody>
          <a:bodyPr wrap="square" rtlCol="0">
            <a:spAutoFit/>
          </a:bodyPr>
          <a:lstStyle/>
          <a:p>
            <a:r>
              <a:rPr lang="vi-VN" sz="6000" b="1" smtClean="0">
                <a:solidFill>
                  <a:srgbClr val="FFFF00"/>
                </a:solidFill>
                <a:latin typeface="+mj-lt"/>
              </a:rPr>
              <a:t>L</a:t>
            </a:r>
            <a:endParaRPr lang="en-US" sz="6000" b="1">
              <a:solidFill>
                <a:srgbClr val="FFFF00"/>
              </a:solidFill>
              <a:latin typeface="+mj-lt"/>
            </a:endParaRPr>
          </a:p>
        </p:txBody>
      </p:sp>
      <p:sp>
        <p:nvSpPr>
          <p:cNvPr id="30" name="Rounded Rectangle 29"/>
          <p:cNvSpPr/>
          <p:nvPr/>
        </p:nvSpPr>
        <p:spPr>
          <a:xfrm>
            <a:off x="7375225" y="4101170"/>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7502359" y="4144141"/>
            <a:ext cx="595086" cy="1015663"/>
          </a:xfrm>
          <a:prstGeom prst="rect">
            <a:avLst/>
          </a:prstGeom>
          <a:noFill/>
        </p:spPr>
        <p:txBody>
          <a:bodyPr wrap="square" rtlCol="0">
            <a:spAutoFit/>
          </a:bodyPr>
          <a:lstStyle/>
          <a:p>
            <a:r>
              <a:rPr lang="vi-VN" sz="6000" b="1" smtClean="0">
                <a:solidFill>
                  <a:srgbClr val="FFFF00"/>
                </a:solidFill>
                <a:latin typeface="+mj-lt"/>
              </a:rPr>
              <a:t>À</a:t>
            </a:r>
            <a:endParaRPr lang="en-US" sz="6000" b="1">
              <a:solidFill>
                <a:srgbClr val="FFFF00"/>
              </a:solidFill>
              <a:latin typeface="+mj-lt"/>
            </a:endParaRPr>
          </a:p>
        </p:txBody>
      </p:sp>
      <p:sp>
        <p:nvSpPr>
          <p:cNvPr id="32" name="Rounded Rectangle 31"/>
          <p:cNvSpPr/>
          <p:nvPr/>
        </p:nvSpPr>
        <p:spPr>
          <a:xfrm>
            <a:off x="8396533" y="4095765"/>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p:cNvSpPr txBox="1"/>
          <p:nvPr/>
        </p:nvSpPr>
        <p:spPr>
          <a:xfrm>
            <a:off x="8494200" y="4098673"/>
            <a:ext cx="595086" cy="1015663"/>
          </a:xfrm>
          <a:prstGeom prst="rect">
            <a:avLst/>
          </a:prstGeom>
          <a:noFill/>
        </p:spPr>
        <p:txBody>
          <a:bodyPr wrap="square" rtlCol="0">
            <a:spAutoFit/>
          </a:bodyPr>
          <a:lstStyle/>
          <a:p>
            <a:r>
              <a:rPr lang="vi-VN" sz="6000" b="1" smtClean="0">
                <a:solidFill>
                  <a:srgbClr val="FFFF00"/>
                </a:solidFill>
                <a:latin typeface="+mj-lt"/>
              </a:rPr>
              <a:t>N</a:t>
            </a:r>
            <a:endParaRPr lang="en-US" sz="6000" b="1">
              <a:solidFill>
                <a:srgbClr val="FFFF00"/>
              </a:solidFill>
              <a:latin typeface="+mj-lt"/>
            </a:endParaRPr>
          </a:p>
        </p:txBody>
      </p:sp>
      <p:sp>
        <p:nvSpPr>
          <p:cNvPr id="34" name="Rounded Rectangle 33"/>
          <p:cNvSpPr/>
          <p:nvPr/>
        </p:nvSpPr>
        <p:spPr>
          <a:xfrm>
            <a:off x="9417841" y="4090360"/>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p:cNvSpPr txBox="1"/>
          <p:nvPr/>
        </p:nvSpPr>
        <p:spPr>
          <a:xfrm>
            <a:off x="9502221" y="4064917"/>
            <a:ext cx="595086" cy="1015663"/>
          </a:xfrm>
          <a:prstGeom prst="rect">
            <a:avLst/>
          </a:prstGeom>
          <a:noFill/>
        </p:spPr>
        <p:txBody>
          <a:bodyPr wrap="square" rtlCol="0">
            <a:spAutoFit/>
          </a:bodyPr>
          <a:lstStyle/>
          <a:p>
            <a:r>
              <a:rPr lang="vi-VN" sz="6000" b="1" smtClean="0">
                <a:solidFill>
                  <a:srgbClr val="FFFF00"/>
                </a:solidFill>
                <a:latin typeface="+mj-lt"/>
              </a:rPr>
              <a:t>H</a:t>
            </a:r>
            <a:endParaRPr lang="en-US" sz="6000" b="1">
              <a:solidFill>
                <a:srgbClr val="FFFF00"/>
              </a:solidFill>
              <a:latin typeface="+mj-lt"/>
            </a:endParaRPr>
          </a:p>
        </p:txBody>
      </p:sp>
    </p:spTree>
    <p:extLst>
      <p:ext uri="{BB962C8B-B14F-4D97-AF65-F5344CB8AC3E}">
        <p14:creationId xmlns:p14="http://schemas.microsoft.com/office/powerpoint/2010/main" val="2356767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randombar(horizontal)">
                                      <p:cBhvr>
                                        <p:cTn id="10" dur="500"/>
                                        <p:tgtEl>
                                          <p:spTgt spid="23"/>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randombar(horizontal)">
                                      <p:cBhvr>
                                        <p:cTn id="13" dur="500"/>
                                        <p:tgtEl>
                                          <p:spTgt spid="25"/>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randombar(horizontal)">
                                      <p:cBhvr>
                                        <p:cTn id="16" dur="500"/>
                                        <p:tgtEl>
                                          <p:spTgt spid="27"/>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randombar(horizontal)">
                                      <p:cBhvr>
                                        <p:cTn id="19" dur="500"/>
                                        <p:tgtEl>
                                          <p:spTgt spid="29"/>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randombar(horizontal)">
                                      <p:cBhvr>
                                        <p:cTn id="22" dur="500"/>
                                        <p:tgtEl>
                                          <p:spTgt spid="31"/>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randombar(horizontal)">
                                      <p:cBhvr>
                                        <p:cTn id="25" dur="500"/>
                                        <p:tgtEl>
                                          <p:spTgt spid="33"/>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35"/>
                                        </p:tgtEl>
                                        <p:attrNameLst>
                                          <p:attrName>style.visibility</p:attrName>
                                        </p:attrNameLst>
                                      </p:cBhvr>
                                      <p:to>
                                        <p:strVal val="visible"/>
                                      </p:to>
                                    </p:set>
                                    <p:animEffect transition="in" filter="randombar(horizontal)">
                                      <p:cBhvr>
                                        <p:cTn id="28"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3" grpId="0"/>
      <p:bldP spid="25" grpId="0"/>
      <p:bldP spid="27" grpId="0"/>
      <p:bldP spid="29" grpId="0"/>
      <p:bldP spid="31" grpId="0"/>
      <p:bldP spid="33" grpId="0"/>
      <p:bldP spid="3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99+ hình nền powerpoint màu hồng đẹp xuất sắc, tải về nga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9"/>
          <p:cNvSpPr/>
          <p:nvPr/>
        </p:nvSpPr>
        <p:spPr>
          <a:xfrm>
            <a:off x="1299240" y="917302"/>
            <a:ext cx="2944343" cy="1012118"/>
          </a:xfrm>
          <a:custGeom>
            <a:avLst/>
            <a:gdLst/>
            <a:ahLst/>
            <a:cxnLst/>
            <a:rect l="l" t="t" r="r" b="b"/>
            <a:pathLst>
              <a:path w="4416514" h="1518177">
                <a:moveTo>
                  <a:pt x="0" y="0"/>
                </a:moveTo>
                <a:lnTo>
                  <a:pt x="4416514" y="0"/>
                </a:lnTo>
                <a:lnTo>
                  <a:pt x="4416514" y="1518177"/>
                </a:lnTo>
                <a:lnTo>
                  <a:pt x="0" y="1518177"/>
                </a:lnTo>
                <a:lnTo>
                  <a:pt x="0" y="0"/>
                </a:lnTo>
                <a:close/>
              </a:path>
            </a:pathLst>
          </a:custGeom>
          <a:blipFill>
            <a:blip r:embed="rId3">
              <a:extLst>
                <a:ext uri="{96DAC541-7B7A-43D3-8B79-37D633B846F1}">
                  <asvg:svgBlip xmlns:asvg="http://schemas.microsoft.com/office/drawing/2016/SVG/main" xmlns="" r:embed="rId7"/>
                </a:ext>
              </a:extLst>
            </a:blip>
            <a:stretch>
              <a:fillRect/>
            </a:stretch>
          </a:blipFill>
        </p:spPr>
      </p:sp>
      <p:sp>
        <p:nvSpPr>
          <p:cNvPr id="10" name="TextBox 9"/>
          <p:cNvSpPr txBox="1"/>
          <p:nvPr/>
        </p:nvSpPr>
        <p:spPr>
          <a:xfrm>
            <a:off x="1729099" y="986463"/>
            <a:ext cx="2444280" cy="830997"/>
          </a:xfrm>
          <a:prstGeom prst="rect">
            <a:avLst/>
          </a:prstGeom>
          <a:noFill/>
        </p:spPr>
        <p:txBody>
          <a:bodyPr wrap="square" rtlCol="0">
            <a:spAutoFit/>
          </a:bodyPr>
          <a:lstStyle/>
          <a:p>
            <a:r>
              <a:rPr lang="vi-VN" sz="4800" b="1" u="sng" smtClean="0">
                <a:solidFill>
                  <a:srgbClr val="00B050"/>
                </a:solidFill>
                <a:latin typeface="+mj-lt"/>
              </a:rPr>
              <a:t>Câu 10:</a:t>
            </a:r>
            <a:endParaRPr lang="en-US" sz="4800" b="1" u="sng">
              <a:solidFill>
                <a:srgbClr val="00B050"/>
              </a:solidFill>
              <a:latin typeface="+mj-lt"/>
            </a:endParaRPr>
          </a:p>
        </p:txBody>
      </p:sp>
      <p:sp>
        <p:nvSpPr>
          <p:cNvPr id="11" name="TextBox 10"/>
          <p:cNvSpPr txBox="1"/>
          <p:nvPr/>
        </p:nvSpPr>
        <p:spPr>
          <a:xfrm>
            <a:off x="1453110" y="2128431"/>
            <a:ext cx="9378373" cy="1754326"/>
          </a:xfrm>
          <a:prstGeom prst="rect">
            <a:avLst/>
          </a:prstGeom>
          <a:noFill/>
        </p:spPr>
        <p:txBody>
          <a:bodyPr wrap="square" rtlCol="0">
            <a:spAutoFit/>
          </a:bodyPr>
          <a:lstStyle/>
          <a:p>
            <a:pPr algn="ctr"/>
            <a:r>
              <a:rPr lang="en-US" sz="5400" b="1" smtClean="0">
                <a:solidFill>
                  <a:srgbClr val="FF0000"/>
                </a:solidFill>
                <a:latin typeface="Times New Roman" panose="02020603050405020304" pitchFamily="18" charset="0"/>
                <a:cs typeface="Times New Roman" panose="02020603050405020304" pitchFamily="18" charset="0"/>
              </a:rPr>
              <a:t>Theo lời Chúa Giêsu, </a:t>
            </a:r>
            <a:endParaRPr lang="vi-VN" sz="5400" b="1" smtClean="0">
              <a:solidFill>
                <a:srgbClr val="FF0000"/>
              </a:solidFill>
              <a:latin typeface="Times New Roman" panose="02020603050405020304" pitchFamily="18" charset="0"/>
              <a:cs typeface="Times New Roman" panose="02020603050405020304" pitchFamily="18" charset="0"/>
            </a:endParaRPr>
          </a:p>
          <a:p>
            <a:pPr algn="ctr"/>
            <a:r>
              <a:rPr lang="en-US" sz="5400" b="1" smtClean="0">
                <a:solidFill>
                  <a:srgbClr val="FF0000"/>
                </a:solidFill>
                <a:latin typeface="Times New Roman" panose="02020603050405020304" pitchFamily="18" charset="0"/>
                <a:cs typeface="Times New Roman" panose="02020603050405020304" pitchFamily="18" charset="0"/>
              </a:rPr>
              <a:t>kẻ sau hết sẽ</a:t>
            </a:r>
            <a:r>
              <a:rPr lang="vi-VN" sz="5400" b="1" smtClean="0">
                <a:solidFill>
                  <a:srgbClr val="FF0000"/>
                </a:solidFill>
                <a:latin typeface="Times New Roman" panose="02020603050405020304" pitchFamily="18" charset="0"/>
                <a:cs typeface="Times New Roman" panose="02020603050405020304" pitchFamily="18" charset="0"/>
              </a:rPr>
              <a:t> nên</a:t>
            </a:r>
            <a:r>
              <a:rPr lang="en-US" sz="5400" b="1" smtClean="0">
                <a:solidFill>
                  <a:srgbClr val="FF0000"/>
                </a:solidFill>
                <a:latin typeface="Times New Roman" panose="02020603050405020304" pitchFamily="18" charset="0"/>
                <a:cs typeface="Times New Roman" panose="02020603050405020304" pitchFamily="18" charset="0"/>
              </a:rPr>
              <a:t> </a:t>
            </a:r>
            <a:r>
              <a:rPr lang="vi-VN" sz="5400" b="1" smtClean="0">
                <a:solidFill>
                  <a:srgbClr val="FF0000"/>
                </a:solidFill>
                <a:latin typeface="Times New Roman" panose="02020603050405020304" pitchFamily="18" charset="0"/>
                <a:cs typeface="Times New Roman" panose="02020603050405020304" pitchFamily="18" charset="0"/>
              </a:rPr>
              <a:t>như thế nào</a:t>
            </a:r>
            <a:r>
              <a:rPr lang="en-US" sz="5400" b="1" smtClean="0">
                <a:solidFill>
                  <a:srgbClr val="FF0000"/>
                </a:solidFill>
                <a:latin typeface="Times New Roman" panose="02020603050405020304" pitchFamily="18" charset="0"/>
                <a:cs typeface="Times New Roman" panose="02020603050405020304" pitchFamily="18" charset="0"/>
              </a:rPr>
              <a:t>?</a:t>
            </a:r>
            <a:endParaRPr lang="en-US" sz="5400" b="1">
              <a:solidFill>
                <a:srgbClr val="FF0000"/>
              </a:solidFill>
              <a:latin typeface="Times New Roman" panose="02020603050405020304" pitchFamily="18" charset="0"/>
              <a:cs typeface="Times New Roman" panose="02020603050405020304" pitchFamily="18" charset="0"/>
            </a:endParaRPr>
          </a:p>
        </p:txBody>
      </p:sp>
      <p:sp>
        <p:nvSpPr>
          <p:cNvPr id="12" name="Rounded Rectangle 11"/>
          <p:cNvSpPr/>
          <p:nvPr/>
        </p:nvSpPr>
        <p:spPr>
          <a:xfrm>
            <a:off x="1929931" y="4171909"/>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2057065" y="4132296"/>
            <a:ext cx="595086" cy="1015663"/>
          </a:xfrm>
          <a:prstGeom prst="rect">
            <a:avLst/>
          </a:prstGeom>
          <a:noFill/>
        </p:spPr>
        <p:txBody>
          <a:bodyPr wrap="square" rtlCol="0">
            <a:spAutoFit/>
          </a:bodyPr>
          <a:lstStyle/>
          <a:p>
            <a:r>
              <a:rPr lang="vi-VN" sz="6000" b="1" smtClean="0">
                <a:solidFill>
                  <a:srgbClr val="FFFF00"/>
                </a:solidFill>
                <a:latin typeface="+mj-lt"/>
              </a:rPr>
              <a:t>T</a:t>
            </a:r>
            <a:endParaRPr lang="en-US" sz="6000" b="1">
              <a:solidFill>
                <a:srgbClr val="FFFF00"/>
              </a:solidFill>
              <a:latin typeface="+mj-lt"/>
            </a:endParaRPr>
          </a:p>
        </p:txBody>
      </p:sp>
      <p:sp>
        <p:nvSpPr>
          <p:cNvPr id="22" name="Rounded Rectangle 21"/>
          <p:cNvSpPr/>
          <p:nvPr/>
        </p:nvSpPr>
        <p:spPr>
          <a:xfrm>
            <a:off x="2951239" y="4166504"/>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3005803" y="4184947"/>
            <a:ext cx="595086" cy="1015663"/>
          </a:xfrm>
          <a:prstGeom prst="rect">
            <a:avLst/>
          </a:prstGeom>
          <a:noFill/>
        </p:spPr>
        <p:txBody>
          <a:bodyPr wrap="square" rtlCol="0">
            <a:spAutoFit/>
          </a:bodyPr>
          <a:lstStyle/>
          <a:p>
            <a:r>
              <a:rPr lang="vi-VN" sz="6000" b="1" smtClean="0">
                <a:solidFill>
                  <a:srgbClr val="FFFF00"/>
                </a:solidFill>
                <a:latin typeface="+mj-lt"/>
              </a:rPr>
              <a:t>R</a:t>
            </a:r>
            <a:endParaRPr lang="en-US" sz="6000" b="1">
              <a:solidFill>
                <a:srgbClr val="FFFF00"/>
              </a:solidFill>
              <a:latin typeface="+mj-lt"/>
            </a:endParaRPr>
          </a:p>
        </p:txBody>
      </p:sp>
      <p:sp>
        <p:nvSpPr>
          <p:cNvPr id="24" name="Rounded Rectangle 23"/>
          <p:cNvSpPr/>
          <p:nvPr/>
        </p:nvSpPr>
        <p:spPr>
          <a:xfrm>
            <a:off x="3972547" y="4161099"/>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4041625" y="4223084"/>
            <a:ext cx="595086" cy="1015663"/>
          </a:xfrm>
          <a:prstGeom prst="rect">
            <a:avLst/>
          </a:prstGeom>
          <a:noFill/>
        </p:spPr>
        <p:txBody>
          <a:bodyPr wrap="square" rtlCol="0">
            <a:spAutoFit/>
          </a:bodyPr>
          <a:lstStyle/>
          <a:p>
            <a:r>
              <a:rPr lang="vi-VN" sz="6000" b="1" smtClean="0">
                <a:solidFill>
                  <a:srgbClr val="FFFF00"/>
                </a:solidFill>
                <a:latin typeface="+mj-lt"/>
              </a:rPr>
              <a:t>Ư</a:t>
            </a:r>
            <a:endParaRPr lang="en-US" sz="6000" b="1">
              <a:solidFill>
                <a:srgbClr val="FFFF00"/>
              </a:solidFill>
              <a:latin typeface="+mj-lt"/>
            </a:endParaRPr>
          </a:p>
        </p:txBody>
      </p:sp>
      <p:sp>
        <p:nvSpPr>
          <p:cNvPr id="26" name="Rounded Rectangle 25"/>
          <p:cNvSpPr/>
          <p:nvPr/>
        </p:nvSpPr>
        <p:spPr>
          <a:xfrm>
            <a:off x="4993855" y="4155694"/>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a:off x="5077447" y="4233323"/>
            <a:ext cx="595086" cy="1015663"/>
          </a:xfrm>
          <a:prstGeom prst="rect">
            <a:avLst/>
          </a:prstGeom>
          <a:noFill/>
        </p:spPr>
        <p:txBody>
          <a:bodyPr wrap="square" rtlCol="0">
            <a:spAutoFit/>
          </a:bodyPr>
          <a:lstStyle/>
          <a:p>
            <a:r>
              <a:rPr lang="vi-VN" sz="6000" b="1" smtClean="0">
                <a:solidFill>
                  <a:srgbClr val="FFFF00"/>
                </a:solidFill>
                <a:latin typeface="+mj-lt"/>
              </a:rPr>
              <a:t>Ớ</a:t>
            </a:r>
            <a:endParaRPr lang="en-US" sz="6000" b="1">
              <a:solidFill>
                <a:srgbClr val="FFFF00"/>
              </a:solidFill>
              <a:latin typeface="+mj-lt"/>
            </a:endParaRPr>
          </a:p>
        </p:txBody>
      </p:sp>
      <p:sp>
        <p:nvSpPr>
          <p:cNvPr id="28" name="Rounded Rectangle 27"/>
          <p:cNvSpPr/>
          <p:nvPr/>
        </p:nvSpPr>
        <p:spPr>
          <a:xfrm>
            <a:off x="6015163" y="4150289"/>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6142297" y="4110676"/>
            <a:ext cx="595086" cy="1015663"/>
          </a:xfrm>
          <a:prstGeom prst="rect">
            <a:avLst/>
          </a:prstGeom>
          <a:noFill/>
        </p:spPr>
        <p:txBody>
          <a:bodyPr wrap="square" rtlCol="0">
            <a:spAutoFit/>
          </a:bodyPr>
          <a:lstStyle/>
          <a:p>
            <a:r>
              <a:rPr lang="vi-VN" sz="6000" b="1" smtClean="0">
                <a:solidFill>
                  <a:srgbClr val="FFFF00"/>
                </a:solidFill>
                <a:latin typeface="+mj-lt"/>
              </a:rPr>
              <a:t>C</a:t>
            </a:r>
            <a:endParaRPr lang="en-US" sz="6000" b="1">
              <a:solidFill>
                <a:srgbClr val="FFFF00"/>
              </a:solidFill>
              <a:latin typeface="+mj-lt"/>
            </a:endParaRPr>
          </a:p>
        </p:txBody>
      </p:sp>
      <p:sp>
        <p:nvSpPr>
          <p:cNvPr id="30" name="Rounded Rectangle 29"/>
          <p:cNvSpPr/>
          <p:nvPr/>
        </p:nvSpPr>
        <p:spPr>
          <a:xfrm>
            <a:off x="7036471" y="4144884"/>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7131413" y="4163532"/>
            <a:ext cx="595086" cy="1015663"/>
          </a:xfrm>
          <a:prstGeom prst="rect">
            <a:avLst/>
          </a:prstGeom>
          <a:noFill/>
        </p:spPr>
        <p:txBody>
          <a:bodyPr wrap="square" rtlCol="0">
            <a:spAutoFit/>
          </a:bodyPr>
          <a:lstStyle/>
          <a:p>
            <a:r>
              <a:rPr lang="vi-VN" sz="6000" b="1" smtClean="0">
                <a:solidFill>
                  <a:srgbClr val="FFFF00"/>
                </a:solidFill>
                <a:latin typeface="+mj-lt"/>
              </a:rPr>
              <a:t>H</a:t>
            </a:r>
            <a:endParaRPr lang="en-US" sz="6000" b="1">
              <a:solidFill>
                <a:srgbClr val="FFFF00"/>
              </a:solidFill>
              <a:latin typeface="+mj-lt"/>
            </a:endParaRPr>
          </a:p>
        </p:txBody>
      </p:sp>
      <p:sp>
        <p:nvSpPr>
          <p:cNvPr id="32" name="Rounded Rectangle 31"/>
          <p:cNvSpPr/>
          <p:nvPr/>
        </p:nvSpPr>
        <p:spPr>
          <a:xfrm>
            <a:off x="8057779" y="4139479"/>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p:cNvSpPr txBox="1"/>
          <p:nvPr/>
        </p:nvSpPr>
        <p:spPr>
          <a:xfrm>
            <a:off x="8156673" y="4156695"/>
            <a:ext cx="595086" cy="1015663"/>
          </a:xfrm>
          <a:prstGeom prst="rect">
            <a:avLst/>
          </a:prstGeom>
          <a:noFill/>
        </p:spPr>
        <p:txBody>
          <a:bodyPr wrap="square" rtlCol="0">
            <a:spAutoFit/>
          </a:bodyPr>
          <a:lstStyle/>
          <a:p>
            <a:r>
              <a:rPr lang="vi-VN" sz="6000" b="1" smtClean="0">
                <a:solidFill>
                  <a:srgbClr val="FFFF00"/>
                </a:solidFill>
                <a:latin typeface="+mj-lt"/>
              </a:rPr>
              <a:t>Ế</a:t>
            </a:r>
            <a:endParaRPr lang="en-US" sz="6000" b="1">
              <a:solidFill>
                <a:srgbClr val="FFFF00"/>
              </a:solidFill>
              <a:latin typeface="+mj-lt"/>
            </a:endParaRPr>
          </a:p>
        </p:txBody>
      </p:sp>
      <p:sp>
        <p:nvSpPr>
          <p:cNvPr id="34" name="Rounded Rectangle 33"/>
          <p:cNvSpPr/>
          <p:nvPr/>
        </p:nvSpPr>
        <p:spPr>
          <a:xfrm>
            <a:off x="9079087" y="4134074"/>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p:cNvSpPr txBox="1"/>
          <p:nvPr/>
        </p:nvSpPr>
        <p:spPr>
          <a:xfrm>
            <a:off x="9192495" y="4110676"/>
            <a:ext cx="595086" cy="1015663"/>
          </a:xfrm>
          <a:prstGeom prst="rect">
            <a:avLst/>
          </a:prstGeom>
          <a:noFill/>
        </p:spPr>
        <p:txBody>
          <a:bodyPr wrap="square" rtlCol="0">
            <a:spAutoFit/>
          </a:bodyPr>
          <a:lstStyle/>
          <a:p>
            <a:r>
              <a:rPr lang="vi-VN" sz="6000" b="1" smtClean="0">
                <a:solidFill>
                  <a:srgbClr val="FFFF00"/>
                </a:solidFill>
                <a:latin typeface="+mj-lt"/>
              </a:rPr>
              <a:t>T</a:t>
            </a:r>
            <a:endParaRPr lang="en-US" sz="6000" b="1">
              <a:solidFill>
                <a:srgbClr val="FFFF00"/>
              </a:solidFill>
              <a:latin typeface="+mj-lt"/>
            </a:endParaRPr>
          </a:p>
        </p:txBody>
      </p:sp>
    </p:spTree>
    <p:extLst>
      <p:ext uri="{BB962C8B-B14F-4D97-AF65-F5344CB8AC3E}">
        <p14:creationId xmlns:p14="http://schemas.microsoft.com/office/powerpoint/2010/main" val="2811090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randombar(horizontal)">
                                      <p:cBhvr>
                                        <p:cTn id="10" dur="500"/>
                                        <p:tgtEl>
                                          <p:spTgt spid="23"/>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randombar(horizontal)">
                                      <p:cBhvr>
                                        <p:cTn id="13" dur="500"/>
                                        <p:tgtEl>
                                          <p:spTgt spid="25"/>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randombar(horizontal)">
                                      <p:cBhvr>
                                        <p:cTn id="16" dur="500"/>
                                        <p:tgtEl>
                                          <p:spTgt spid="27"/>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randombar(horizontal)">
                                      <p:cBhvr>
                                        <p:cTn id="19" dur="500"/>
                                        <p:tgtEl>
                                          <p:spTgt spid="29"/>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randombar(horizontal)">
                                      <p:cBhvr>
                                        <p:cTn id="22" dur="500"/>
                                        <p:tgtEl>
                                          <p:spTgt spid="31"/>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randombar(horizontal)">
                                      <p:cBhvr>
                                        <p:cTn id="25" dur="500"/>
                                        <p:tgtEl>
                                          <p:spTgt spid="33"/>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35"/>
                                        </p:tgtEl>
                                        <p:attrNameLst>
                                          <p:attrName>style.visibility</p:attrName>
                                        </p:attrNameLst>
                                      </p:cBhvr>
                                      <p:to>
                                        <p:strVal val="visible"/>
                                      </p:to>
                                    </p:set>
                                    <p:animEffect transition="in" filter="randombar(horizontal)">
                                      <p:cBhvr>
                                        <p:cTn id="28"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3" grpId="0"/>
      <p:bldP spid="25" grpId="0"/>
      <p:bldP spid="27" grpId="0"/>
      <p:bldP spid="29" grpId="0"/>
      <p:bldP spid="31" grpId="0"/>
      <p:bldP spid="33" grpId="0"/>
      <p:bldP spid="3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p:cNvSpPr txBox="1"/>
          <p:nvPr/>
        </p:nvSpPr>
        <p:spPr>
          <a:xfrm>
            <a:off x="1270184" y="2830553"/>
            <a:ext cx="10764951" cy="1107996"/>
          </a:xfrm>
          <a:prstGeom prst="rect">
            <a:avLst/>
          </a:prstGeom>
          <a:noFill/>
        </p:spPr>
        <p:txBody>
          <a:bodyPr wrap="square" rtlCol="0">
            <a:spAutoFit/>
          </a:bodyPr>
          <a:lstStyle/>
          <a:p>
            <a:r>
              <a:rPr lang="en-US" sz="6600" dirty="0">
                <a:solidFill>
                  <a:srgbClr val="FFC000"/>
                </a:solidFill>
                <a:latin typeface="Times New Roman" panose="02020603050405020304" pitchFamily="18" charset="0"/>
                <a:cs typeface="Times New Roman" panose="02020603050405020304" pitchFamily="18" charset="0"/>
              </a:rPr>
              <a:t>     </a:t>
            </a:r>
            <a:r>
              <a:rPr lang="en-US" sz="6600" b="1" dirty="0" err="1">
                <a:solidFill>
                  <a:srgbClr val="FFC000"/>
                </a:solidFill>
                <a:latin typeface="Times New Roman" panose="02020603050405020304" pitchFamily="18" charset="0"/>
                <a:cs typeface="Times New Roman" panose="02020603050405020304" pitchFamily="18" charset="0"/>
              </a:rPr>
              <a:t>Vui</a:t>
            </a:r>
            <a:r>
              <a:rPr lang="en-US" sz="6600" b="1" dirty="0">
                <a:solidFill>
                  <a:srgbClr val="FFC000"/>
                </a:solidFill>
                <a:latin typeface="Times New Roman" panose="02020603050405020304" pitchFamily="18" charset="0"/>
                <a:cs typeface="Times New Roman" panose="02020603050405020304" pitchFamily="18" charset="0"/>
              </a:rPr>
              <a:t> </a:t>
            </a:r>
            <a:r>
              <a:rPr lang="en-US" sz="6600" b="1" dirty="0" err="1">
                <a:solidFill>
                  <a:srgbClr val="FFC000"/>
                </a:solidFill>
                <a:latin typeface="Times New Roman" panose="02020603050405020304" pitchFamily="18" charset="0"/>
                <a:cs typeface="Times New Roman" panose="02020603050405020304" pitchFamily="18" charset="0"/>
              </a:rPr>
              <a:t>học</a:t>
            </a:r>
            <a:r>
              <a:rPr lang="en-US" sz="6600" b="1" dirty="0">
                <a:solidFill>
                  <a:srgbClr val="FFC000"/>
                </a:solidFill>
                <a:latin typeface="Times New Roman" panose="02020603050405020304" pitchFamily="18" charset="0"/>
                <a:cs typeface="Times New Roman" panose="02020603050405020304" pitchFamily="18" charset="0"/>
              </a:rPr>
              <a:t> </a:t>
            </a:r>
            <a:r>
              <a:rPr lang="en-US" sz="6600" b="1" dirty="0" err="1">
                <a:solidFill>
                  <a:srgbClr val="FFC000"/>
                </a:solidFill>
                <a:latin typeface="Times New Roman" panose="02020603050405020304" pitchFamily="18" charset="0"/>
                <a:cs typeface="Times New Roman" panose="02020603050405020304" pitchFamily="18" charset="0"/>
              </a:rPr>
              <a:t>Kinh</a:t>
            </a:r>
            <a:r>
              <a:rPr lang="en-US" sz="6600" b="1" dirty="0">
                <a:solidFill>
                  <a:srgbClr val="FFC000"/>
                </a:solidFill>
                <a:latin typeface="Times New Roman" panose="02020603050405020304" pitchFamily="18" charset="0"/>
                <a:cs typeface="Times New Roman" panose="02020603050405020304" pitchFamily="18" charset="0"/>
              </a:rPr>
              <a:t> </a:t>
            </a:r>
            <a:r>
              <a:rPr lang="en-US" sz="6600" b="1" dirty="0" err="1">
                <a:solidFill>
                  <a:srgbClr val="FFC000"/>
                </a:solidFill>
                <a:latin typeface="Times New Roman" panose="02020603050405020304" pitchFamily="18" charset="0"/>
                <a:cs typeface="Times New Roman" panose="02020603050405020304" pitchFamily="18" charset="0"/>
              </a:rPr>
              <a:t>Thánh</a:t>
            </a:r>
            <a:endParaRPr lang="vi-VN" sz="6600" b="1" dirty="0">
              <a:solidFill>
                <a:srgbClr val="FFC000"/>
              </a:solidFill>
              <a:latin typeface="Times New Roman" panose="02020603050405020304" pitchFamily="18" charset="0"/>
              <a:cs typeface="Times New Roman" panose="02020603050405020304" pitchFamily="18" charset="0"/>
            </a:endParaRPr>
          </a:p>
        </p:txBody>
      </p:sp>
      <p:sp>
        <p:nvSpPr>
          <p:cNvPr id="3" name="Hình chữ nhật 2"/>
          <p:cNvSpPr/>
          <p:nvPr/>
        </p:nvSpPr>
        <p:spPr>
          <a:xfrm rot="2700000">
            <a:off x="5476677" y="3091038"/>
            <a:ext cx="675924" cy="675926"/>
          </a:xfrm>
          <a:prstGeom prst="rect">
            <a:avLst/>
          </a:prstGeom>
          <a:solidFill>
            <a:srgbClr val="FFC000"/>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5" name="Hộp Văn bản 4"/>
          <p:cNvSpPr txBox="1"/>
          <p:nvPr/>
        </p:nvSpPr>
        <p:spPr>
          <a:xfrm>
            <a:off x="4419600" y="3987800"/>
            <a:ext cx="3414584" cy="769441"/>
          </a:xfrm>
          <a:prstGeom prst="rect">
            <a:avLst/>
          </a:prstGeom>
          <a:noFill/>
        </p:spPr>
        <p:txBody>
          <a:bodyPr wrap="square" rtlCol="0">
            <a:spAutoFit/>
          </a:bodyPr>
          <a:lstStyle/>
          <a:p>
            <a:r>
              <a:rPr lang="vi-VN" altLang="en-US" sz="4400" b="1" smtClean="0">
                <a:solidFill>
                  <a:srgbClr val="00B050"/>
                </a:solidFill>
                <a:latin typeface="+mj-lt"/>
              </a:rPr>
              <a:t>Mt 20, 1-6a</a:t>
            </a:r>
            <a:endParaRPr lang="en-US" altLang="en-US" sz="4400" b="1">
              <a:solidFill>
                <a:srgbClr val="00B050"/>
              </a:solidFill>
              <a:latin typeface="+mj-lt"/>
            </a:endParaRPr>
          </a:p>
        </p:txBody>
      </p:sp>
    </p:spTree>
    <p:extLst>
      <p:ext uri="{BB962C8B-B14F-4D97-AF65-F5344CB8AC3E}">
        <p14:creationId xmlns:p14="http://schemas.microsoft.com/office/powerpoint/2010/main" val="764245151"/>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withEffect">
                                  <p:stCondLst>
                                    <p:cond delay="0"/>
                                  </p:stCondLst>
                                  <p:childTnLst>
                                    <p:animMotion origin="layout" path="M -3.125E-6 0 L -0.39284 0 " pathEditMode="relative" rAng="0" ptsTypes="AA">
                                      <p:cBhvr>
                                        <p:cTn id="6" dur="1250" fill="hold"/>
                                        <p:tgtEl>
                                          <p:spTgt spid="3"/>
                                        </p:tgtEl>
                                        <p:attrNameLst>
                                          <p:attrName>ppt_x</p:attrName>
                                          <p:attrName>ppt_y</p:attrName>
                                        </p:attrNameLst>
                                      </p:cBhvr>
                                      <p:rCtr x="-19648" y="0"/>
                                    </p:animMotion>
                                  </p:childTnLst>
                                </p:cTn>
                              </p:par>
                              <p:par>
                                <p:cTn id="7" presetID="42" presetClass="path" presetSubtype="0" accel="50000" decel="50000" fill="hold" grpId="1" nodeType="withEffect">
                                  <p:stCondLst>
                                    <p:cond delay="1250"/>
                                  </p:stCondLst>
                                  <p:childTnLst>
                                    <p:animMotion origin="layout" path="M -0.39284 0 L 0.48763 0 " pathEditMode="relative" rAng="0" ptsTypes="AA">
                                      <p:cBhvr>
                                        <p:cTn id="8" dur="750" fill="hold"/>
                                        <p:tgtEl>
                                          <p:spTgt spid="3"/>
                                        </p:tgtEl>
                                        <p:attrNameLst>
                                          <p:attrName>ppt_x</p:attrName>
                                          <p:attrName>ppt_y</p:attrName>
                                        </p:attrNameLst>
                                      </p:cBhvr>
                                      <p:rCtr x="44023" y="0"/>
                                    </p:animMotion>
                                  </p:childTnLst>
                                </p:cTn>
                              </p:par>
                              <p:par>
                                <p:cTn id="9" presetID="22" presetClass="entr" presetSubtype="8" fill="hold" grpId="0" nodeType="withEffect">
                                  <p:stCondLst>
                                    <p:cond delay="150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par>
                                <p:cTn id="12" presetID="22" presetClass="entr" presetSubtype="8" fill="hold" grpId="0" nodeType="withEffect">
                                  <p:stCondLst>
                                    <p:cond delay="1750"/>
                                  </p:stCondLst>
                                  <p:childTnLst>
                                    <p:set>
                                      <p:cBhvr>
                                        <p:cTn id="13" dur="1" fill="hold">
                                          <p:stCondLst>
                                            <p:cond delay="0"/>
                                          </p:stCondLst>
                                        </p:cTn>
                                        <p:tgtEl>
                                          <p:spTgt spid="5"/>
                                        </p:tgtEl>
                                        <p:attrNameLst>
                                          <p:attrName>style.visibility</p:attrName>
                                        </p:attrNameLst>
                                      </p:cBhvr>
                                      <p:to>
                                        <p:strVal val="visible"/>
                                      </p:to>
                                    </p:set>
                                    <p:animEffect transition="in" filter="wipe(left)">
                                      <p:cBhvr>
                                        <p:cTn id="14"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bldLvl="0" animBg="1"/>
      <p:bldP spid="3" grpId="1" bldLvl="0" animBg="1"/>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99+ hình nền powerpoint màu hồng đẹp xuất sắc, tải về nga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979640"/>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5"/>
          <p:cNvSpPr txBox="1">
            <a:spLocks noGrp="1" noRot="1" noMove="1" noResize="1" noEditPoints="1" noAdjustHandles="1" noChangeArrowheads="1" noChangeShapeType="1"/>
          </p:cNvSpPr>
          <p:nvPr/>
        </p:nvSpPr>
        <p:spPr>
          <a:xfrm>
            <a:off x="2730500" y="2103543"/>
            <a:ext cx="6730577" cy="815160"/>
          </a:xfrm>
          <a:prstGeom prst="rect">
            <a:avLst/>
          </a:prstGeom>
        </p:spPr>
        <p:txBody>
          <a:bodyPr wrap="square" lIns="0" tIns="0" rIns="0" bIns="0" rtlCol="0" anchor="t">
            <a:spAutoFit/>
          </a:bodyPr>
          <a:lstStyle/>
          <a:p>
            <a:pPr algn="ctr">
              <a:lnSpc>
                <a:spcPts val="7115"/>
              </a:lnSpc>
            </a:pPr>
            <a:r>
              <a:rPr lang="en-US" sz="4400" b="1" dirty="0">
                <a:solidFill>
                  <a:srgbClr val="FF0000"/>
                </a:solidFill>
                <a:latin typeface="Times New Roman" panose="02020603050405020304" pitchFamily="18" charset="0"/>
                <a:ea typeface="UTM American Sans" panose="02040603050506020204"/>
                <a:cs typeface="Times New Roman" panose="02020603050405020304" pitchFamily="18" charset="0"/>
                <a:sym typeface="UTM American Sans" panose="02040603050506020204"/>
              </a:rPr>
              <a:t>LẮNG NGHE LỜI CHÚA</a:t>
            </a:r>
          </a:p>
        </p:txBody>
      </p:sp>
      <p:sp>
        <p:nvSpPr>
          <p:cNvPr id="16" name="TextBox 16"/>
          <p:cNvSpPr txBox="1">
            <a:spLocks noGrp="1" noRot="1" noMove="1" noResize="1" noEditPoints="1" noAdjustHandles="1" noChangeArrowheads="1" noChangeShapeType="1"/>
          </p:cNvSpPr>
          <p:nvPr/>
        </p:nvSpPr>
        <p:spPr>
          <a:xfrm>
            <a:off x="3140897" y="3284882"/>
            <a:ext cx="5750447" cy="558936"/>
          </a:xfrm>
          <a:prstGeom prst="rect">
            <a:avLst/>
          </a:prstGeom>
        </p:spPr>
        <p:txBody>
          <a:bodyPr wrap="square" lIns="0" tIns="0" rIns="0" bIns="0" rtlCol="0" anchor="t">
            <a:spAutoFit/>
          </a:bodyPr>
          <a:lstStyle/>
          <a:p>
            <a:pPr algn="ctr">
              <a:lnSpc>
                <a:spcPts val="4260"/>
              </a:lnSpc>
            </a:pPr>
            <a:r>
              <a:rPr lang="vi-VN" altLang="en-US" sz="4400" b="1" dirty="0" smtClean="0">
                <a:solidFill>
                  <a:srgbClr val="FF0000"/>
                </a:solidFill>
                <a:latin typeface="+mj-lt"/>
                <a:ea typeface="Ovo"/>
                <a:cs typeface="Ovo"/>
                <a:sym typeface="Ovo"/>
              </a:rPr>
              <a:t>Mt 20, 1-6a</a:t>
            </a:r>
            <a:endParaRPr lang="en-US" altLang="en-US" sz="4400" b="1" dirty="0">
              <a:solidFill>
                <a:srgbClr val="FF0000"/>
              </a:solidFill>
              <a:latin typeface="+mj-lt"/>
              <a:ea typeface="Ovo"/>
              <a:cs typeface="Ovo"/>
              <a:sym typeface="Ovo"/>
            </a:endParaRPr>
          </a:p>
        </p:txBody>
      </p:sp>
    </p:spTree>
    <p:extLst>
      <p:ext uri="{BB962C8B-B14F-4D97-AF65-F5344CB8AC3E}">
        <p14:creationId xmlns:p14="http://schemas.microsoft.com/office/powerpoint/2010/main" val="1348471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2500"/>
                                  </p:stCondLst>
                                  <p:iterate type="wd">
                                    <p:tmAbs val="500"/>
                                  </p:iterate>
                                  <p:childTnLst>
                                    <p:set>
                                      <p:cBhvr>
                                        <p:cTn id="6" dur="1" fill="hold">
                                          <p:stCondLst>
                                            <p:cond delay="0"/>
                                          </p:stCondLst>
                                        </p:cTn>
                                        <p:tgtEl>
                                          <p:spTgt spid="15"/>
                                        </p:tgtEl>
                                        <p:attrNameLst>
                                          <p:attrName>style.visibility</p:attrName>
                                        </p:attrNameLst>
                                      </p:cBhvr>
                                      <p:to>
                                        <p:strVal val="visible"/>
                                      </p:to>
                                    </p:set>
                                  </p:childTnLst>
                                </p:cTn>
                              </p:par>
                            </p:childTnLst>
                          </p:cTn>
                        </p:par>
                        <p:par>
                          <p:cTn id="7" fill="hold">
                            <p:stCondLst>
                              <p:cond delay="4001"/>
                            </p:stCondLst>
                            <p:childTnLst>
                              <p:par>
                                <p:cTn id="8" presetID="1" presetClass="entr" presetSubtype="0" fill="hold" grpId="0" nodeType="afterEffect">
                                  <p:stCondLst>
                                    <p:cond delay="0"/>
                                  </p:stCondLst>
                                  <p:iterate type="wd">
                                    <p:tmAbs val="500"/>
                                  </p:iterate>
                                  <p:childTnLst>
                                    <p:set>
                                      <p:cBhvr>
                                        <p:cTn id="9"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99+ hình nền powerpoint màu hồng đẹp xuất sắc, tải về nga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Freeform 2"/>
          <p:cNvSpPr/>
          <p:nvPr/>
        </p:nvSpPr>
        <p:spPr>
          <a:xfrm>
            <a:off x="530941" y="111337"/>
            <a:ext cx="11031793" cy="7105650"/>
          </a:xfrm>
          <a:custGeom>
            <a:avLst/>
            <a:gdLst/>
            <a:ahLst/>
            <a:cxnLst/>
            <a:rect l="l" t="t" r="r" b="b"/>
            <a:pathLst>
              <a:path w="12695895" h="9236264">
                <a:moveTo>
                  <a:pt x="0" y="0"/>
                </a:moveTo>
                <a:lnTo>
                  <a:pt x="12695895" y="0"/>
                </a:lnTo>
                <a:lnTo>
                  <a:pt x="12695895" y="9236264"/>
                </a:lnTo>
                <a:lnTo>
                  <a:pt x="0" y="9236264"/>
                </a:lnTo>
                <a:lnTo>
                  <a:pt x="0" y="0"/>
                </a:lnTo>
                <a:close/>
              </a:path>
            </a:pathLst>
          </a:custGeom>
          <a:blipFill>
            <a:blip r:embed="rId3"/>
            <a:stretch>
              <a:fillRect/>
            </a:stretch>
          </a:blipFill>
        </p:spPr>
      </p:sp>
      <p:sp>
        <p:nvSpPr>
          <p:cNvPr id="6" name="T 1"/>
          <p:cNvSpPr txBox="1"/>
          <p:nvPr/>
        </p:nvSpPr>
        <p:spPr>
          <a:xfrm>
            <a:off x="2025254" y="1305961"/>
            <a:ext cx="8475598" cy="3697393"/>
          </a:xfrm>
          <a:prstGeom prst="rect">
            <a:avLst/>
          </a:prstGeom>
        </p:spPr>
        <p:txBody>
          <a:bodyPr wrap="square" lIns="0" tIns="0" rIns="0" bIns="0" rtlCol="0" anchor="t">
            <a:noAutofit/>
          </a:bodyPr>
          <a:lstStyle/>
          <a:p>
            <a:pPr fontAlgn="base"/>
            <a:r>
              <a:rPr lang="vi-VN" sz="2800" b="1">
                <a:latin typeface="+mj-lt"/>
              </a:rPr>
              <a:t>Tin Mừng Chúa Giêsu Kitô theo Thánh Matthêu.</a:t>
            </a:r>
          </a:p>
          <a:p>
            <a:pPr fontAlgn="base"/>
            <a:r>
              <a:rPr lang="vi-VN" sz="2800" b="1">
                <a:latin typeface="+mj-lt"/>
              </a:rPr>
              <a:t>Khi ấy, Chúa Giêsu phán cùng các môn đệ dụ ngôn này rằng: “Nước trời giống như chủ nhà kia sáng sớm ra thuê người làm vườn nho mình. Khi đã thoả thuận với những người làm thuê về tiền công nhật là một đồng, ông sai họ đến vườn của ông. Khoảng giờ thứ ba, ông trở ra, thấy có những người khác đứng không ngoài chợ, ông bảo họ rằng: “Các ngươi cũng hãy đi làm vườn nho ta, ta sẽ trả công cho các ngươi xứng đáng”. Họ liền đi. Khoảng giờ thứ sáu và thứ chín, ông cũng trở ra và làm như vậy.</a:t>
            </a:r>
          </a:p>
        </p:txBody>
      </p:sp>
      <p:sp>
        <p:nvSpPr>
          <p:cNvPr id="7" name="T2"/>
          <p:cNvSpPr txBox="1"/>
          <p:nvPr/>
        </p:nvSpPr>
        <p:spPr>
          <a:xfrm>
            <a:off x="2357168" y="1448170"/>
            <a:ext cx="7811770" cy="4431983"/>
          </a:xfrm>
          <a:prstGeom prst="rect">
            <a:avLst/>
          </a:prstGeom>
        </p:spPr>
        <p:txBody>
          <a:bodyPr wrap="square" lIns="0" tIns="0" rIns="0" bIns="0" rtlCol="0" anchor="t">
            <a:spAutoFit/>
          </a:bodyPr>
          <a:lstStyle/>
          <a:p>
            <a:pPr fontAlgn="base"/>
            <a:r>
              <a:rPr lang="vi-VN" sz="2400" b="1">
                <a:latin typeface="+mj-lt"/>
              </a:rPr>
              <a:t>Ðến khoảng giờ thứ mười một ông lại trở ra, và thấy có kẻ đứng đó, thì bảo họ rằng: “Sao các ngươi đứng nhưng không ở đây suốt ngày như thế?” Họ thưa rằng: “Vì không có ai thuê chúng tôi”. Ông bảo họ rằng: “Các ngươi cũng hãy đi làm vườn nho ta”.</a:t>
            </a:r>
          </a:p>
          <a:p>
            <a:pPr fontAlgn="base"/>
            <a:r>
              <a:rPr lang="vi-VN" sz="2400" b="1">
                <a:latin typeface="+mj-lt"/>
              </a:rPr>
              <a:t>Ðến chiều chủ vườn nho bảo người quản lý rằng: “Hãy gọi những kẻ làm thuê mà trả tiền công cho họ, từ người đến sau hết tới người đến trước hết.” Vậy những người làm từ giờ thứ mười một đến, lãnh mỗi người một đồng.</a:t>
            </a:r>
          </a:p>
          <a:p>
            <a:pPr fontAlgn="base"/>
            <a:r>
              <a:rPr lang="vi-VN" sz="2400" b="1">
                <a:latin typeface="+mj-lt"/>
              </a:rPr>
              <a:t>Tới phiên những người đến làm trước, họ tưởng sẽ lãnh được nhiều hơn, nhưng họ cũng chỉ lãnh mỗi người một đồng. Ðang khi lãnh liền, họ lẩm bẩm trách chủ nhà rằng: </a:t>
            </a:r>
          </a:p>
        </p:txBody>
      </p:sp>
      <p:sp>
        <p:nvSpPr>
          <p:cNvPr id="8" name="T2"/>
          <p:cNvSpPr txBox="1"/>
          <p:nvPr/>
        </p:nvSpPr>
        <p:spPr>
          <a:xfrm>
            <a:off x="1994674" y="1638129"/>
            <a:ext cx="8506177" cy="3323987"/>
          </a:xfrm>
          <a:prstGeom prst="rect">
            <a:avLst/>
          </a:prstGeom>
        </p:spPr>
        <p:txBody>
          <a:bodyPr wrap="square" lIns="0" tIns="0" rIns="0" bIns="0" rtlCol="0" anchor="t">
            <a:spAutoFit/>
          </a:bodyPr>
          <a:lstStyle/>
          <a:p>
            <a:pPr fontAlgn="base"/>
            <a:r>
              <a:rPr lang="vi-VN" sz="2400" b="1" dirty="0">
                <a:latin typeface="+mj-lt"/>
              </a:rPr>
              <a:t>“Những người đến sau hết chỉ làm có một giờ, chúng tôi chịu nắng nôi khó nhọc suốt ngày mà ông kể họ bằng chúng tôi sao”? Chủ nhà trả lời với một kẻ trong nhóm họ rằng: “Này bạn, tôi không làm thiệt hại bạn đâu, chớ thì bạn đã không thoả thuận với tôi một đồng sao?” Bạn hãy lấy phần bạn mà đi về, tôi muốn trả cho người đến sau hết bằng bạn, nào tôi chẳng được phép làm như ý tôi muốn sao? Hay mắt bạn ganh tị, vì tôi nhân lành chăng? Như thế, kẻ sau hết sẽ nên trước hết, và kẻ trước hết sẽ nên sau hết”.</a:t>
            </a:r>
            <a:endParaRPr lang="vi-VN" sz="3600" b="1" dirty="0">
              <a:latin typeface="+mj-lt"/>
            </a:endParaRPr>
          </a:p>
        </p:txBody>
      </p:sp>
    </p:spTree>
    <p:extLst>
      <p:ext uri="{BB962C8B-B14F-4D97-AF65-F5344CB8AC3E}">
        <p14:creationId xmlns:p14="http://schemas.microsoft.com/office/powerpoint/2010/main" val="3692006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wd">
                                    <p:tmAbs val="100"/>
                                  </p:iterate>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iterate type="wd">
                                    <p:tmAbs val="0"/>
                                  </p:iterate>
                                  <p:childTnLst>
                                    <p:set>
                                      <p:cBhvr>
                                        <p:cTn id="10" dur="1" fill="hold">
                                          <p:stCondLst>
                                            <p:cond delay="0"/>
                                          </p:stCondLst>
                                        </p:cTn>
                                        <p:tgtEl>
                                          <p:spTgt spid="6"/>
                                        </p:tgtEl>
                                        <p:attrNameLst>
                                          <p:attrName>style.visibility</p:attrName>
                                        </p:attrNameLst>
                                      </p:cBhvr>
                                      <p:to>
                                        <p:strVal val="hidden"/>
                                      </p:to>
                                    </p:set>
                                  </p:childTnLst>
                                </p:cTn>
                              </p:par>
                            </p:childTnLst>
                          </p:cTn>
                        </p:par>
                        <p:par>
                          <p:cTn id="11" fill="hold">
                            <p:stCondLst>
                              <p:cond delay="0"/>
                            </p:stCondLst>
                            <p:childTnLst>
                              <p:par>
                                <p:cTn id="12" presetID="1" presetClass="entr" presetSubtype="0" fill="hold" grpId="0" nodeType="afterEffect">
                                  <p:stCondLst>
                                    <p:cond delay="0"/>
                                  </p:stCondLst>
                                  <p:iterate type="wd">
                                    <p:tmAbs val="100"/>
                                  </p:iterate>
                                  <p:childTnLst>
                                    <p:set>
                                      <p:cBhvr>
                                        <p:cTn id="13" dur="1" fill="hold">
                                          <p:stCondLst>
                                            <p:cond delay="0"/>
                                          </p:stCondLst>
                                        </p:cTn>
                                        <p:tgtEl>
                                          <p:spTgt spid="7"/>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grpId="1" nodeType="clickEffect">
                                  <p:stCondLst>
                                    <p:cond delay="0"/>
                                  </p:stCondLst>
                                  <p:iterate type="wd">
                                    <p:tmAbs val="0"/>
                                  </p:iterate>
                                  <p:childTnLst>
                                    <p:set>
                                      <p:cBhvr>
                                        <p:cTn id="17" dur="1" fill="hold">
                                          <p:stCondLst>
                                            <p:cond delay="0"/>
                                          </p:stCondLst>
                                        </p:cTn>
                                        <p:tgtEl>
                                          <p:spTgt spid="7"/>
                                        </p:tgtEl>
                                        <p:attrNameLst>
                                          <p:attrName>style.visibility</p:attrName>
                                        </p:attrNameLst>
                                      </p:cBhvr>
                                      <p:to>
                                        <p:strVal val="hidden"/>
                                      </p:to>
                                    </p:set>
                                  </p:childTnLst>
                                </p:cTn>
                              </p:par>
                            </p:childTnLst>
                          </p:cTn>
                        </p:par>
                        <p:par>
                          <p:cTn id="18" fill="hold">
                            <p:stCondLst>
                              <p:cond delay="0"/>
                            </p:stCondLst>
                            <p:childTnLst>
                              <p:par>
                                <p:cTn id="19" presetID="1" presetClass="entr" presetSubtype="0" fill="hold" grpId="0" nodeType="afterEffect">
                                  <p:stCondLst>
                                    <p:cond delay="0"/>
                                  </p:stCondLst>
                                  <p:iterate type="wd">
                                    <p:tmAbs val="100"/>
                                  </p:iterate>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iterate type="wd">
                                    <p:tmAbs val="0"/>
                                  </p:iterate>
                                  <p:childTnLst>
                                    <p:set>
                                      <p:cBhvr>
                                        <p:cTn id="24"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7" grpId="0"/>
      <p:bldP spid="7" grpId="1"/>
      <p:bldP spid="8" grpId="0"/>
      <p:bldP spid="8"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99+ hình nền powerpoint màu hồng đẹp xuất sắc, tải về nga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876"/>
            <a:ext cx="12260652" cy="6943182"/>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9"/>
          <p:cNvSpPr/>
          <p:nvPr/>
        </p:nvSpPr>
        <p:spPr>
          <a:xfrm>
            <a:off x="1299240" y="917302"/>
            <a:ext cx="2944343" cy="1012118"/>
          </a:xfrm>
          <a:custGeom>
            <a:avLst/>
            <a:gdLst/>
            <a:ahLst/>
            <a:cxnLst/>
            <a:rect l="l" t="t" r="r" b="b"/>
            <a:pathLst>
              <a:path w="4416514" h="1518177">
                <a:moveTo>
                  <a:pt x="0" y="0"/>
                </a:moveTo>
                <a:lnTo>
                  <a:pt x="4416514" y="0"/>
                </a:lnTo>
                <a:lnTo>
                  <a:pt x="4416514" y="1518177"/>
                </a:lnTo>
                <a:lnTo>
                  <a:pt x="0" y="1518177"/>
                </a:lnTo>
                <a:lnTo>
                  <a:pt x="0" y="0"/>
                </a:lnTo>
                <a:close/>
              </a:path>
            </a:pathLst>
          </a:custGeom>
          <a:blipFill>
            <a:blip r:embed="rId3">
              <a:extLst>
                <a:ext uri="{96DAC541-7B7A-43D3-8B79-37D633B846F1}">
                  <asvg:svgBlip xmlns:asvg="http://schemas.microsoft.com/office/drawing/2016/SVG/main" xmlns="" r:embed="rId7"/>
                </a:ext>
              </a:extLst>
            </a:blip>
            <a:stretch>
              <a:fillRect/>
            </a:stretch>
          </a:blipFill>
        </p:spPr>
      </p:sp>
      <p:sp>
        <p:nvSpPr>
          <p:cNvPr id="10" name="TextBox 9"/>
          <p:cNvSpPr txBox="1"/>
          <p:nvPr/>
        </p:nvSpPr>
        <p:spPr>
          <a:xfrm>
            <a:off x="1799303" y="986463"/>
            <a:ext cx="2444280" cy="830997"/>
          </a:xfrm>
          <a:prstGeom prst="rect">
            <a:avLst/>
          </a:prstGeom>
          <a:noFill/>
        </p:spPr>
        <p:txBody>
          <a:bodyPr wrap="square" rtlCol="0">
            <a:spAutoFit/>
          </a:bodyPr>
          <a:lstStyle/>
          <a:p>
            <a:r>
              <a:rPr lang="vi-VN" sz="4800" b="1" u="sng" smtClean="0">
                <a:solidFill>
                  <a:srgbClr val="00B050"/>
                </a:solidFill>
                <a:latin typeface="+mj-lt"/>
              </a:rPr>
              <a:t>Câu 1:</a:t>
            </a:r>
            <a:endParaRPr lang="en-US" sz="4800" b="1" u="sng">
              <a:solidFill>
                <a:srgbClr val="00B050"/>
              </a:solidFill>
              <a:latin typeface="+mj-lt"/>
            </a:endParaRPr>
          </a:p>
        </p:txBody>
      </p:sp>
      <p:sp>
        <p:nvSpPr>
          <p:cNvPr id="11" name="TextBox 10"/>
          <p:cNvSpPr txBox="1"/>
          <p:nvPr/>
        </p:nvSpPr>
        <p:spPr>
          <a:xfrm>
            <a:off x="1599366" y="2160922"/>
            <a:ext cx="9078247" cy="1754326"/>
          </a:xfrm>
          <a:prstGeom prst="rect">
            <a:avLst/>
          </a:prstGeom>
          <a:noFill/>
        </p:spPr>
        <p:txBody>
          <a:bodyPr wrap="square" rtlCol="0">
            <a:spAutoFit/>
          </a:bodyPr>
          <a:lstStyle/>
          <a:p>
            <a:r>
              <a:rPr lang="vi-VN" sz="5400" b="1" dirty="0" smtClean="0">
                <a:solidFill>
                  <a:srgbClr val="FF0000"/>
                </a:solidFill>
                <a:latin typeface="+mj-lt"/>
              </a:rPr>
              <a:t>Chúa Giêsu dùng dụ ngôn để nói với các môn đệ về điều gì?</a:t>
            </a:r>
            <a:endParaRPr lang="en-US" sz="5400" b="1" dirty="0">
              <a:solidFill>
                <a:srgbClr val="FF0000"/>
              </a:solidFill>
              <a:latin typeface="+mj-lt"/>
            </a:endParaRPr>
          </a:p>
        </p:txBody>
      </p:sp>
      <p:sp>
        <p:nvSpPr>
          <p:cNvPr id="12" name="Rounded Rectangle 11"/>
          <p:cNvSpPr/>
          <p:nvPr/>
        </p:nvSpPr>
        <p:spPr>
          <a:xfrm>
            <a:off x="1929931" y="4171909"/>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2057065" y="4132296"/>
            <a:ext cx="595086" cy="1015663"/>
          </a:xfrm>
          <a:prstGeom prst="rect">
            <a:avLst/>
          </a:prstGeom>
          <a:noFill/>
        </p:spPr>
        <p:txBody>
          <a:bodyPr wrap="square" rtlCol="0">
            <a:spAutoFit/>
          </a:bodyPr>
          <a:lstStyle/>
          <a:p>
            <a:r>
              <a:rPr lang="vi-VN" sz="6000" b="1" smtClean="0">
                <a:solidFill>
                  <a:srgbClr val="FFFF00"/>
                </a:solidFill>
                <a:latin typeface="+mj-lt"/>
              </a:rPr>
              <a:t>N</a:t>
            </a:r>
            <a:endParaRPr lang="en-US" sz="6000" b="1">
              <a:solidFill>
                <a:srgbClr val="FFFF00"/>
              </a:solidFill>
              <a:latin typeface="+mj-lt"/>
            </a:endParaRPr>
          </a:p>
        </p:txBody>
      </p:sp>
      <p:sp>
        <p:nvSpPr>
          <p:cNvPr id="22" name="Rounded Rectangle 21"/>
          <p:cNvSpPr/>
          <p:nvPr/>
        </p:nvSpPr>
        <p:spPr>
          <a:xfrm>
            <a:off x="2951239" y="4166504"/>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3005803" y="4184947"/>
            <a:ext cx="595086" cy="1015663"/>
          </a:xfrm>
          <a:prstGeom prst="rect">
            <a:avLst/>
          </a:prstGeom>
          <a:noFill/>
        </p:spPr>
        <p:txBody>
          <a:bodyPr wrap="square" rtlCol="0">
            <a:spAutoFit/>
          </a:bodyPr>
          <a:lstStyle/>
          <a:p>
            <a:r>
              <a:rPr lang="vi-VN" sz="6000" b="1" smtClean="0">
                <a:solidFill>
                  <a:srgbClr val="FFFF00"/>
                </a:solidFill>
                <a:latin typeface="+mj-lt"/>
              </a:rPr>
              <a:t>Ư</a:t>
            </a:r>
            <a:endParaRPr lang="en-US" sz="6000" b="1">
              <a:solidFill>
                <a:srgbClr val="FFFF00"/>
              </a:solidFill>
              <a:latin typeface="+mj-lt"/>
            </a:endParaRPr>
          </a:p>
        </p:txBody>
      </p:sp>
      <p:sp>
        <p:nvSpPr>
          <p:cNvPr id="24" name="Rounded Rectangle 23"/>
          <p:cNvSpPr/>
          <p:nvPr/>
        </p:nvSpPr>
        <p:spPr>
          <a:xfrm>
            <a:off x="3972547" y="4161099"/>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4041625" y="4223084"/>
            <a:ext cx="595086" cy="1015663"/>
          </a:xfrm>
          <a:prstGeom prst="rect">
            <a:avLst/>
          </a:prstGeom>
          <a:noFill/>
        </p:spPr>
        <p:txBody>
          <a:bodyPr wrap="square" rtlCol="0">
            <a:spAutoFit/>
          </a:bodyPr>
          <a:lstStyle/>
          <a:p>
            <a:r>
              <a:rPr lang="vi-VN" sz="6000" b="1" smtClean="0">
                <a:solidFill>
                  <a:srgbClr val="FFFF00"/>
                </a:solidFill>
                <a:latin typeface="+mj-lt"/>
              </a:rPr>
              <a:t>Ớ</a:t>
            </a:r>
            <a:endParaRPr lang="en-US" sz="6000" b="1">
              <a:solidFill>
                <a:srgbClr val="FFFF00"/>
              </a:solidFill>
              <a:latin typeface="+mj-lt"/>
            </a:endParaRPr>
          </a:p>
        </p:txBody>
      </p:sp>
      <p:sp>
        <p:nvSpPr>
          <p:cNvPr id="26" name="Rounded Rectangle 25"/>
          <p:cNvSpPr/>
          <p:nvPr/>
        </p:nvSpPr>
        <p:spPr>
          <a:xfrm>
            <a:off x="4993855" y="4155694"/>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a:off x="5077447" y="4116081"/>
            <a:ext cx="595086" cy="1015663"/>
          </a:xfrm>
          <a:prstGeom prst="rect">
            <a:avLst/>
          </a:prstGeom>
          <a:noFill/>
        </p:spPr>
        <p:txBody>
          <a:bodyPr wrap="square" rtlCol="0">
            <a:spAutoFit/>
          </a:bodyPr>
          <a:lstStyle/>
          <a:p>
            <a:r>
              <a:rPr lang="vi-VN" sz="6000" b="1" smtClean="0">
                <a:solidFill>
                  <a:srgbClr val="FFFF00"/>
                </a:solidFill>
                <a:latin typeface="+mj-lt"/>
              </a:rPr>
              <a:t>C</a:t>
            </a:r>
            <a:endParaRPr lang="en-US" sz="6000" b="1">
              <a:solidFill>
                <a:srgbClr val="FFFF00"/>
              </a:solidFill>
              <a:latin typeface="+mj-lt"/>
            </a:endParaRPr>
          </a:p>
        </p:txBody>
      </p:sp>
      <p:sp>
        <p:nvSpPr>
          <p:cNvPr id="28" name="Rounded Rectangle 27"/>
          <p:cNvSpPr/>
          <p:nvPr/>
        </p:nvSpPr>
        <p:spPr>
          <a:xfrm>
            <a:off x="6015163" y="4150289"/>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6142297" y="4110676"/>
            <a:ext cx="595086" cy="1015663"/>
          </a:xfrm>
          <a:prstGeom prst="rect">
            <a:avLst/>
          </a:prstGeom>
          <a:noFill/>
        </p:spPr>
        <p:txBody>
          <a:bodyPr wrap="square" rtlCol="0">
            <a:spAutoFit/>
          </a:bodyPr>
          <a:lstStyle/>
          <a:p>
            <a:r>
              <a:rPr lang="vi-VN" sz="6000" b="1" smtClean="0">
                <a:solidFill>
                  <a:srgbClr val="FFFF00"/>
                </a:solidFill>
                <a:latin typeface="+mj-lt"/>
              </a:rPr>
              <a:t>T</a:t>
            </a:r>
            <a:endParaRPr lang="en-US" sz="6000" b="1">
              <a:solidFill>
                <a:srgbClr val="FFFF00"/>
              </a:solidFill>
              <a:latin typeface="+mj-lt"/>
            </a:endParaRPr>
          </a:p>
        </p:txBody>
      </p:sp>
      <p:sp>
        <p:nvSpPr>
          <p:cNvPr id="30" name="Rounded Rectangle 29"/>
          <p:cNvSpPr/>
          <p:nvPr/>
        </p:nvSpPr>
        <p:spPr>
          <a:xfrm>
            <a:off x="7036471" y="4144884"/>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7163605" y="4105271"/>
            <a:ext cx="595086" cy="1015663"/>
          </a:xfrm>
          <a:prstGeom prst="rect">
            <a:avLst/>
          </a:prstGeom>
          <a:noFill/>
        </p:spPr>
        <p:txBody>
          <a:bodyPr wrap="square" rtlCol="0">
            <a:spAutoFit/>
          </a:bodyPr>
          <a:lstStyle/>
          <a:p>
            <a:r>
              <a:rPr lang="vi-VN" sz="6000" b="1" smtClean="0">
                <a:solidFill>
                  <a:srgbClr val="FFFF00"/>
                </a:solidFill>
                <a:latin typeface="+mj-lt"/>
              </a:rPr>
              <a:t>R</a:t>
            </a:r>
            <a:endParaRPr lang="en-US" sz="6000" b="1">
              <a:solidFill>
                <a:srgbClr val="FFFF00"/>
              </a:solidFill>
              <a:latin typeface="+mj-lt"/>
            </a:endParaRPr>
          </a:p>
        </p:txBody>
      </p:sp>
      <p:sp>
        <p:nvSpPr>
          <p:cNvPr id="32" name="Rounded Rectangle 31"/>
          <p:cNvSpPr/>
          <p:nvPr/>
        </p:nvSpPr>
        <p:spPr>
          <a:xfrm>
            <a:off x="8057779" y="4139479"/>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p:cNvSpPr txBox="1"/>
          <p:nvPr/>
        </p:nvSpPr>
        <p:spPr>
          <a:xfrm>
            <a:off x="8112343" y="4172436"/>
            <a:ext cx="595086" cy="1015663"/>
          </a:xfrm>
          <a:prstGeom prst="rect">
            <a:avLst/>
          </a:prstGeom>
          <a:noFill/>
        </p:spPr>
        <p:txBody>
          <a:bodyPr wrap="square" rtlCol="0">
            <a:spAutoFit/>
          </a:bodyPr>
          <a:lstStyle/>
          <a:p>
            <a:r>
              <a:rPr lang="vi-VN" sz="6000" b="1" smtClean="0">
                <a:solidFill>
                  <a:srgbClr val="FFFF00"/>
                </a:solidFill>
                <a:latin typeface="+mj-lt"/>
              </a:rPr>
              <a:t>Ờ</a:t>
            </a:r>
            <a:endParaRPr lang="en-US" sz="6000" b="1">
              <a:solidFill>
                <a:srgbClr val="FFFF00"/>
              </a:solidFill>
              <a:latin typeface="+mj-lt"/>
            </a:endParaRPr>
          </a:p>
        </p:txBody>
      </p:sp>
      <p:sp>
        <p:nvSpPr>
          <p:cNvPr id="34" name="Rounded Rectangle 33"/>
          <p:cNvSpPr/>
          <p:nvPr/>
        </p:nvSpPr>
        <p:spPr>
          <a:xfrm>
            <a:off x="9079087" y="4134074"/>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p:cNvSpPr txBox="1"/>
          <p:nvPr/>
        </p:nvSpPr>
        <p:spPr>
          <a:xfrm>
            <a:off x="9293305" y="4108975"/>
            <a:ext cx="595086" cy="1015663"/>
          </a:xfrm>
          <a:prstGeom prst="rect">
            <a:avLst/>
          </a:prstGeom>
          <a:noFill/>
        </p:spPr>
        <p:txBody>
          <a:bodyPr wrap="square" rtlCol="0">
            <a:spAutoFit/>
          </a:bodyPr>
          <a:lstStyle/>
          <a:p>
            <a:r>
              <a:rPr lang="vi-VN" sz="6000" b="1" smtClean="0">
                <a:solidFill>
                  <a:srgbClr val="FFFF00"/>
                </a:solidFill>
                <a:latin typeface="+mj-lt"/>
              </a:rPr>
              <a:t>I</a:t>
            </a:r>
            <a:endParaRPr lang="en-US" sz="6000" b="1">
              <a:solidFill>
                <a:srgbClr val="FFFF00"/>
              </a:solidFill>
              <a:latin typeface="+mj-lt"/>
            </a:endParaRPr>
          </a:p>
        </p:txBody>
      </p:sp>
    </p:spTree>
    <p:extLst>
      <p:ext uri="{BB962C8B-B14F-4D97-AF65-F5344CB8AC3E}">
        <p14:creationId xmlns:p14="http://schemas.microsoft.com/office/powerpoint/2010/main" val="929920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randombar(horizontal)">
                                      <p:cBhvr>
                                        <p:cTn id="7" dur="500"/>
                                        <p:tgtEl>
                                          <p:spTgt spid="2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randombar(horizontal)">
                                      <p:cBhvr>
                                        <p:cTn id="10" dur="500"/>
                                        <p:tgtEl>
                                          <p:spTgt spid="21"/>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randombar(horizontal)">
                                      <p:cBhvr>
                                        <p:cTn id="13" dur="500"/>
                                        <p:tgtEl>
                                          <p:spTgt spid="25"/>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randombar(horizontal)">
                                      <p:cBhvr>
                                        <p:cTn id="16" dur="500"/>
                                        <p:tgtEl>
                                          <p:spTgt spid="27"/>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randombar(horizontal)">
                                      <p:cBhvr>
                                        <p:cTn id="19" dur="500"/>
                                        <p:tgtEl>
                                          <p:spTgt spid="29"/>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randombar(horizontal)">
                                      <p:cBhvr>
                                        <p:cTn id="22" dur="500"/>
                                        <p:tgtEl>
                                          <p:spTgt spid="31"/>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randombar(horizontal)">
                                      <p:cBhvr>
                                        <p:cTn id="25" dur="500"/>
                                        <p:tgtEl>
                                          <p:spTgt spid="33"/>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35"/>
                                        </p:tgtEl>
                                        <p:attrNameLst>
                                          <p:attrName>style.visibility</p:attrName>
                                        </p:attrNameLst>
                                      </p:cBhvr>
                                      <p:to>
                                        <p:strVal val="visible"/>
                                      </p:to>
                                    </p:set>
                                    <p:animEffect transition="in" filter="randombar(horizontal)">
                                      <p:cBhvr>
                                        <p:cTn id="28"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3" grpId="0"/>
      <p:bldP spid="25" grpId="0"/>
      <p:bldP spid="27" grpId="0"/>
      <p:bldP spid="29" grpId="0"/>
      <p:bldP spid="31" grpId="0"/>
      <p:bldP spid="33" grpId="0"/>
      <p:bldP spid="3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99+ hình nền powerpoint màu hồng đẹp xuất sắc, tải về nga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112" y="0"/>
            <a:ext cx="12259112"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9"/>
          <p:cNvSpPr/>
          <p:nvPr/>
        </p:nvSpPr>
        <p:spPr>
          <a:xfrm>
            <a:off x="1299240" y="917302"/>
            <a:ext cx="2944343" cy="1012118"/>
          </a:xfrm>
          <a:custGeom>
            <a:avLst/>
            <a:gdLst/>
            <a:ahLst/>
            <a:cxnLst/>
            <a:rect l="l" t="t" r="r" b="b"/>
            <a:pathLst>
              <a:path w="4416514" h="1518177">
                <a:moveTo>
                  <a:pt x="0" y="0"/>
                </a:moveTo>
                <a:lnTo>
                  <a:pt x="4416514" y="0"/>
                </a:lnTo>
                <a:lnTo>
                  <a:pt x="4416514" y="1518177"/>
                </a:lnTo>
                <a:lnTo>
                  <a:pt x="0" y="1518177"/>
                </a:lnTo>
                <a:lnTo>
                  <a:pt x="0" y="0"/>
                </a:lnTo>
                <a:close/>
              </a:path>
            </a:pathLst>
          </a:custGeom>
          <a:blipFill>
            <a:blip r:embed="rId3">
              <a:extLst>
                <a:ext uri="{96DAC541-7B7A-43D3-8B79-37D633B846F1}">
                  <asvg:svgBlip xmlns:asvg="http://schemas.microsoft.com/office/drawing/2016/SVG/main" xmlns="" r:embed="rId7"/>
                </a:ext>
              </a:extLst>
            </a:blip>
            <a:stretch>
              <a:fillRect/>
            </a:stretch>
          </a:blipFill>
        </p:spPr>
      </p:sp>
      <p:sp>
        <p:nvSpPr>
          <p:cNvPr id="10" name="TextBox 9"/>
          <p:cNvSpPr txBox="1"/>
          <p:nvPr/>
        </p:nvSpPr>
        <p:spPr>
          <a:xfrm>
            <a:off x="1799303" y="986463"/>
            <a:ext cx="2444280" cy="830997"/>
          </a:xfrm>
          <a:prstGeom prst="rect">
            <a:avLst/>
          </a:prstGeom>
          <a:noFill/>
        </p:spPr>
        <p:txBody>
          <a:bodyPr wrap="square" rtlCol="0">
            <a:spAutoFit/>
          </a:bodyPr>
          <a:lstStyle/>
          <a:p>
            <a:r>
              <a:rPr lang="vi-VN" sz="4800" b="1" u="sng" smtClean="0">
                <a:solidFill>
                  <a:srgbClr val="00B050"/>
                </a:solidFill>
                <a:latin typeface="+mj-lt"/>
              </a:rPr>
              <a:t>Câu 2:</a:t>
            </a:r>
            <a:endParaRPr lang="en-US" sz="4800" b="1" u="sng">
              <a:solidFill>
                <a:srgbClr val="00B050"/>
              </a:solidFill>
              <a:latin typeface="+mj-lt"/>
            </a:endParaRPr>
          </a:p>
        </p:txBody>
      </p:sp>
      <p:sp>
        <p:nvSpPr>
          <p:cNvPr id="11" name="TextBox 10"/>
          <p:cNvSpPr txBox="1"/>
          <p:nvPr/>
        </p:nvSpPr>
        <p:spPr>
          <a:xfrm>
            <a:off x="1599366" y="2160922"/>
            <a:ext cx="9078247" cy="1754326"/>
          </a:xfrm>
          <a:prstGeom prst="rect">
            <a:avLst/>
          </a:prstGeom>
          <a:noFill/>
        </p:spPr>
        <p:txBody>
          <a:bodyPr wrap="square" rtlCol="0">
            <a:spAutoFit/>
          </a:bodyPr>
          <a:lstStyle/>
          <a:p>
            <a:pPr algn="ctr"/>
            <a:r>
              <a:rPr lang="vi-VN" sz="5400" b="1" smtClean="0">
                <a:solidFill>
                  <a:srgbClr val="FF0000"/>
                </a:solidFill>
                <a:latin typeface="+mj-lt"/>
              </a:rPr>
              <a:t>Nước Trời giống như chủ nhà thuê người làm việc ở đâu?</a:t>
            </a:r>
            <a:endParaRPr lang="en-US" sz="5400" b="1">
              <a:solidFill>
                <a:srgbClr val="FF0000"/>
              </a:solidFill>
              <a:latin typeface="+mj-lt"/>
            </a:endParaRPr>
          </a:p>
        </p:txBody>
      </p:sp>
      <p:sp>
        <p:nvSpPr>
          <p:cNvPr id="12" name="Rounded Rectangle 11"/>
          <p:cNvSpPr/>
          <p:nvPr/>
        </p:nvSpPr>
        <p:spPr>
          <a:xfrm>
            <a:off x="2519390" y="4320722"/>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2646524" y="4281109"/>
            <a:ext cx="595086" cy="1015663"/>
          </a:xfrm>
          <a:prstGeom prst="rect">
            <a:avLst/>
          </a:prstGeom>
          <a:noFill/>
        </p:spPr>
        <p:txBody>
          <a:bodyPr wrap="square" rtlCol="0">
            <a:spAutoFit/>
          </a:bodyPr>
          <a:lstStyle/>
          <a:p>
            <a:r>
              <a:rPr lang="vi-VN" sz="6000" b="1" smtClean="0">
                <a:solidFill>
                  <a:srgbClr val="FFFF00"/>
                </a:solidFill>
                <a:latin typeface="+mj-lt"/>
              </a:rPr>
              <a:t>V</a:t>
            </a:r>
            <a:endParaRPr lang="en-US" sz="6000" b="1">
              <a:solidFill>
                <a:srgbClr val="FFFF00"/>
              </a:solidFill>
              <a:latin typeface="+mj-lt"/>
            </a:endParaRPr>
          </a:p>
        </p:txBody>
      </p:sp>
      <p:sp>
        <p:nvSpPr>
          <p:cNvPr id="22" name="Rounded Rectangle 21"/>
          <p:cNvSpPr/>
          <p:nvPr/>
        </p:nvSpPr>
        <p:spPr>
          <a:xfrm>
            <a:off x="3540698" y="4315317"/>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3595262" y="4333760"/>
            <a:ext cx="595086" cy="1015663"/>
          </a:xfrm>
          <a:prstGeom prst="rect">
            <a:avLst/>
          </a:prstGeom>
          <a:noFill/>
        </p:spPr>
        <p:txBody>
          <a:bodyPr wrap="square" rtlCol="0">
            <a:spAutoFit/>
          </a:bodyPr>
          <a:lstStyle/>
          <a:p>
            <a:r>
              <a:rPr lang="vi-VN" sz="6000" b="1" smtClean="0">
                <a:solidFill>
                  <a:srgbClr val="FFFF00"/>
                </a:solidFill>
                <a:latin typeface="+mj-lt"/>
              </a:rPr>
              <a:t>Ư</a:t>
            </a:r>
            <a:endParaRPr lang="en-US" sz="6000" b="1">
              <a:solidFill>
                <a:srgbClr val="FFFF00"/>
              </a:solidFill>
              <a:latin typeface="+mj-lt"/>
            </a:endParaRPr>
          </a:p>
        </p:txBody>
      </p:sp>
      <p:sp>
        <p:nvSpPr>
          <p:cNvPr id="24" name="Rounded Rectangle 23"/>
          <p:cNvSpPr/>
          <p:nvPr/>
        </p:nvSpPr>
        <p:spPr>
          <a:xfrm>
            <a:off x="4562006" y="4309912"/>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4631084" y="4371897"/>
            <a:ext cx="595086" cy="1015663"/>
          </a:xfrm>
          <a:prstGeom prst="rect">
            <a:avLst/>
          </a:prstGeom>
          <a:noFill/>
        </p:spPr>
        <p:txBody>
          <a:bodyPr wrap="square" rtlCol="0">
            <a:spAutoFit/>
          </a:bodyPr>
          <a:lstStyle/>
          <a:p>
            <a:r>
              <a:rPr lang="vi-VN" sz="6000" b="1" smtClean="0">
                <a:solidFill>
                  <a:srgbClr val="FFFF00"/>
                </a:solidFill>
                <a:latin typeface="+mj-lt"/>
              </a:rPr>
              <a:t>Ờ</a:t>
            </a:r>
            <a:endParaRPr lang="en-US" sz="6000" b="1">
              <a:solidFill>
                <a:srgbClr val="FFFF00"/>
              </a:solidFill>
              <a:latin typeface="+mj-lt"/>
            </a:endParaRPr>
          </a:p>
        </p:txBody>
      </p:sp>
      <p:sp>
        <p:nvSpPr>
          <p:cNvPr id="26" name="Rounded Rectangle 25"/>
          <p:cNvSpPr/>
          <p:nvPr/>
        </p:nvSpPr>
        <p:spPr>
          <a:xfrm>
            <a:off x="5583314" y="4304507"/>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a:off x="5666906" y="4264894"/>
            <a:ext cx="595086" cy="1015663"/>
          </a:xfrm>
          <a:prstGeom prst="rect">
            <a:avLst/>
          </a:prstGeom>
          <a:noFill/>
        </p:spPr>
        <p:txBody>
          <a:bodyPr wrap="square" rtlCol="0">
            <a:spAutoFit/>
          </a:bodyPr>
          <a:lstStyle/>
          <a:p>
            <a:r>
              <a:rPr lang="vi-VN" sz="6000" b="1" smtClean="0">
                <a:solidFill>
                  <a:srgbClr val="FFFF00"/>
                </a:solidFill>
                <a:latin typeface="+mj-lt"/>
              </a:rPr>
              <a:t>N</a:t>
            </a:r>
            <a:endParaRPr lang="en-US" sz="6000" b="1">
              <a:solidFill>
                <a:srgbClr val="FFFF00"/>
              </a:solidFill>
              <a:latin typeface="+mj-lt"/>
            </a:endParaRPr>
          </a:p>
        </p:txBody>
      </p:sp>
      <p:sp>
        <p:nvSpPr>
          <p:cNvPr id="28" name="Rounded Rectangle 27"/>
          <p:cNvSpPr/>
          <p:nvPr/>
        </p:nvSpPr>
        <p:spPr>
          <a:xfrm>
            <a:off x="6604622" y="4299102"/>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6731756" y="4259489"/>
            <a:ext cx="595086" cy="1015663"/>
          </a:xfrm>
          <a:prstGeom prst="rect">
            <a:avLst/>
          </a:prstGeom>
          <a:noFill/>
        </p:spPr>
        <p:txBody>
          <a:bodyPr wrap="square" rtlCol="0">
            <a:spAutoFit/>
          </a:bodyPr>
          <a:lstStyle/>
          <a:p>
            <a:r>
              <a:rPr lang="vi-VN" sz="6000" b="1" smtClean="0">
                <a:solidFill>
                  <a:srgbClr val="FFFF00"/>
                </a:solidFill>
                <a:latin typeface="+mj-lt"/>
              </a:rPr>
              <a:t>N</a:t>
            </a:r>
            <a:endParaRPr lang="en-US" sz="6000" b="1">
              <a:solidFill>
                <a:srgbClr val="FFFF00"/>
              </a:solidFill>
              <a:latin typeface="+mj-lt"/>
            </a:endParaRPr>
          </a:p>
        </p:txBody>
      </p:sp>
      <p:sp>
        <p:nvSpPr>
          <p:cNvPr id="30" name="Rounded Rectangle 29"/>
          <p:cNvSpPr/>
          <p:nvPr/>
        </p:nvSpPr>
        <p:spPr>
          <a:xfrm>
            <a:off x="7625930" y="4293697"/>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7724036" y="4254084"/>
            <a:ext cx="595086" cy="1015663"/>
          </a:xfrm>
          <a:prstGeom prst="rect">
            <a:avLst/>
          </a:prstGeom>
          <a:noFill/>
        </p:spPr>
        <p:txBody>
          <a:bodyPr wrap="square" rtlCol="0">
            <a:spAutoFit/>
          </a:bodyPr>
          <a:lstStyle/>
          <a:p>
            <a:r>
              <a:rPr lang="vi-VN" sz="6000" b="1" smtClean="0">
                <a:solidFill>
                  <a:srgbClr val="FFFF00"/>
                </a:solidFill>
                <a:latin typeface="+mj-lt"/>
              </a:rPr>
              <a:t>H</a:t>
            </a:r>
            <a:endParaRPr lang="en-US" sz="6000" b="1">
              <a:solidFill>
                <a:srgbClr val="FFFF00"/>
              </a:solidFill>
              <a:latin typeface="+mj-lt"/>
            </a:endParaRPr>
          </a:p>
        </p:txBody>
      </p:sp>
      <p:sp>
        <p:nvSpPr>
          <p:cNvPr id="32" name="Rounded Rectangle 31"/>
          <p:cNvSpPr/>
          <p:nvPr/>
        </p:nvSpPr>
        <p:spPr>
          <a:xfrm>
            <a:off x="8647238" y="4288292"/>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p:cNvSpPr txBox="1"/>
          <p:nvPr/>
        </p:nvSpPr>
        <p:spPr>
          <a:xfrm>
            <a:off x="8716316" y="4263193"/>
            <a:ext cx="595086" cy="1015663"/>
          </a:xfrm>
          <a:prstGeom prst="rect">
            <a:avLst/>
          </a:prstGeom>
          <a:noFill/>
        </p:spPr>
        <p:txBody>
          <a:bodyPr wrap="square" rtlCol="0">
            <a:spAutoFit/>
          </a:bodyPr>
          <a:lstStyle/>
          <a:p>
            <a:r>
              <a:rPr lang="vi-VN" sz="6000" b="1" smtClean="0">
                <a:solidFill>
                  <a:srgbClr val="FFFF00"/>
                </a:solidFill>
                <a:latin typeface="+mj-lt"/>
              </a:rPr>
              <a:t>O</a:t>
            </a:r>
            <a:endParaRPr lang="en-US" sz="6000" b="1">
              <a:solidFill>
                <a:srgbClr val="FFFF00"/>
              </a:solidFill>
              <a:latin typeface="+mj-lt"/>
            </a:endParaRPr>
          </a:p>
        </p:txBody>
      </p:sp>
    </p:spTree>
    <p:extLst>
      <p:ext uri="{BB962C8B-B14F-4D97-AF65-F5344CB8AC3E}">
        <p14:creationId xmlns:p14="http://schemas.microsoft.com/office/powerpoint/2010/main" val="2066837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randombar(horizontal)">
                                      <p:cBhvr>
                                        <p:cTn id="10" dur="500"/>
                                        <p:tgtEl>
                                          <p:spTgt spid="23"/>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randombar(horizontal)">
                                      <p:cBhvr>
                                        <p:cTn id="13" dur="500"/>
                                        <p:tgtEl>
                                          <p:spTgt spid="25"/>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randombar(horizontal)">
                                      <p:cBhvr>
                                        <p:cTn id="16" dur="500"/>
                                        <p:tgtEl>
                                          <p:spTgt spid="27"/>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randombar(horizontal)">
                                      <p:cBhvr>
                                        <p:cTn id="19" dur="500"/>
                                        <p:tgtEl>
                                          <p:spTgt spid="29"/>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randombar(horizontal)">
                                      <p:cBhvr>
                                        <p:cTn id="22" dur="500"/>
                                        <p:tgtEl>
                                          <p:spTgt spid="31"/>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randombar(horizontal)">
                                      <p:cBhvr>
                                        <p:cTn id="25"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3" grpId="0"/>
      <p:bldP spid="25" grpId="0"/>
      <p:bldP spid="27" grpId="0"/>
      <p:bldP spid="29" grpId="0"/>
      <p:bldP spid="31" grpId="0"/>
      <p:bldP spid="3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99+ hình nền powerpoint màu hồng đẹp xuất sắc, tải về nga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723" y="0"/>
            <a:ext cx="12345480"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9"/>
          <p:cNvSpPr/>
          <p:nvPr/>
        </p:nvSpPr>
        <p:spPr>
          <a:xfrm>
            <a:off x="1299240" y="917302"/>
            <a:ext cx="2944343" cy="1012118"/>
          </a:xfrm>
          <a:custGeom>
            <a:avLst/>
            <a:gdLst/>
            <a:ahLst/>
            <a:cxnLst/>
            <a:rect l="l" t="t" r="r" b="b"/>
            <a:pathLst>
              <a:path w="4416514" h="1518177">
                <a:moveTo>
                  <a:pt x="0" y="0"/>
                </a:moveTo>
                <a:lnTo>
                  <a:pt x="4416514" y="0"/>
                </a:lnTo>
                <a:lnTo>
                  <a:pt x="4416514" y="1518177"/>
                </a:lnTo>
                <a:lnTo>
                  <a:pt x="0" y="1518177"/>
                </a:lnTo>
                <a:lnTo>
                  <a:pt x="0" y="0"/>
                </a:lnTo>
                <a:close/>
              </a:path>
            </a:pathLst>
          </a:custGeom>
          <a:blipFill>
            <a:blip r:embed="rId3">
              <a:extLst>
                <a:ext uri="{96DAC541-7B7A-43D3-8B79-37D633B846F1}">
                  <asvg:svgBlip xmlns:asvg="http://schemas.microsoft.com/office/drawing/2016/SVG/main" xmlns="" r:embed="rId7"/>
                </a:ext>
              </a:extLst>
            </a:blip>
            <a:stretch>
              <a:fillRect/>
            </a:stretch>
          </a:blipFill>
        </p:spPr>
      </p:sp>
      <p:sp>
        <p:nvSpPr>
          <p:cNvPr id="10" name="TextBox 9"/>
          <p:cNvSpPr txBox="1"/>
          <p:nvPr/>
        </p:nvSpPr>
        <p:spPr>
          <a:xfrm>
            <a:off x="1799303" y="986463"/>
            <a:ext cx="2444280" cy="830997"/>
          </a:xfrm>
          <a:prstGeom prst="rect">
            <a:avLst/>
          </a:prstGeom>
          <a:noFill/>
        </p:spPr>
        <p:txBody>
          <a:bodyPr wrap="square" rtlCol="0">
            <a:spAutoFit/>
          </a:bodyPr>
          <a:lstStyle/>
          <a:p>
            <a:r>
              <a:rPr lang="vi-VN" sz="4800" b="1" u="sng" smtClean="0">
                <a:solidFill>
                  <a:srgbClr val="00B050"/>
                </a:solidFill>
                <a:latin typeface="+mj-lt"/>
              </a:rPr>
              <a:t>Câu 3:</a:t>
            </a:r>
            <a:endParaRPr lang="en-US" sz="4800" b="1" u="sng">
              <a:solidFill>
                <a:srgbClr val="00B050"/>
              </a:solidFill>
              <a:latin typeface="+mj-lt"/>
            </a:endParaRPr>
          </a:p>
        </p:txBody>
      </p:sp>
      <p:sp>
        <p:nvSpPr>
          <p:cNvPr id="11" name="TextBox 10"/>
          <p:cNvSpPr txBox="1"/>
          <p:nvPr/>
        </p:nvSpPr>
        <p:spPr>
          <a:xfrm>
            <a:off x="1599366" y="2160922"/>
            <a:ext cx="9078247" cy="1754326"/>
          </a:xfrm>
          <a:prstGeom prst="rect">
            <a:avLst/>
          </a:prstGeom>
          <a:noFill/>
        </p:spPr>
        <p:txBody>
          <a:bodyPr wrap="square" rtlCol="0">
            <a:spAutoFit/>
          </a:bodyPr>
          <a:lstStyle/>
          <a:p>
            <a:pPr algn="ctr"/>
            <a:r>
              <a:rPr lang="en-US" sz="5400" b="1" smtClean="0">
                <a:solidFill>
                  <a:srgbClr val="FF0000"/>
                </a:solidFill>
                <a:latin typeface="Times New Roman" panose="02020603050405020304" pitchFamily="18" charset="0"/>
                <a:cs typeface="Times New Roman" panose="02020603050405020304" pitchFamily="18" charset="0"/>
              </a:rPr>
              <a:t>Tiền công nhật đã thỏa thuận là bao nhiêu?</a:t>
            </a:r>
            <a:endParaRPr lang="en-US" sz="5400" b="1">
              <a:solidFill>
                <a:srgbClr val="FF0000"/>
              </a:solidFill>
              <a:latin typeface="Times New Roman" panose="02020603050405020304" pitchFamily="18" charset="0"/>
              <a:cs typeface="Times New Roman" panose="02020603050405020304" pitchFamily="18" charset="0"/>
            </a:endParaRPr>
          </a:p>
        </p:txBody>
      </p:sp>
      <p:sp>
        <p:nvSpPr>
          <p:cNvPr id="12" name="Rounded Rectangle 11"/>
          <p:cNvSpPr/>
          <p:nvPr/>
        </p:nvSpPr>
        <p:spPr>
          <a:xfrm>
            <a:off x="2716670" y="4218793"/>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2756720" y="4179180"/>
            <a:ext cx="595086" cy="1015663"/>
          </a:xfrm>
          <a:prstGeom prst="rect">
            <a:avLst/>
          </a:prstGeom>
          <a:noFill/>
        </p:spPr>
        <p:txBody>
          <a:bodyPr wrap="square" rtlCol="0">
            <a:spAutoFit/>
          </a:bodyPr>
          <a:lstStyle/>
          <a:p>
            <a:r>
              <a:rPr lang="vi-VN" sz="6000" b="1" smtClean="0">
                <a:solidFill>
                  <a:srgbClr val="FFFF00"/>
                </a:solidFill>
                <a:latin typeface="+mj-lt"/>
              </a:rPr>
              <a:t>M</a:t>
            </a:r>
            <a:endParaRPr lang="en-US" sz="6000" b="1">
              <a:solidFill>
                <a:srgbClr val="FFFF00"/>
              </a:solidFill>
              <a:latin typeface="+mj-lt"/>
            </a:endParaRPr>
          </a:p>
        </p:txBody>
      </p:sp>
      <p:sp>
        <p:nvSpPr>
          <p:cNvPr id="22" name="Rounded Rectangle 21"/>
          <p:cNvSpPr/>
          <p:nvPr/>
        </p:nvSpPr>
        <p:spPr>
          <a:xfrm>
            <a:off x="3737978" y="4213388"/>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3792542" y="4188289"/>
            <a:ext cx="595086" cy="1015663"/>
          </a:xfrm>
          <a:prstGeom prst="rect">
            <a:avLst/>
          </a:prstGeom>
          <a:noFill/>
        </p:spPr>
        <p:txBody>
          <a:bodyPr wrap="square" rtlCol="0">
            <a:spAutoFit/>
          </a:bodyPr>
          <a:lstStyle/>
          <a:p>
            <a:r>
              <a:rPr lang="vi-VN" sz="6000" b="1" smtClean="0">
                <a:solidFill>
                  <a:srgbClr val="FFFF00"/>
                </a:solidFill>
                <a:latin typeface="+mj-lt"/>
              </a:rPr>
              <a:t>Ộ</a:t>
            </a:r>
            <a:endParaRPr lang="en-US" sz="6000" b="1">
              <a:solidFill>
                <a:srgbClr val="FFFF00"/>
              </a:solidFill>
              <a:latin typeface="+mj-lt"/>
            </a:endParaRPr>
          </a:p>
        </p:txBody>
      </p:sp>
      <p:sp>
        <p:nvSpPr>
          <p:cNvPr id="24" name="Rounded Rectangle 23"/>
          <p:cNvSpPr/>
          <p:nvPr/>
        </p:nvSpPr>
        <p:spPr>
          <a:xfrm>
            <a:off x="4759286" y="4207983"/>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4871906" y="4197398"/>
            <a:ext cx="595086" cy="1015663"/>
          </a:xfrm>
          <a:prstGeom prst="rect">
            <a:avLst/>
          </a:prstGeom>
          <a:noFill/>
        </p:spPr>
        <p:txBody>
          <a:bodyPr wrap="square" rtlCol="0">
            <a:spAutoFit/>
          </a:bodyPr>
          <a:lstStyle/>
          <a:p>
            <a:r>
              <a:rPr lang="vi-VN" sz="6000" b="1" smtClean="0">
                <a:solidFill>
                  <a:srgbClr val="FFFF00"/>
                </a:solidFill>
                <a:latin typeface="+mj-lt"/>
              </a:rPr>
              <a:t>T</a:t>
            </a:r>
            <a:endParaRPr lang="en-US" sz="6000" b="1">
              <a:solidFill>
                <a:srgbClr val="FFFF00"/>
              </a:solidFill>
              <a:latin typeface="+mj-lt"/>
            </a:endParaRPr>
          </a:p>
        </p:txBody>
      </p:sp>
      <p:sp>
        <p:nvSpPr>
          <p:cNvPr id="26" name="Rounded Rectangle 25"/>
          <p:cNvSpPr/>
          <p:nvPr/>
        </p:nvSpPr>
        <p:spPr>
          <a:xfrm>
            <a:off x="5780594" y="4202578"/>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a:off x="5893214" y="4162965"/>
            <a:ext cx="595086" cy="1015663"/>
          </a:xfrm>
          <a:prstGeom prst="rect">
            <a:avLst/>
          </a:prstGeom>
          <a:noFill/>
        </p:spPr>
        <p:txBody>
          <a:bodyPr wrap="square" rtlCol="0">
            <a:spAutoFit/>
          </a:bodyPr>
          <a:lstStyle/>
          <a:p>
            <a:r>
              <a:rPr lang="vi-VN" sz="6000" b="1" smtClean="0">
                <a:solidFill>
                  <a:srgbClr val="FFFF00"/>
                </a:solidFill>
                <a:latin typeface="+mj-lt"/>
              </a:rPr>
              <a:t>Đ</a:t>
            </a:r>
            <a:endParaRPr lang="en-US" sz="6000" b="1">
              <a:solidFill>
                <a:srgbClr val="FFFF00"/>
              </a:solidFill>
              <a:latin typeface="+mj-lt"/>
            </a:endParaRPr>
          </a:p>
        </p:txBody>
      </p:sp>
      <p:sp>
        <p:nvSpPr>
          <p:cNvPr id="28" name="Rounded Rectangle 27"/>
          <p:cNvSpPr/>
          <p:nvPr/>
        </p:nvSpPr>
        <p:spPr>
          <a:xfrm>
            <a:off x="6801902" y="4197173"/>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6870980" y="4230130"/>
            <a:ext cx="595086" cy="1015663"/>
          </a:xfrm>
          <a:prstGeom prst="rect">
            <a:avLst/>
          </a:prstGeom>
          <a:noFill/>
        </p:spPr>
        <p:txBody>
          <a:bodyPr wrap="square" rtlCol="0">
            <a:spAutoFit/>
          </a:bodyPr>
          <a:lstStyle/>
          <a:p>
            <a:r>
              <a:rPr lang="vi-VN" sz="6000" b="1" smtClean="0">
                <a:solidFill>
                  <a:srgbClr val="FFFF00"/>
                </a:solidFill>
                <a:latin typeface="+mj-lt"/>
              </a:rPr>
              <a:t>Ồ</a:t>
            </a:r>
            <a:endParaRPr lang="en-US" sz="6000" b="1">
              <a:solidFill>
                <a:srgbClr val="FFFF00"/>
              </a:solidFill>
              <a:latin typeface="+mj-lt"/>
            </a:endParaRPr>
          </a:p>
        </p:txBody>
      </p:sp>
      <p:sp>
        <p:nvSpPr>
          <p:cNvPr id="30" name="Rounded Rectangle 29"/>
          <p:cNvSpPr/>
          <p:nvPr/>
        </p:nvSpPr>
        <p:spPr>
          <a:xfrm>
            <a:off x="7823210" y="4191768"/>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7950344" y="4152155"/>
            <a:ext cx="595086" cy="1015663"/>
          </a:xfrm>
          <a:prstGeom prst="rect">
            <a:avLst/>
          </a:prstGeom>
          <a:noFill/>
        </p:spPr>
        <p:txBody>
          <a:bodyPr wrap="square" rtlCol="0">
            <a:spAutoFit/>
          </a:bodyPr>
          <a:lstStyle/>
          <a:p>
            <a:r>
              <a:rPr lang="vi-VN" sz="6000" b="1" smtClean="0">
                <a:solidFill>
                  <a:srgbClr val="FFFF00"/>
                </a:solidFill>
                <a:latin typeface="+mj-lt"/>
              </a:rPr>
              <a:t>N</a:t>
            </a:r>
            <a:endParaRPr lang="en-US" sz="6000" b="1">
              <a:solidFill>
                <a:srgbClr val="FFFF00"/>
              </a:solidFill>
              <a:latin typeface="+mj-lt"/>
            </a:endParaRPr>
          </a:p>
        </p:txBody>
      </p:sp>
      <p:sp>
        <p:nvSpPr>
          <p:cNvPr id="32" name="Rounded Rectangle 31"/>
          <p:cNvSpPr/>
          <p:nvPr/>
        </p:nvSpPr>
        <p:spPr>
          <a:xfrm>
            <a:off x="8844518" y="4186363"/>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p:cNvSpPr txBox="1"/>
          <p:nvPr/>
        </p:nvSpPr>
        <p:spPr>
          <a:xfrm>
            <a:off x="8899082" y="4146750"/>
            <a:ext cx="595086" cy="1015663"/>
          </a:xfrm>
          <a:prstGeom prst="rect">
            <a:avLst/>
          </a:prstGeom>
          <a:noFill/>
        </p:spPr>
        <p:txBody>
          <a:bodyPr wrap="square" rtlCol="0">
            <a:spAutoFit/>
          </a:bodyPr>
          <a:lstStyle/>
          <a:p>
            <a:r>
              <a:rPr lang="vi-VN" sz="6000" b="1" smtClean="0">
                <a:solidFill>
                  <a:srgbClr val="FFFF00"/>
                </a:solidFill>
                <a:latin typeface="+mj-lt"/>
              </a:rPr>
              <a:t>G</a:t>
            </a:r>
            <a:endParaRPr lang="en-US" sz="6000" b="1">
              <a:solidFill>
                <a:srgbClr val="FFFF00"/>
              </a:solidFill>
              <a:latin typeface="+mj-lt"/>
            </a:endParaRPr>
          </a:p>
        </p:txBody>
      </p:sp>
    </p:spTree>
    <p:extLst>
      <p:ext uri="{BB962C8B-B14F-4D97-AF65-F5344CB8AC3E}">
        <p14:creationId xmlns:p14="http://schemas.microsoft.com/office/powerpoint/2010/main" val="4230869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randombar(horizontal)">
                                      <p:cBhvr>
                                        <p:cTn id="10" dur="500"/>
                                        <p:tgtEl>
                                          <p:spTgt spid="23"/>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randombar(horizontal)">
                                      <p:cBhvr>
                                        <p:cTn id="13" dur="500"/>
                                        <p:tgtEl>
                                          <p:spTgt spid="25"/>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randombar(horizontal)">
                                      <p:cBhvr>
                                        <p:cTn id="16" dur="500"/>
                                        <p:tgtEl>
                                          <p:spTgt spid="27"/>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randombar(horizontal)">
                                      <p:cBhvr>
                                        <p:cTn id="19" dur="500"/>
                                        <p:tgtEl>
                                          <p:spTgt spid="29"/>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randombar(horizontal)">
                                      <p:cBhvr>
                                        <p:cTn id="22" dur="500"/>
                                        <p:tgtEl>
                                          <p:spTgt spid="31"/>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randombar(horizontal)">
                                      <p:cBhvr>
                                        <p:cTn id="25"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3" grpId="0"/>
      <p:bldP spid="25" grpId="0"/>
      <p:bldP spid="27" grpId="0"/>
      <p:bldP spid="29" grpId="0"/>
      <p:bldP spid="31" grpId="0"/>
      <p:bldP spid="3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99+ hình nền powerpoint màu hồng đẹp xuất sắc, tải về nga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9"/>
          <p:cNvSpPr/>
          <p:nvPr/>
        </p:nvSpPr>
        <p:spPr>
          <a:xfrm>
            <a:off x="1299240" y="917302"/>
            <a:ext cx="2944343" cy="1012118"/>
          </a:xfrm>
          <a:custGeom>
            <a:avLst/>
            <a:gdLst/>
            <a:ahLst/>
            <a:cxnLst/>
            <a:rect l="l" t="t" r="r" b="b"/>
            <a:pathLst>
              <a:path w="4416514" h="1518177">
                <a:moveTo>
                  <a:pt x="0" y="0"/>
                </a:moveTo>
                <a:lnTo>
                  <a:pt x="4416514" y="0"/>
                </a:lnTo>
                <a:lnTo>
                  <a:pt x="4416514" y="1518177"/>
                </a:lnTo>
                <a:lnTo>
                  <a:pt x="0" y="1518177"/>
                </a:lnTo>
                <a:lnTo>
                  <a:pt x="0" y="0"/>
                </a:lnTo>
                <a:close/>
              </a:path>
            </a:pathLst>
          </a:custGeom>
          <a:blipFill>
            <a:blip r:embed="rId3">
              <a:extLst>
                <a:ext uri="{96DAC541-7B7A-43D3-8B79-37D633B846F1}">
                  <asvg:svgBlip xmlns:asvg="http://schemas.microsoft.com/office/drawing/2016/SVG/main" xmlns="" r:embed="rId7"/>
                </a:ext>
              </a:extLst>
            </a:blip>
            <a:stretch>
              <a:fillRect/>
            </a:stretch>
          </a:blipFill>
        </p:spPr>
      </p:sp>
      <p:sp>
        <p:nvSpPr>
          <p:cNvPr id="10" name="TextBox 9"/>
          <p:cNvSpPr txBox="1"/>
          <p:nvPr/>
        </p:nvSpPr>
        <p:spPr>
          <a:xfrm>
            <a:off x="1799303" y="986463"/>
            <a:ext cx="2444280" cy="830997"/>
          </a:xfrm>
          <a:prstGeom prst="rect">
            <a:avLst/>
          </a:prstGeom>
          <a:noFill/>
        </p:spPr>
        <p:txBody>
          <a:bodyPr wrap="square" rtlCol="0">
            <a:spAutoFit/>
          </a:bodyPr>
          <a:lstStyle/>
          <a:p>
            <a:r>
              <a:rPr lang="vi-VN" sz="4800" b="1" u="sng" smtClean="0">
                <a:solidFill>
                  <a:srgbClr val="00B050"/>
                </a:solidFill>
                <a:latin typeface="+mj-lt"/>
              </a:rPr>
              <a:t>Câu 4:</a:t>
            </a:r>
            <a:endParaRPr lang="en-US" sz="4800" b="1" u="sng">
              <a:solidFill>
                <a:srgbClr val="00B050"/>
              </a:solidFill>
              <a:latin typeface="+mj-lt"/>
            </a:endParaRPr>
          </a:p>
        </p:txBody>
      </p:sp>
      <p:sp>
        <p:nvSpPr>
          <p:cNvPr id="11" name="TextBox 10"/>
          <p:cNvSpPr txBox="1"/>
          <p:nvPr/>
        </p:nvSpPr>
        <p:spPr>
          <a:xfrm>
            <a:off x="1599366" y="2160922"/>
            <a:ext cx="9078247" cy="1754326"/>
          </a:xfrm>
          <a:prstGeom prst="rect">
            <a:avLst/>
          </a:prstGeom>
          <a:noFill/>
        </p:spPr>
        <p:txBody>
          <a:bodyPr wrap="square" rtlCol="0">
            <a:spAutoFit/>
          </a:bodyPr>
          <a:lstStyle/>
          <a:p>
            <a:pPr algn="ctr"/>
            <a:r>
              <a:rPr lang="vi-VN" sz="5400" b="1" smtClean="0">
                <a:solidFill>
                  <a:srgbClr val="FF0000"/>
                </a:solidFill>
                <a:latin typeface="+mj-lt"/>
              </a:rPr>
              <a:t>Những người được thuê lần đầu làm việc từ lúc nào?</a:t>
            </a:r>
            <a:endParaRPr lang="en-US" sz="5400" b="1">
              <a:solidFill>
                <a:srgbClr val="FF0000"/>
              </a:solidFill>
              <a:latin typeface="+mj-lt"/>
            </a:endParaRPr>
          </a:p>
        </p:txBody>
      </p:sp>
      <p:sp>
        <p:nvSpPr>
          <p:cNvPr id="12" name="Rounded Rectangle 11"/>
          <p:cNvSpPr/>
          <p:nvPr/>
        </p:nvSpPr>
        <p:spPr>
          <a:xfrm>
            <a:off x="2519390" y="4280330"/>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2646524" y="4240717"/>
            <a:ext cx="595086" cy="1015663"/>
          </a:xfrm>
          <a:prstGeom prst="rect">
            <a:avLst/>
          </a:prstGeom>
          <a:noFill/>
        </p:spPr>
        <p:txBody>
          <a:bodyPr wrap="square" rtlCol="0">
            <a:spAutoFit/>
          </a:bodyPr>
          <a:lstStyle/>
          <a:p>
            <a:r>
              <a:rPr lang="vi-VN" sz="6000" b="1" smtClean="0">
                <a:solidFill>
                  <a:srgbClr val="FFFF00"/>
                </a:solidFill>
                <a:latin typeface="+mj-lt"/>
              </a:rPr>
              <a:t>S</a:t>
            </a:r>
            <a:endParaRPr lang="en-US" sz="6000" b="1">
              <a:solidFill>
                <a:srgbClr val="FFFF00"/>
              </a:solidFill>
              <a:latin typeface="+mj-lt"/>
            </a:endParaRPr>
          </a:p>
        </p:txBody>
      </p:sp>
      <p:sp>
        <p:nvSpPr>
          <p:cNvPr id="22" name="Rounded Rectangle 21"/>
          <p:cNvSpPr/>
          <p:nvPr/>
        </p:nvSpPr>
        <p:spPr>
          <a:xfrm>
            <a:off x="3540698" y="4274925"/>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3624290" y="4322396"/>
            <a:ext cx="595086" cy="1015663"/>
          </a:xfrm>
          <a:prstGeom prst="rect">
            <a:avLst/>
          </a:prstGeom>
          <a:noFill/>
        </p:spPr>
        <p:txBody>
          <a:bodyPr wrap="square" rtlCol="0">
            <a:spAutoFit/>
          </a:bodyPr>
          <a:lstStyle/>
          <a:p>
            <a:r>
              <a:rPr lang="vi-VN" sz="6000" b="1" smtClean="0">
                <a:solidFill>
                  <a:srgbClr val="FFFF00"/>
                </a:solidFill>
                <a:latin typeface="+mj-lt"/>
              </a:rPr>
              <a:t>Á</a:t>
            </a:r>
            <a:endParaRPr lang="en-US" sz="6000" b="1">
              <a:solidFill>
                <a:srgbClr val="FFFF00"/>
              </a:solidFill>
              <a:latin typeface="+mj-lt"/>
            </a:endParaRPr>
          </a:p>
        </p:txBody>
      </p:sp>
      <p:sp>
        <p:nvSpPr>
          <p:cNvPr id="24" name="Rounded Rectangle 23"/>
          <p:cNvSpPr/>
          <p:nvPr/>
        </p:nvSpPr>
        <p:spPr>
          <a:xfrm>
            <a:off x="4562006" y="4269520"/>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4645598" y="4255171"/>
            <a:ext cx="595086" cy="1015663"/>
          </a:xfrm>
          <a:prstGeom prst="rect">
            <a:avLst/>
          </a:prstGeom>
          <a:noFill/>
        </p:spPr>
        <p:txBody>
          <a:bodyPr wrap="square" rtlCol="0">
            <a:spAutoFit/>
          </a:bodyPr>
          <a:lstStyle/>
          <a:p>
            <a:r>
              <a:rPr lang="vi-VN" sz="6000" b="1" smtClean="0">
                <a:solidFill>
                  <a:srgbClr val="FFFF00"/>
                </a:solidFill>
                <a:latin typeface="+mj-lt"/>
              </a:rPr>
              <a:t>N</a:t>
            </a:r>
            <a:endParaRPr lang="en-US" sz="6000" b="1">
              <a:solidFill>
                <a:srgbClr val="FFFF00"/>
              </a:solidFill>
              <a:latin typeface="+mj-lt"/>
            </a:endParaRPr>
          </a:p>
        </p:txBody>
      </p:sp>
      <p:sp>
        <p:nvSpPr>
          <p:cNvPr id="26" name="Rounded Rectangle 25"/>
          <p:cNvSpPr/>
          <p:nvPr/>
        </p:nvSpPr>
        <p:spPr>
          <a:xfrm>
            <a:off x="5583314" y="4264115"/>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a:off x="5666906" y="4224502"/>
            <a:ext cx="595086" cy="1015663"/>
          </a:xfrm>
          <a:prstGeom prst="rect">
            <a:avLst/>
          </a:prstGeom>
          <a:noFill/>
        </p:spPr>
        <p:txBody>
          <a:bodyPr wrap="square" rtlCol="0">
            <a:spAutoFit/>
          </a:bodyPr>
          <a:lstStyle/>
          <a:p>
            <a:r>
              <a:rPr lang="vi-VN" sz="6000" b="1" smtClean="0">
                <a:solidFill>
                  <a:srgbClr val="FFFF00"/>
                </a:solidFill>
                <a:latin typeface="+mj-lt"/>
              </a:rPr>
              <a:t>G</a:t>
            </a:r>
            <a:endParaRPr lang="en-US" sz="6000" b="1">
              <a:solidFill>
                <a:srgbClr val="FFFF00"/>
              </a:solidFill>
              <a:latin typeface="+mj-lt"/>
            </a:endParaRPr>
          </a:p>
        </p:txBody>
      </p:sp>
      <p:sp>
        <p:nvSpPr>
          <p:cNvPr id="28" name="Rounded Rectangle 27"/>
          <p:cNvSpPr/>
          <p:nvPr/>
        </p:nvSpPr>
        <p:spPr>
          <a:xfrm>
            <a:off x="6604622" y="4258710"/>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6768007" y="4222230"/>
            <a:ext cx="595086" cy="1015663"/>
          </a:xfrm>
          <a:prstGeom prst="rect">
            <a:avLst/>
          </a:prstGeom>
          <a:noFill/>
        </p:spPr>
        <p:txBody>
          <a:bodyPr wrap="square" rtlCol="0">
            <a:spAutoFit/>
          </a:bodyPr>
          <a:lstStyle/>
          <a:p>
            <a:r>
              <a:rPr lang="vi-VN" sz="6000" b="1" smtClean="0">
                <a:solidFill>
                  <a:srgbClr val="FFFF00"/>
                </a:solidFill>
                <a:latin typeface="+mj-lt"/>
              </a:rPr>
              <a:t>S</a:t>
            </a:r>
            <a:endParaRPr lang="en-US" sz="6000" b="1">
              <a:solidFill>
                <a:srgbClr val="FFFF00"/>
              </a:solidFill>
              <a:latin typeface="+mj-lt"/>
            </a:endParaRPr>
          </a:p>
        </p:txBody>
      </p:sp>
      <p:sp>
        <p:nvSpPr>
          <p:cNvPr id="30" name="Rounded Rectangle 29"/>
          <p:cNvSpPr/>
          <p:nvPr/>
        </p:nvSpPr>
        <p:spPr>
          <a:xfrm>
            <a:off x="7625930" y="4253305"/>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7710310" y="4300982"/>
            <a:ext cx="595086" cy="1015663"/>
          </a:xfrm>
          <a:prstGeom prst="rect">
            <a:avLst/>
          </a:prstGeom>
          <a:noFill/>
        </p:spPr>
        <p:txBody>
          <a:bodyPr wrap="square" rtlCol="0">
            <a:spAutoFit/>
          </a:bodyPr>
          <a:lstStyle/>
          <a:p>
            <a:r>
              <a:rPr lang="vi-VN" sz="6000" b="1" smtClean="0">
                <a:solidFill>
                  <a:srgbClr val="FFFF00"/>
                </a:solidFill>
                <a:latin typeface="+mj-lt"/>
              </a:rPr>
              <a:t>Ớ</a:t>
            </a:r>
            <a:endParaRPr lang="en-US" sz="6000" b="1">
              <a:solidFill>
                <a:srgbClr val="FFFF00"/>
              </a:solidFill>
              <a:latin typeface="+mj-lt"/>
            </a:endParaRPr>
          </a:p>
        </p:txBody>
      </p:sp>
      <p:sp>
        <p:nvSpPr>
          <p:cNvPr id="32" name="Rounded Rectangle 31"/>
          <p:cNvSpPr/>
          <p:nvPr/>
        </p:nvSpPr>
        <p:spPr>
          <a:xfrm>
            <a:off x="8647238" y="4247900"/>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p:cNvSpPr txBox="1"/>
          <p:nvPr/>
        </p:nvSpPr>
        <p:spPr>
          <a:xfrm>
            <a:off x="8663138" y="4222229"/>
            <a:ext cx="595086" cy="1015663"/>
          </a:xfrm>
          <a:prstGeom prst="rect">
            <a:avLst/>
          </a:prstGeom>
          <a:noFill/>
        </p:spPr>
        <p:txBody>
          <a:bodyPr wrap="square" rtlCol="0">
            <a:spAutoFit/>
          </a:bodyPr>
          <a:lstStyle/>
          <a:p>
            <a:r>
              <a:rPr lang="vi-VN" sz="6000" b="1" smtClean="0">
                <a:solidFill>
                  <a:srgbClr val="FFFF00"/>
                </a:solidFill>
                <a:latin typeface="+mj-lt"/>
              </a:rPr>
              <a:t>M</a:t>
            </a:r>
            <a:endParaRPr lang="en-US" sz="6000" b="1">
              <a:solidFill>
                <a:srgbClr val="FFFF00"/>
              </a:solidFill>
              <a:latin typeface="+mj-lt"/>
            </a:endParaRPr>
          </a:p>
        </p:txBody>
      </p:sp>
    </p:spTree>
    <p:extLst>
      <p:ext uri="{BB962C8B-B14F-4D97-AF65-F5344CB8AC3E}">
        <p14:creationId xmlns:p14="http://schemas.microsoft.com/office/powerpoint/2010/main" val="1728973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randombar(horizontal)">
                                      <p:cBhvr>
                                        <p:cTn id="10" dur="500"/>
                                        <p:tgtEl>
                                          <p:spTgt spid="23"/>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randombar(horizontal)">
                                      <p:cBhvr>
                                        <p:cTn id="13" dur="500"/>
                                        <p:tgtEl>
                                          <p:spTgt spid="25"/>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randombar(horizontal)">
                                      <p:cBhvr>
                                        <p:cTn id="16" dur="500"/>
                                        <p:tgtEl>
                                          <p:spTgt spid="27"/>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randombar(horizontal)">
                                      <p:cBhvr>
                                        <p:cTn id="19" dur="500"/>
                                        <p:tgtEl>
                                          <p:spTgt spid="29"/>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randombar(horizontal)">
                                      <p:cBhvr>
                                        <p:cTn id="22" dur="500"/>
                                        <p:tgtEl>
                                          <p:spTgt spid="31"/>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randombar(horizontal)">
                                      <p:cBhvr>
                                        <p:cTn id="25"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3" grpId="0"/>
      <p:bldP spid="25" grpId="0"/>
      <p:bldP spid="27" grpId="0"/>
      <p:bldP spid="29" grpId="0"/>
      <p:bldP spid="31" grpId="0"/>
      <p:bldP spid="3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99+ hình nền powerpoint màu hồng đẹp xuất sắc, tải về nga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9"/>
          <p:cNvSpPr/>
          <p:nvPr/>
        </p:nvSpPr>
        <p:spPr>
          <a:xfrm>
            <a:off x="1299240" y="917302"/>
            <a:ext cx="2944343" cy="1012118"/>
          </a:xfrm>
          <a:custGeom>
            <a:avLst/>
            <a:gdLst/>
            <a:ahLst/>
            <a:cxnLst/>
            <a:rect l="l" t="t" r="r" b="b"/>
            <a:pathLst>
              <a:path w="4416514" h="1518177">
                <a:moveTo>
                  <a:pt x="0" y="0"/>
                </a:moveTo>
                <a:lnTo>
                  <a:pt x="4416514" y="0"/>
                </a:lnTo>
                <a:lnTo>
                  <a:pt x="4416514" y="1518177"/>
                </a:lnTo>
                <a:lnTo>
                  <a:pt x="0" y="1518177"/>
                </a:lnTo>
                <a:lnTo>
                  <a:pt x="0" y="0"/>
                </a:lnTo>
                <a:close/>
              </a:path>
            </a:pathLst>
          </a:custGeom>
          <a:blipFill>
            <a:blip r:embed="rId3">
              <a:extLst>
                <a:ext uri="{96DAC541-7B7A-43D3-8B79-37D633B846F1}">
                  <asvg:svgBlip xmlns:asvg="http://schemas.microsoft.com/office/drawing/2016/SVG/main" xmlns="" r:embed="rId7"/>
                </a:ext>
              </a:extLst>
            </a:blip>
            <a:stretch>
              <a:fillRect/>
            </a:stretch>
          </a:blipFill>
        </p:spPr>
      </p:sp>
      <p:sp>
        <p:nvSpPr>
          <p:cNvPr id="10" name="TextBox 9"/>
          <p:cNvSpPr txBox="1"/>
          <p:nvPr/>
        </p:nvSpPr>
        <p:spPr>
          <a:xfrm>
            <a:off x="1799303" y="986463"/>
            <a:ext cx="2444280" cy="830997"/>
          </a:xfrm>
          <a:prstGeom prst="rect">
            <a:avLst/>
          </a:prstGeom>
          <a:noFill/>
        </p:spPr>
        <p:txBody>
          <a:bodyPr wrap="square" rtlCol="0">
            <a:spAutoFit/>
          </a:bodyPr>
          <a:lstStyle/>
          <a:p>
            <a:r>
              <a:rPr lang="vi-VN" sz="4800" b="1" u="sng" smtClean="0">
                <a:solidFill>
                  <a:srgbClr val="00B050"/>
                </a:solidFill>
                <a:latin typeface="+mj-lt"/>
              </a:rPr>
              <a:t>Câu 5:</a:t>
            </a:r>
            <a:endParaRPr lang="en-US" sz="4800" b="1" u="sng">
              <a:solidFill>
                <a:srgbClr val="00B050"/>
              </a:solidFill>
              <a:latin typeface="+mj-lt"/>
            </a:endParaRPr>
          </a:p>
        </p:txBody>
      </p:sp>
      <p:sp>
        <p:nvSpPr>
          <p:cNvPr id="11" name="TextBox 10"/>
          <p:cNvSpPr txBox="1"/>
          <p:nvPr/>
        </p:nvSpPr>
        <p:spPr>
          <a:xfrm>
            <a:off x="1450597" y="2090474"/>
            <a:ext cx="9504063" cy="1754326"/>
          </a:xfrm>
          <a:prstGeom prst="rect">
            <a:avLst/>
          </a:prstGeom>
          <a:noFill/>
        </p:spPr>
        <p:txBody>
          <a:bodyPr wrap="square" rtlCol="0">
            <a:spAutoFit/>
          </a:bodyPr>
          <a:lstStyle/>
          <a:p>
            <a:pPr algn="ctr"/>
            <a:r>
              <a:rPr lang="vi-VN" sz="5400" b="1" smtClean="0">
                <a:solidFill>
                  <a:srgbClr val="FF0000"/>
                </a:solidFill>
                <a:latin typeface="+mj-lt"/>
              </a:rPr>
              <a:t>Những người được thuê sau cùng làm việc khoảng bao lâu?</a:t>
            </a:r>
            <a:endParaRPr lang="en-US" sz="5400" b="1">
              <a:solidFill>
                <a:srgbClr val="FF0000"/>
              </a:solidFill>
              <a:latin typeface="+mj-lt"/>
            </a:endParaRPr>
          </a:p>
        </p:txBody>
      </p:sp>
      <p:sp>
        <p:nvSpPr>
          <p:cNvPr id="12" name="Rounded Rectangle 11"/>
          <p:cNvSpPr/>
          <p:nvPr/>
        </p:nvSpPr>
        <p:spPr>
          <a:xfrm>
            <a:off x="2784633" y="4396889"/>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2792215" y="4359054"/>
            <a:ext cx="595086" cy="1015663"/>
          </a:xfrm>
          <a:prstGeom prst="rect">
            <a:avLst/>
          </a:prstGeom>
          <a:noFill/>
        </p:spPr>
        <p:txBody>
          <a:bodyPr wrap="square" rtlCol="0">
            <a:spAutoFit/>
          </a:bodyPr>
          <a:lstStyle/>
          <a:p>
            <a:r>
              <a:rPr lang="vi-VN" sz="6000" b="1" smtClean="0">
                <a:solidFill>
                  <a:srgbClr val="FFFF00"/>
                </a:solidFill>
                <a:latin typeface="+mj-lt"/>
              </a:rPr>
              <a:t>M</a:t>
            </a:r>
            <a:endParaRPr lang="en-US" sz="6000" b="1">
              <a:solidFill>
                <a:srgbClr val="FFFF00"/>
              </a:solidFill>
              <a:latin typeface="+mj-lt"/>
            </a:endParaRPr>
          </a:p>
        </p:txBody>
      </p:sp>
      <p:sp>
        <p:nvSpPr>
          <p:cNvPr id="22" name="Rounded Rectangle 21"/>
          <p:cNvSpPr/>
          <p:nvPr/>
        </p:nvSpPr>
        <p:spPr>
          <a:xfrm>
            <a:off x="3805941" y="4391484"/>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3860505" y="4367367"/>
            <a:ext cx="595086" cy="1015663"/>
          </a:xfrm>
          <a:prstGeom prst="rect">
            <a:avLst/>
          </a:prstGeom>
          <a:noFill/>
        </p:spPr>
        <p:txBody>
          <a:bodyPr wrap="square" rtlCol="0">
            <a:spAutoFit/>
          </a:bodyPr>
          <a:lstStyle/>
          <a:p>
            <a:r>
              <a:rPr lang="vi-VN" sz="6000" b="1" smtClean="0">
                <a:solidFill>
                  <a:srgbClr val="FFFF00"/>
                </a:solidFill>
                <a:latin typeface="+mj-lt"/>
              </a:rPr>
              <a:t>Ộ</a:t>
            </a:r>
            <a:endParaRPr lang="en-US" sz="6000" b="1">
              <a:solidFill>
                <a:srgbClr val="FFFF00"/>
              </a:solidFill>
              <a:latin typeface="+mj-lt"/>
            </a:endParaRPr>
          </a:p>
        </p:txBody>
      </p:sp>
      <p:sp>
        <p:nvSpPr>
          <p:cNvPr id="24" name="Rounded Rectangle 23"/>
          <p:cNvSpPr/>
          <p:nvPr/>
        </p:nvSpPr>
        <p:spPr>
          <a:xfrm>
            <a:off x="4827249" y="4386079"/>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4940775" y="4407043"/>
            <a:ext cx="595086" cy="1015663"/>
          </a:xfrm>
          <a:prstGeom prst="rect">
            <a:avLst/>
          </a:prstGeom>
          <a:noFill/>
        </p:spPr>
        <p:txBody>
          <a:bodyPr wrap="square" rtlCol="0">
            <a:spAutoFit/>
          </a:bodyPr>
          <a:lstStyle/>
          <a:p>
            <a:r>
              <a:rPr lang="vi-VN" sz="6000" b="1" smtClean="0">
                <a:solidFill>
                  <a:srgbClr val="FFFF00"/>
                </a:solidFill>
                <a:latin typeface="+mj-lt"/>
              </a:rPr>
              <a:t>T</a:t>
            </a:r>
            <a:endParaRPr lang="en-US" sz="6000" b="1">
              <a:solidFill>
                <a:srgbClr val="FFFF00"/>
              </a:solidFill>
              <a:latin typeface="+mj-lt"/>
            </a:endParaRPr>
          </a:p>
        </p:txBody>
      </p:sp>
      <p:sp>
        <p:nvSpPr>
          <p:cNvPr id="26" name="Rounded Rectangle 25"/>
          <p:cNvSpPr/>
          <p:nvPr/>
        </p:nvSpPr>
        <p:spPr>
          <a:xfrm>
            <a:off x="5848557" y="4380674"/>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a:off x="5932149" y="4341061"/>
            <a:ext cx="595086" cy="1015663"/>
          </a:xfrm>
          <a:prstGeom prst="rect">
            <a:avLst/>
          </a:prstGeom>
          <a:noFill/>
        </p:spPr>
        <p:txBody>
          <a:bodyPr wrap="square" rtlCol="0">
            <a:spAutoFit/>
          </a:bodyPr>
          <a:lstStyle/>
          <a:p>
            <a:r>
              <a:rPr lang="vi-VN" sz="6000" b="1" smtClean="0">
                <a:solidFill>
                  <a:srgbClr val="FFFF00"/>
                </a:solidFill>
                <a:latin typeface="+mj-lt"/>
              </a:rPr>
              <a:t>G</a:t>
            </a:r>
            <a:endParaRPr lang="en-US" sz="6000" b="1">
              <a:solidFill>
                <a:srgbClr val="FFFF00"/>
              </a:solidFill>
              <a:latin typeface="+mj-lt"/>
            </a:endParaRPr>
          </a:p>
        </p:txBody>
      </p:sp>
      <p:sp>
        <p:nvSpPr>
          <p:cNvPr id="28" name="Rounded Rectangle 27"/>
          <p:cNvSpPr/>
          <p:nvPr/>
        </p:nvSpPr>
        <p:spPr>
          <a:xfrm>
            <a:off x="6869865" y="4375269"/>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7084083" y="4351871"/>
            <a:ext cx="595086" cy="1015663"/>
          </a:xfrm>
          <a:prstGeom prst="rect">
            <a:avLst/>
          </a:prstGeom>
          <a:noFill/>
        </p:spPr>
        <p:txBody>
          <a:bodyPr wrap="square" rtlCol="0">
            <a:spAutoFit/>
          </a:bodyPr>
          <a:lstStyle/>
          <a:p>
            <a:r>
              <a:rPr lang="vi-VN" sz="6000" b="1" smtClean="0">
                <a:solidFill>
                  <a:srgbClr val="FFFF00"/>
                </a:solidFill>
                <a:latin typeface="+mj-lt"/>
              </a:rPr>
              <a:t>I</a:t>
            </a:r>
            <a:endParaRPr lang="en-US" sz="6000" b="1">
              <a:solidFill>
                <a:srgbClr val="FFFF00"/>
              </a:solidFill>
              <a:latin typeface="+mj-lt"/>
            </a:endParaRPr>
          </a:p>
        </p:txBody>
      </p:sp>
      <p:sp>
        <p:nvSpPr>
          <p:cNvPr id="30" name="Rounded Rectangle 29"/>
          <p:cNvSpPr/>
          <p:nvPr/>
        </p:nvSpPr>
        <p:spPr>
          <a:xfrm>
            <a:off x="7891173" y="4369864"/>
            <a:ext cx="936438" cy="936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7986317" y="4403026"/>
            <a:ext cx="595086" cy="1015663"/>
          </a:xfrm>
          <a:prstGeom prst="rect">
            <a:avLst/>
          </a:prstGeom>
          <a:noFill/>
        </p:spPr>
        <p:txBody>
          <a:bodyPr wrap="square" rtlCol="0">
            <a:spAutoFit/>
          </a:bodyPr>
          <a:lstStyle/>
          <a:p>
            <a:r>
              <a:rPr lang="vi-VN" sz="6000" b="1" smtClean="0">
                <a:solidFill>
                  <a:srgbClr val="FFFF00"/>
                </a:solidFill>
                <a:latin typeface="+mj-lt"/>
              </a:rPr>
              <a:t>Ờ</a:t>
            </a:r>
            <a:endParaRPr lang="en-US" sz="6000" b="1">
              <a:solidFill>
                <a:srgbClr val="FFFF00"/>
              </a:solidFill>
              <a:latin typeface="+mj-lt"/>
            </a:endParaRPr>
          </a:p>
        </p:txBody>
      </p:sp>
    </p:spTree>
    <p:extLst>
      <p:ext uri="{BB962C8B-B14F-4D97-AF65-F5344CB8AC3E}">
        <p14:creationId xmlns:p14="http://schemas.microsoft.com/office/powerpoint/2010/main" val="3160792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randombar(horizontal)">
                                      <p:cBhvr>
                                        <p:cTn id="10" dur="500"/>
                                        <p:tgtEl>
                                          <p:spTgt spid="23"/>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randombar(horizontal)">
                                      <p:cBhvr>
                                        <p:cTn id="13" dur="500"/>
                                        <p:tgtEl>
                                          <p:spTgt spid="25"/>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randombar(horizontal)">
                                      <p:cBhvr>
                                        <p:cTn id="16" dur="500"/>
                                        <p:tgtEl>
                                          <p:spTgt spid="27"/>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randombar(horizontal)">
                                      <p:cBhvr>
                                        <p:cTn id="19" dur="500"/>
                                        <p:tgtEl>
                                          <p:spTgt spid="29"/>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randombar(horizontal)">
                                      <p:cBhvr>
                                        <p:cTn id="22"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3" grpId="0"/>
      <p:bldP spid="25" grpId="0"/>
      <p:bldP spid="27" grpId="0"/>
      <p:bldP spid="29" grpId="0"/>
      <p:bldP spid="31"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TotalTime>
  <Words>670</Words>
  <Application>Microsoft Office PowerPoint</Application>
  <PresentationFormat>Widescreen</PresentationFormat>
  <Paragraphs>112</Paragraphs>
  <Slides>14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DT Phudu Black</vt:lpstr>
      <vt:lpstr>Ovo</vt:lpstr>
      <vt:lpstr>Arial</vt:lpstr>
      <vt:lpstr>Calibri</vt:lpstr>
      <vt:lpstr>Calibri Light</vt:lpstr>
      <vt:lpstr>Times New Roman</vt:lpstr>
      <vt:lpstr>UTM American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Windows User</cp:lastModifiedBy>
  <cp:revision>11</cp:revision>
  <dcterms:created xsi:type="dcterms:W3CDTF">2026-09-15T01:08:54Z</dcterms:created>
  <dcterms:modified xsi:type="dcterms:W3CDTF">2026-09-15T06:00:10Z</dcterms:modified>
</cp:coreProperties>
</file>