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svg" ContentType="image/svg"/>
  <Default Extension="png" ContentType="image/png"/>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9.12-->
<p:presentation xmlns:r="http://schemas.openxmlformats.org/officeDocument/2006/relationships" xmlns:a="http://schemas.openxmlformats.org/drawingml/2006/main" xmlns:p="http://schemas.openxmlformats.org/presentationml/2006/main" saveSubsetFonts="1">
  <p:sldMasterIdLst>
    <p:sldMasterId id="2147483648" r:id="rId1"/>
  </p:sldMasterIdLst>
  <p:notesMasterIdLst>
    <p:notesMasterId r:id="rId2"/>
  </p:notesMasterIdLst>
  <p:sldIdLst>
    <p:sldId id="275" r:id="rId3"/>
    <p:sldId id="257" r:id="rId4"/>
    <p:sldId id="258" r:id="rId5"/>
    <p:sldId id="259" r:id="rId6"/>
    <p:sldId id="260" r:id="rId7"/>
    <p:sldId id="261" r:id="rId8"/>
    <p:sldId id="262" r:id="rId9"/>
    <p:sldId id="263" r:id="rId10"/>
    <p:sldId id="264" r:id="rId11"/>
    <p:sldId id="266" r:id="rId12"/>
    <p:sldId id="267" r:id="rId13"/>
    <p:sldId id="268" r:id="rId14"/>
    <p:sldId id="269" r:id="rId15"/>
    <p:sldId id="270" r:id="rId16"/>
    <p:sldId id="272" r:id="rId17"/>
    <p:sldId id="273" r:id="rId18"/>
    <p:sldId id="274" r:id="rId19"/>
    <p:sldId id="271" r:id="rId20"/>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7" d="100"/>
          <a:sy n="77" d="100"/>
        </p:scale>
        <p:origin x="864" y="78"/>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 Type="http://schemas.openxmlformats.org/officeDocument/2006/relationships/notesMaster" Target="notesMasters/notesMaster1.xml" /><Relationship Id="rId20" Type="http://schemas.openxmlformats.org/officeDocument/2006/relationships/slide" Target="slides/slide18.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bg>
      <p:bgRef idx="1001">
        <a:schemeClr val="bg1"/>
      </p:bgRef>
    </p:bg>
    <p:spTree>
      <p:nvGrpSpPr>
        <p:cNvPr id="1" name=""/>
        <p:cNvGrpSpPr/>
        <p:nvPr/>
      </p:nvGrpSpPr>
      <p:grpSpPr>
        <a:xfrm>
          <a:off x="0" y="0"/>
          <a: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D5BDAC-0947-4FDB-8909-8A7BC2DB6382}" type="datetimeFigureOut">
              <a:rPr lang="en-US" smtClean="0"/>
              <a:t>10/6/2026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DA291B-CEA1-489C-9428-7885EBF9DF53}" type="slidenum">
              <a:rPr lang="en-US" smtClean="0"/>
              <a:t>‹#›</a:t>
            </a:fld>
            <a:endParaRPr lang="en-US"/>
          </a:p>
        </p:txBody>
      </p:sp>
    </p:spTree>
    <p:extLst>
      <p:ext uri="{BB962C8B-B14F-4D97-AF65-F5344CB8AC3E}">
        <p14:creationId xmlns:p14="http://schemas.microsoft.com/office/powerpoint/2010/main" val="1427514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14="http://schemas.microsoft.com/office/powerpoint/2010/main" xmlns:a14="http://schemas.microsoft.com/office/drawing/2010/main" xmlns:p="http://schemas.openxmlformats.org/presentationml/2006/main">
  <p:cSld>
    <p:spTree>
      <p:nvGrpSpPr>
        <p:cNvPr id="1" name=""/>
        <p:cNvGrpSpPr/>
        <p:nvPr/>
      </p:nvGrpSpPr>
      <p:grpSpPr>
        <a:xfrm>
          <a:off x="0" y="0"/>
          <a: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vi-VN"/>
          </a:p>
        </p:txBody>
      </p:sp>
      <p:sp>
        <p:nvSpPr>
          <p:cNvPr id="4" name="Chỗ dành sẵn cho Số hiệu Bản chiếu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CC0095E1-18B2-44B0-911C-ED756B8DB9C9}"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t>5</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89126830"/>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373C52-827E-4FB2-BD21-608B3CDC2198}"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D64747-42DA-4B5E-8E01-A36FA652BE61}" type="slidenum">
              <a:rPr lang="en-US" smtClean="0"/>
              <a:t>‹#›</a:t>
            </a:fld>
            <a:endParaRPr lang="en-US"/>
          </a:p>
        </p:txBody>
      </p:sp>
    </p:spTree>
    <p:extLst>
      <p:ext uri="{BB962C8B-B14F-4D97-AF65-F5344CB8AC3E}">
        <p14:creationId xmlns:p14="http://schemas.microsoft.com/office/powerpoint/2010/main" val="2009332551"/>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30373C52-827E-4FB2-BD21-608B3CDC2198}" type="datetimeFigureOut">
              <a:rPr lang="en-US" smtClean="0"/>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D64747-42DA-4B5E-8E01-A36FA652BE61}" type="slidenum">
              <a:rPr lang="en-US" smtClean="0"/>
              <a:t>‹#›</a:t>
            </a:fld>
            <a:endParaRPr lang="en-US"/>
          </a:p>
        </p:txBody>
      </p:sp>
    </p:spTree>
    <p:extLst>
      <p:ext uri="{BB962C8B-B14F-4D97-AF65-F5344CB8AC3E}">
        <p14:creationId xmlns:p14="http://schemas.microsoft.com/office/powerpoint/2010/main" val="279039873"/>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373C52-827E-4FB2-BD21-608B3CDC2198}" type="datetimeFigureOut">
              <a:rPr lang="en-US" smtClean="0"/>
              <a:t>10/6/2026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D64747-42DA-4B5E-8E01-A36FA652BE61}" type="slidenum">
              <a:rPr lang="en-US" smtClean="0"/>
              <a:t>‹#›</a:t>
            </a:fld>
            <a:endParaRPr lang="en-US"/>
          </a:p>
        </p:txBody>
      </p:sp>
    </p:spTree>
    <p:extLst>
      <p:ext uri="{BB962C8B-B14F-4D97-AF65-F5344CB8AC3E}">
        <p14:creationId xmlns:p14="http://schemas.microsoft.com/office/powerpoint/2010/main" val="625102571"/>
      </p:ext>
    </p:extLst>
  </p:cSld>
  <p:clrMap bg1="lt1" tx1="dk1" bg2="lt2" tx2="dk2" accent1="accent1" accent2="accent2" accent3="accent3" accent4="accent4" accent5="accent5" accent6="accent6" hlink="hlink" folHlink="folHlink"/>
  <p:sldLayoutIdLst>
    <p:sldLayoutId id="2147483650" r:id="rId1"/>
    <p:sldLayoutId id="2147483655" r:id="rId2"/>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image" Target="../media/image2.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png" /><Relationship Id="rId3" Type="http://schemas.openxmlformats.org/officeDocument/2006/relationships/image" Target="../media/image4.svg" /><Relationship Id="rId4" Type="http://schemas.openxmlformats.org/officeDocument/2006/relationships/image" Target="../media/image5.png" /><Relationship Id="rId5" Type="http://schemas.openxmlformats.org/officeDocument/2006/relationships/image" Target="../media/image6.sv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7.png" /><Relationship Id="rId3" Type="http://schemas.openxmlformats.org/officeDocument/2006/relationships/image" Target="../media/image8.svg" /><Relationship Id="rId4" Type="http://schemas.openxmlformats.org/officeDocument/2006/relationships/image" Target="../media/image9.png" /><Relationship Id="rId5" Type="http://schemas.openxmlformats.org/officeDocument/2006/relationships/image" Target="../media/image10.sv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7.png" /><Relationship Id="rId3" Type="http://schemas.openxmlformats.org/officeDocument/2006/relationships/image" Target="../media/image11.svg" /><Relationship Id="rId4" Type="http://schemas.openxmlformats.org/officeDocument/2006/relationships/image" Target="../media/image9.png" /><Relationship Id="rId5" Type="http://schemas.openxmlformats.org/officeDocument/2006/relationships/image" Target="../media/image12.sv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3.jpeg" /><Relationship Id="rId3" Type="http://schemas.openxmlformats.org/officeDocument/2006/relationships/image" Target="../media/image14.png" /><Relationship Id="rId4" Type="http://schemas.openxmlformats.org/officeDocument/2006/relationships/image" Target="../media/image15.png" /><Relationship Id="rId5" Type="http://schemas.openxmlformats.org/officeDocument/2006/relationships/image" Target="../media/image16.sv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3.jpeg" /><Relationship Id="rId3" Type="http://schemas.openxmlformats.org/officeDocument/2006/relationships/image" Target="../media/image14.png" /><Relationship Id="rId4" Type="http://schemas.openxmlformats.org/officeDocument/2006/relationships/image" Target="../media/image15.png" /><Relationship Id="rId5" Type="http://schemas.openxmlformats.org/officeDocument/2006/relationships/image" Target="../media/image17.sv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3.jpeg" /><Relationship Id="rId3" Type="http://schemas.openxmlformats.org/officeDocument/2006/relationships/image" Target="../media/image14.png" /><Relationship Id="rId4" Type="http://schemas.openxmlformats.org/officeDocument/2006/relationships/image" Target="../media/image15.png" /><Relationship Id="rId5" Type="http://schemas.openxmlformats.org/officeDocument/2006/relationships/image" Target="../media/image18.sv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3.jpeg" /><Relationship Id="rId3" Type="http://schemas.openxmlformats.org/officeDocument/2006/relationships/image" Target="../media/image14.png" /><Relationship Id="rId4" Type="http://schemas.openxmlformats.org/officeDocument/2006/relationships/image" Target="../media/image15.png" /><Relationship Id="rId5" Type="http://schemas.openxmlformats.org/officeDocument/2006/relationships/image" Target="../media/image19.sv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3.jpeg" /><Relationship Id="rId3" Type="http://schemas.openxmlformats.org/officeDocument/2006/relationships/image" Target="../media/image14.png" /><Relationship Id="rId4" Type="http://schemas.openxmlformats.org/officeDocument/2006/relationships/image" Target="../media/image15.png" /><Relationship Id="rId5" Type="http://schemas.openxmlformats.org/officeDocument/2006/relationships/image" Target="../media/image20.sv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3.jpeg" /><Relationship Id="rId3" Type="http://schemas.openxmlformats.org/officeDocument/2006/relationships/image" Target="../media/image14.png" /><Relationship Id="rId4" Type="http://schemas.openxmlformats.org/officeDocument/2006/relationships/image" Target="../media/image15.png" /><Relationship Id="rId5" Type="http://schemas.openxmlformats.org/officeDocument/2006/relationships/image" Target="../media/image21.sv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3.jpeg" /><Relationship Id="rId3" Type="http://schemas.openxmlformats.org/officeDocument/2006/relationships/image" Target="../media/image14.png" /><Relationship Id="rId4" Type="http://schemas.openxmlformats.org/officeDocument/2006/relationships/image" Target="../media/image15.png" /><Relationship Id="rId5" Type="http://schemas.openxmlformats.org/officeDocument/2006/relationships/image" Target="../media/image22.sv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3.jpeg" /><Relationship Id="rId3" Type="http://schemas.openxmlformats.org/officeDocument/2006/relationships/image" Target="../media/image14.png" /><Relationship Id="rId4" Type="http://schemas.openxmlformats.org/officeDocument/2006/relationships/image" Target="../media/image15.png" /><Relationship Id="rId5" Type="http://schemas.openxmlformats.org/officeDocument/2006/relationships/image" Target="../media/image23.sv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3.jpeg" /><Relationship Id="rId3" Type="http://schemas.openxmlformats.org/officeDocument/2006/relationships/image" Target="../media/image14.png" /><Relationship Id="rId4" Type="http://schemas.openxmlformats.org/officeDocument/2006/relationships/image" Target="../media/image15.png" /><Relationship Id="rId5" Type="http://schemas.openxmlformats.org/officeDocument/2006/relationships/image" Target="../media/image24.sv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3.jpeg" /><Relationship Id="rId3" Type="http://schemas.openxmlformats.org/officeDocument/2006/relationships/image" Target="../media/image14.png" /><Relationship Id="rId4" Type="http://schemas.openxmlformats.org/officeDocument/2006/relationships/image" Target="../media/image15.png" /><Relationship Id="rId5" Type="http://schemas.openxmlformats.org/officeDocument/2006/relationships/image" Target="../media/image25.svg" /></Relationships>
</file>

<file path=ppt/slides/slide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10" name="Picture 9"/>
          <p:cNvPicPr/>
          <p:nvPr/>
        </p:nvPicPr>
        <p:blipFill>
          <a:blip r:embed="rId2"/>
          <a:stretch>
            <a:fillRect/>
          </a:stretch>
        </p:blipFill>
        <p:spPr>
          <a:xfrm>
            <a:off x="-304800" y="-177800"/>
            <a:ext cx="12572153" cy="7071783"/>
          </a:xfrm>
          <a:prstGeom prst="rect">
            <a:avLst/>
          </a:prstGeom>
        </p:spPr>
      </p:pic>
      <p:sp>
        <p:nvSpPr>
          <p:cNvPr id="6" name="Hộp Văn bản 3"/>
          <p:cNvSpPr txBox="1"/>
          <p:nvPr/>
        </p:nvSpPr>
        <p:spPr>
          <a:xfrm>
            <a:off x="-1422400" y="1143000"/>
            <a:ext cx="13359704" cy="1625177"/>
          </a:xfrm>
          <a:prstGeom prst="rect">
            <a:avLst/>
          </a:prstGeom>
          <a:noFill/>
        </p:spPr>
        <p:txBody>
          <a:bodyPr wrap="square" rtlCol="0">
            <a:noAutofit/>
          </a:bodyPr>
          <a:lstStyle/>
          <a:p>
            <a:pPr algn="ctr">
              <a:lnSpc>
                <a:spcPct val="100000"/>
              </a:lnSpc>
            </a:pPr>
            <a:r>
              <a:rPr lang="en-US" sz="9200" smtClean="0">
                <a:solidFill>
                  <a:srgbClr val="FF0000"/>
                </a:solidFill>
                <a:latin typeface="DT Phudu Black" charset="0"/>
                <a:cs typeface="DT Phudu Black" charset="0"/>
              </a:rPr>
              <a:t>    </a:t>
            </a:r>
            <a:r>
              <a:rPr lang="en-US" sz="9200" smtClean="0">
                <a:solidFill>
                  <a:srgbClr val="00B050"/>
                </a:solidFill>
                <a:latin typeface="DT Phudu Black" charset="0"/>
                <a:cs typeface="DT Phudu Black" charset="0"/>
              </a:rPr>
              <a:t>CHÚA </a:t>
            </a:r>
            <a:r>
              <a:rPr lang="en-US" sz="9200">
                <a:solidFill>
                  <a:srgbClr val="00B050"/>
                </a:solidFill>
                <a:latin typeface="DT Phudu Black" charset="0"/>
                <a:cs typeface="DT Phudu Black" charset="0"/>
              </a:rPr>
              <a:t>NHẬT </a:t>
            </a:r>
            <a:r>
              <a:rPr lang="vi-VN" sz="9200" smtClean="0">
                <a:solidFill>
                  <a:srgbClr val="00B050"/>
                </a:solidFill>
                <a:latin typeface="DT Phudu Black" charset="0"/>
                <a:cs typeface="DT Phudu Black" charset="0"/>
              </a:rPr>
              <a:t>XXV</a:t>
            </a:r>
            <a:r>
              <a:rPr lang="en-US" sz="9200" smtClean="0">
                <a:solidFill>
                  <a:srgbClr val="00B050"/>
                </a:solidFill>
                <a:latin typeface="DT Phudu Black" charset="0"/>
                <a:cs typeface="DT Phudu Black" charset="0"/>
              </a:rPr>
              <a:t>III </a:t>
            </a:r>
            <a:endParaRPr lang="en-US" sz="9200">
              <a:solidFill>
                <a:srgbClr val="00B050"/>
              </a:solidFill>
              <a:latin typeface="DT Phudu Black" charset="0"/>
              <a:cs typeface="DT Phudu Black" charset="0"/>
            </a:endParaRPr>
          </a:p>
          <a:p>
            <a:pPr algn="ctr">
              <a:lnSpc>
                <a:spcPct val="100000"/>
              </a:lnSpc>
            </a:pPr>
            <a:r>
              <a:rPr lang="en-US" sz="9200">
                <a:solidFill>
                  <a:srgbClr val="00B050"/>
                </a:solidFill>
                <a:latin typeface="DT Phudu Black" charset="0"/>
                <a:cs typeface="DT Phudu Black" charset="0"/>
              </a:rPr>
              <a:t>THƯỜNG NIÊN</a:t>
            </a:r>
          </a:p>
          <a:p>
            <a:pPr algn="ctr">
              <a:lnSpc>
                <a:spcPct val="100000"/>
              </a:lnSpc>
            </a:pPr>
            <a:r>
              <a:rPr lang="en-US" sz="9200">
                <a:solidFill>
                  <a:srgbClr val="00B050"/>
                </a:solidFill>
                <a:latin typeface="DT Phudu Black" charset="0"/>
                <a:cs typeface="DT Phudu Black" charset="0"/>
              </a:rPr>
              <a:t>NĂM </a:t>
            </a:r>
            <a:r>
              <a:rPr lang="vi-VN" sz="9200" smtClean="0">
                <a:solidFill>
                  <a:srgbClr val="00B050"/>
                </a:solidFill>
                <a:latin typeface="DT Phudu Black" charset="0"/>
                <a:cs typeface="DT Phudu Black" charset="0"/>
              </a:rPr>
              <a:t>A</a:t>
            </a:r>
            <a:endParaRPr lang="en-US" sz="9200">
              <a:solidFill>
                <a:srgbClr val="00B050"/>
              </a:solidFill>
              <a:latin typeface="DT Phudu Black" charset="0"/>
              <a:cs typeface="DT Phudu Black" charset="0"/>
            </a:endParaRPr>
          </a:p>
          <a:p>
            <a:pPr algn="ctr"/>
            <a:endParaRPr lang="en-US" sz="9200">
              <a:solidFill>
                <a:srgbClr val="FF0000"/>
              </a:solidFill>
              <a:latin typeface="DT Phudu Black" charset="0"/>
              <a:cs typeface="DT Phudu Black" charset="0"/>
            </a:endParaRPr>
          </a:p>
        </p:txBody>
      </p:sp>
      <p:sp>
        <p:nvSpPr>
          <p:cNvPr id="7" name="Hộp Văn bản 3"/>
          <p:cNvSpPr txBox="1"/>
          <p:nvPr/>
        </p:nvSpPr>
        <p:spPr>
          <a:xfrm>
            <a:off x="101600" y="2159000"/>
            <a:ext cx="9253220" cy="1898084"/>
          </a:xfrm>
          <a:prstGeom prst="rect">
            <a:avLst/>
          </a:prstGeom>
          <a:noFill/>
        </p:spPr>
        <p:txBody>
          <a:bodyPr wrap="square" rtlCol="0">
            <a:spAutoFit/>
          </a:bodyPr>
          <a:lstStyle/>
          <a:p>
            <a:pPr algn="ctr"/>
            <a:endParaRPr lang="en-US" sz="5865">
              <a:solidFill>
                <a:srgbClr val="FF0000"/>
              </a:solidFill>
              <a:latin typeface="DT Phudu Black" charset="0"/>
              <a:cs typeface="DT Phudu Black" charset="0"/>
            </a:endParaRPr>
          </a:p>
          <a:p>
            <a:pPr algn="ctr"/>
            <a:endParaRPr lang="en-US" sz="5865">
              <a:solidFill>
                <a:srgbClr val="FF0000"/>
              </a:solidFill>
              <a:latin typeface="DT Phudu Black" charset="0"/>
              <a:cs typeface="DT Phudu Black" charset="0"/>
            </a:endParaRPr>
          </a:p>
        </p:txBody>
      </p:sp>
    </p:spTree>
    <p:extLst>
      <p:ext uri="{BB962C8B-B14F-4D97-AF65-F5344CB8AC3E}">
        <p14:creationId xmlns:p14="http://schemas.microsoft.com/office/powerpoint/2010/main" val="841576352"/>
      </p:ext>
    </p:extLst>
  </p:cSld>
  <p:clrMapOvr>
    <a:masterClrMapping/>
  </p:clrMapOvr>
  <p:transition spd="med">
    <p:newsflash/>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500"/>
                                        <p:tgtEl>
                                          <p:spTgt spid="6"/>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2"/>
      <p:bldP spid="7" grpId="3"/>
    </p:bldLst>
  </p:timing>
</p:sld>
</file>

<file path=ppt/slides/slide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5" name="Hình Bầu dục 4"/>
          <p:cNvSpPr/>
          <p:nvPr/>
        </p:nvSpPr>
        <p:spPr>
          <a:xfrm>
            <a:off x="4205516" y="1513116"/>
            <a:ext cx="3780971" cy="3780971"/>
          </a:xfrm>
          <a:prstGeom prst="ellipse">
            <a:avLst/>
          </a:prstGeom>
          <a:solidFill>
            <a:srgbClr val="FFC00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 name="Hình Bầu dục 3"/>
          <p:cNvSpPr/>
          <p:nvPr/>
        </p:nvSpPr>
        <p:spPr>
          <a:xfrm>
            <a:off x="3893458" y="3116944"/>
            <a:ext cx="624114" cy="624114"/>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3575905995"/>
      </p:ext>
    </p:extLst>
  </p:cSld>
  <p:clrMapOvr>
    <a:masterClrMapping/>
  </p:clrMapOvr>
  <mc:AlternateContent xmlns:mc="http://schemas.openxmlformats.org/markup-compatibility/2006">
    <mc:Choice xmlns:p14="http://schemas.microsoft.com/office/powerpoint/2010/main" Requires="p14">
      <p:transition spd="slow" advClick="0" p14:dur="800">
        <p14:flythrough/>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path" presetSubtype="0" accel="50000" decel="50000" fill="hold" grpId="0" nodeType="withEffect">
                                  <p:stCondLst>
                                    <p:cond delay="0"/>
                                  </p:stCondLst>
                                  <p:childTnLst>
                                    <p:animMotion origin="layout" path="M -1.875E-06 2.22222E-06 C -1.875E-06 -0.15209 0.0694 -0.27593 0.15495 -0.27593 C 0.2405 -0.27593 0.31016 -0.15209 0.31016 2.22222E-06 C 0.31016 0.15208 0.2405 0.27546 0.15495 0.27546 C 0.0694 0.27546 -1.875E-06 0.15208 -1.875E-06 2.22222E-06 Z" pathEditMode="relative" rAng="16200000" ptsTypes="AAAAA">
                                      <p:cBhvr>
                                        <p:cTn id="6" dur="2000" fill="hold"/>
                                        <p:tgtEl>
                                          <p:spTgt spid="4"/>
                                        </p:tgtEl>
                                        <p:attrNameLst>
                                          <p:attrName>ppt_x</p:attrName>
                                          <p:attrName>ppt_y</p:attrName>
                                        </p:attrNameLst>
                                      </p:cBhvr>
                                      <p:rCtr x="15508" y="-23"/>
                                    </p:animMotion>
                                  </p:childTnLst>
                                </p:cTn>
                              </p:par>
                              <p:par>
                                <p:cTn id="7" presetID="42" presetClass="path" presetSubtype="0" accel="50000" decel="50000" fill="hold" grpId="1" nodeType="withEffect">
                                  <p:stCondLst>
                                    <p:cond delay="2000"/>
                                  </p:stCondLst>
                                  <p:childTnLst>
                                    <p:animMotion origin="layout" path="M -1.875E-06 0 L 0.15508 0" pathEditMode="relative" rAng="0" ptsTypes="AA">
                                      <p:cBhvr>
                                        <p:cTn id="8" dur="750" fill="hold"/>
                                        <p:tgtEl>
                                          <p:spTgt spid="4"/>
                                        </p:tgtEl>
                                        <p:attrNameLst>
                                          <p:attrName>ppt_x</p:attrName>
                                          <p:attrName>ppt_y</p:attrName>
                                        </p:attrNameLst>
                                      </p:cBhvr>
                                      <p:rCtr x="7747" y="0"/>
                                    </p:animMotion>
                                  </p:childTnLst>
                                </p:cTn>
                              </p:par>
                              <p:par>
                                <p:cTn id="9" presetID="31" presetClass="entr" presetSubtype="0" fill="hold" grpId="2" nodeType="withEffect">
                                  <p:stCondLst>
                                    <p:cond delay="2750"/>
                                  </p:stCondLst>
                                  <p:childTnLst>
                                    <p:set>
                                      <p:cBhvr>
                                        <p:cTn id="10" dur="1" fill="hold">
                                          <p:stCondLst>
                                            <p:cond delay="0"/>
                                          </p:stCondLst>
                                        </p:cTn>
                                        <p:tgtEl>
                                          <p:spTgt spid="4"/>
                                        </p:tgtEl>
                                        <p:attrNameLst>
                                          <p:attrName>style.visibility</p:attrName>
                                        </p:attrNameLst>
                                      </p:cBhvr>
                                      <p:to>
                                        <p:strVal val="visible"/>
                                      </p:to>
                                    </p:set>
                                    <p:anim calcmode="lin" valueType="num">
                                      <p:cBhvr>
                                        <p:cTn id="11" dur="750" fill="hold"/>
                                        <p:tgtEl>
                                          <p:spTgt spid="4"/>
                                        </p:tgtEl>
                                        <p:attrNameLst>
                                          <p:attrName>ppt_w</p:attrName>
                                        </p:attrNameLst>
                                      </p:cBhvr>
                                      <p:tavLst>
                                        <p:tav tm="0">
                                          <p:val>
                                            <p:fltVal val="0"/>
                                          </p:val>
                                        </p:tav>
                                        <p:tav tm="100000">
                                          <p:val>
                                            <p:strVal val="#ppt_w"/>
                                          </p:val>
                                        </p:tav>
                                      </p:tavLst>
                                    </p:anim>
                                    <p:anim calcmode="lin" valueType="num">
                                      <p:cBhvr>
                                        <p:cTn id="12" dur="750" fill="hold"/>
                                        <p:tgtEl>
                                          <p:spTgt spid="4"/>
                                        </p:tgtEl>
                                        <p:attrNameLst>
                                          <p:attrName>ppt_h</p:attrName>
                                        </p:attrNameLst>
                                      </p:cBhvr>
                                      <p:tavLst>
                                        <p:tav tm="0">
                                          <p:val>
                                            <p:fltVal val="0"/>
                                          </p:val>
                                        </p:tav>
                                        <p:tav tm="100000">
                                          <p:val>
                                            <p:strVal val="#ppt_h"/>
                                          </p:val>
                                        </p:tav>
                                      </p:tavLst>
                                    </p:anim>
                                    <p:anim calcmode="lin" valueType="num">
                                      <p:cBhvr>
                                        <p:cTn id="13" dur="750" fill="hold"/>
                                        <p:tgtEl>
                                          <p:spTgt spid="4"/>
                                        </p:tgtEl>
                                        <p:attrNameLst>
                                          <p:attrName>style.rotation</p:attrName>
                                        </p:attrNameLst>
                                      </p:cBhvr>
                                      <p:tavLst>
                                        <p:tav tm="0">
                                          <p:val>
                                            <p:fltVal val="90"/>
                                          </p:val>
                                        </p:tav>
                                        <p:tav tm="100000">
                                          <p:val>
                                            <p:fltVal val="0"/>
                                          </p:val>
                                        </p:tav>
                                      </p:tavLst>
                                    </p:anim>
                                    <p:animEffect transition="in" filter="fade">
                                      <p:cBhvr>
                                        <p:cTn id="14" dur="750"/>
                                        <p:tgtEl>
                                          <p:spTgt spid="4"/>
                                        </p:tgtEl>
                                      </p:cBhvr>
                                    </p:animEffect>
                                  </p:childTnLst>
                                </p:cTn>
                              </p:par>
                              <p:par>
                                <p:cTn id="15" presetID="6" presetClass="emph" presetSubtype="0" fill="hold" grpId="3" nodeType="withEffect">
                                  <p:stCondLst>
                                    <p:cond delay="3500"/>
                                  </p:stCondLst>
                                  <p:childTnLst>
                                    <p:animScale>
                                      <p:cBhvr>
                                        <p:cTn id="16" dur="750" fill="hold"/>
                                        <p:tgtEl>
                                          <p:spTgt spid="4"/>
                                        </p:tgtEl>
                                      </p:cBhvr>
                                      <p:by x="25000" y="2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p:bldP spid="4" grpId="1"/>
      <p:bldP spid="4" grpId="2"/>
      <p:bldP spid="4" grpId="3"/>
    </p:bldLst>
  </p:timing>
</p:sld>
</file>

<file path=ppt/slides/slide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Hình chữ nhật 1"/>
          <p:cNvSpPr/>
          <p:nvPr/>
        </p:nvSpPr>
        <p:spPr>
          <a:xfrm rot="2700000">
            <a:off x="4318000" y="1651000"/>
            <a:ext cx="3556000" cy="3556000"/>
          </a:xfrm>
          <a:prstGeom prst="rect">
            <a:avLst/>
          </a:pr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 name="Hình chữ nhật 2"/>
          <p:cNvSpPr/>
          <p:nvPr/>
        </p:nvSpPr>
        <p:spPr>
          <a:xfrm rot="2700000">
            <a:off x="5550136" y="2883134"/>
            <a:ext cx="1091731" cy="1091734"/>
          </a:xfrm>
          <a:prstGeom prst="rect">
            <a:avLst/>
          </a:prstGeom>
          <a:solidFill>
            <a:srgbClr val="FFC000"/>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cxnSp>
        <p:nvCxnSpPr>
          <p:cNvPr id="7" name="Đường nối Thẳng 6"/>
          <p:cNvCxnSpPr/>
          <p:nvPr/>
        </p:nvCxnSpPr>
        <p:spPr>
          <a:xfrm flipV="1">
            <a:off x="4557486" y="1915886"/>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Đường nối Thẳng 11"/>
          <p:cNvCxnSpPr/>
          <p:nvPr/>
        </p:nvCxnSpPr>
        <p:spPr>
          <a:xfrm rot="16200000" flipV="1">
            <a:off x="6075586" y="1915886"/>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3" name="Đường nối Thẳng 12"/>
          <p:cNvCxnSpPr/>
          <p:nvPr/>
        </p:nvCxnSpPr>
        <p:spPr>
          <a:xfrm rot="16200000" flipV="1">
            <a:off x="4544786" y="3413586"/>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4" name="Đường nối Thẳng 13"/>
          <p:cNvCxnSpPr/>
          <p:nvPr/>
        </p:nvCxnSpPr>
        <p:spPr>
          <a:xfrm rot="5400000">
            <a:off x="6057900" y="3413586"/>
            <a:ext cx="1538514" cy="1513114"/>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0252446"/>
      </p:ext>
    </p:extLst>
  </p:cSld>
  <p:clrMapOvr>
    <a:masterClrMapping/>
  </p:clrMapOvr>
  <mc:AlternateContent xmlns:mc="http://schemas.openxmlformats.org/markup-compatibility/2006">
    <mc:Choice xmlns:p14="http://schemas.microsoft.com/office/powerpoint/2010/main" Requires="p14">
      <p:transition spd="slow" advClick="0" p14:dur="800">
        <p14:flythrough/>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8" presetClass="emph" presetSubtype="0" fill="hold" grpId="0" nodeType="withEffect">
                                  <p:stCondLst>
                                    <p:cond delay="0"/>
                                  </p:stCondLst>
                                  <p:childTnLst>
                                    <p:animRot by="21600000">
                                      <p:cBhvr>
                                        <p:cTn id="6" dur="2000" fill="hold"/>
                                        <p:tgtEl>
                                          <p:spTgt spid="2"/>
                                        </p:tgtEl>
                                        <p:attrNameLst>
                                          <p:attrName>r</p:attrName>
                                        </p:attrNameLst>
                                      </p:cBhvr>
                                    </p:animRot>
                                  </p:childTnLst>
                                </p:cTn>
                              </p:par>
                              <p:par>
                                <p:cTn id="7" presetID="8" presetClass="emph" presetSubtype="0" fill="hold" grpId="0" nodeType="withEffect">
                                  <p:stCondLst>
                                    <p:cond delay="0"/>
                                  </p:stCondLst>
                                  <p:childTnLst>
                                    <p:animRot by="-21600000">
                                      <p:cBhvr>
                                        <p:cTn id="8" dur="2000" fill="hold"/>
                                        <p:tgtEl>
                                          <p:spTgt spid="3"/>
                                        </p:tgtEl>
                                        <p:attrNameLst>
                                          <p:attrName>r</p:attrName>
                                        </p:attrNameLst>
                                      </p:cBhvr>
                                    </p:animRot>
                                  </p:childTnLst>
                                </p:cTn>
                              </p:par>
                              <p:par>
                                <p:cTn id="9" presetID="22" presetClass="entr" presetSubtype="4" fill="hold" nodeType="withEffect">
                                  <p:stCondLst>
                                    <p:cond delay="200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par>
                                <p:cTn id="12" presetID="22" presetClass="entr" presetSubtype="1" fill="hold" nodeType="withEffect">
                                  <p:stCondLst>
                                    <p:cond delay="2500"/>
                                  </p:stCondLst>
                                  <p:childTnLst>
                                    <p:set>
                                      <p:cBhvr>
                                        <p:cTn id="13" dur="1" fill="hold">
                                          <p:stCondLst>
                                            <p:cond delay="0"/>
                                          </p:stCondLst>
                                        </p:cTn>
                                        <p:tgtEl>
                                          <p:spTgt spid="12"/>
                                        </p:tgtEl>
                                        <p:attrNameLst>
                                          <p:attrName>style.visibility</p:attrName>
                                        </p:attrNameLst>
                                      </p:cBhvr>
                                      <p:to>
                                        <p:strVal val="visible"/>
                                      </p:to>
                                    </p:set>
                                    <p:animEffect transition="in" filter="wipe(up)">
                                      <p:cBhvr>
                                        <p:cTn id="14" dur="500"/>
                                        <p:tgtEl>
                                          <p:spTgt spid="12"/>
                                        </p:tgtEl>
                                      </p:cBhvr>
                                    </p:animEffect>
                                  </p:childTnLst>
                                </p:cTn>
                              </p:par>
                              <p:par>
                                <p:cTn id="15" presetID="22" presetClass="entr" presetSubtype="1" fill="hold" nodeType="withEffect">
                                  <p:stCondLst>
                                    <p:cond delay="300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500"/>
                                        <p:tgtEl>
                                          <p:spTgt spid="14"/>
                                        </p:tgtEl>
                                      </p:cBhvr>
                                    </p:animEffect>
                                  </p:childTnLst>
                                </p:cTn>
                              </p:par>
                              <p:par>
                                <p:cTn id="18" presetID="22" presetClass="entr" presetSubtype="4" fill="hold" nodeType="withEffect">
                                  <p:stCondLst>
                                    <p:cond delay="350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500"/>
                                        <p:tgtEl>
                                          <p:spTgt spid="13"/>
                                        </p:tgtEl>
                                      </p:cBhvr>
                                    </p:animEffect>
                                  </p:childTnLst>
                                </p:cTn>
                              </p:par>
                              <p:par>
                                <p:cTn id="21" presetID="10" presetClass="entr" presetSubtype="0" repeatCount="20000" fill="hold" grpId="1"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250"/>
                                        <p:tgtEl>
                                          <p:spTgt spid="2"/>
                                        </p:tgtEl>
                                      </p:cBhvr>
                                    </p:animEffect>
                                  </p:childTnLst>
                                </p:cTn>
                              </p:par>
                              <p:par>
                                <p:cTn id="24" presetID="10" presetClass="entr" presetSubtype="0" repeatCount="20000" fill="hold" grpId="1"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250"/>
                                        <p:tgtEl>
                                          <p:spTgt spid="3"/>
                                        </p:tgtEl>
                                      </p:cBhvr>
                                    </p:animEffect>
                                  </p:childTnLst>
                                </p:cTn>
                              </p:par>
                              <p:par>
                                <p:cTn id="27" presetID="22" presetClass="exit" presetSubtype="8" fill="hold" nodeType="withEffect">
                                  <p:stCondLst>
                                    <p:cond delay="3750"/>
                                  </p:stCondLst>
                                  <p:childTnLst>
                                    <p:animEffect transition="out" filter="wipe(left)">
                                      <p:cBhvr>
                                        <p:cTn id="28" dur="500"/>
                                        <p:tgtEl>
                                          <p:spTgt spid="13"/>
                                        </p:tgtEl>
                                      </p:cBhvr>
                                    </p:animEffect>
                                    <p:set>
                                      <p:cBhvr>
                                        <p:cTn id="29" dur="1" fill="hold">
                                          <p:stCondLst>
                                            <p:cond delay="499"/>
                                          </p:stCondLst>
                                        </p:cTn>
                                        <p:tgtEl>
                                          <p:spTgt spid="13"/>
                                        </p:tgtEl>
                                        <p:attrNameLst>
                                          <p:attrName>style.visibility</p:attrName>
                                        </p:attrNameLst>
                                      </p:cBhvr>
                                      <p:to>
                                        <p:strVal val="hidden"/>
                                      </p:to>
                                    </p:set>
                                  </p:childTnLst>
                                </p:cTn>
                              </p:par>
                              <p:par>
                                <p:cTn id="30" presetID="22" presetClass="exit" presetSubtype="4" fill="hold" nodeType="withEffect">
                                  <p:stCondLst>
                                    <p:cond delay="4250"/>
                                  </p:stCondLst>
                                  <p:childTnLst>
                                    <p:animEffect transition="out" filter="wipe(down)">
                                      <p:cBhvr>
                                        <p:cTn id="31" dur="500"/>
                                        <p:tgtEl>
                                          <p:spTgt spid="14"/>
                                        </p:tgtEl>
                                      </p:cBhvr>
                                    </p:animEffect>
                                    <p:set>
                                      <p:cBhvr>
                                        <p:cTn id="32" dur="1" fill="hold">
                                          <p:stCondLst>
                                            <p:cond delay="499"/>
                                          </p:stCondLst>
                                        </p:cTn>
                                        <p:tgtEl>
                                          <p:spTgt spid="14"/>
                                        </p:tgtEl>
                                        <p:attrNameLst>
                                          <p:attrName>style.visibility</p:attrName>
                                        </p:attrNameLst>
                                      </p:cBhvr>
                                      <p:to>
                                        <p:strVal val="hidden"/>
                                      </p:to>
                                    </p:set>
                                  </p:childTnLst>
                                </p:cTn>
                              </p:par>
                              <p:par>
                                <p:cTn id="33" presetID="22" presetClass="exit" presetSubtype="4" fill="hold" nodeType="withEffect">
                                  <p:stCondLst>
                                    <p:cond delay="4750"/>
                                  </p:stCondLst>
                                  <p:childTnLst>
                                    <p:animEffect transition="out" filter="wipe(down)">
                                      <p:cBhvr>
                                        <p:cTn id="34" dur="500"/>
                                        <p:tgtEl>
                                          <p:spTgt spid="12"/>
                                        </p:tgtEl>
                                      </p:cBhvr>
                                    </p:animEffect>
                                    <p:set>
                                      <p:cBhvr>
                                        <p:cTn id="35" dur="1" fill="hold">
                                          <p:stCondLst>
                                            <p:cond delay="499"/>
                                          </p:stCondLst>
                                        </p:cTn>
                                        <p:tgtEl>
                                          <p:spTgt spid="12"/>
                                        </p:tgtEl>
                                        <p:attrNameLst>
                                          <p:attrName>style.visibility</p:attrName>
                                        </p:attrNameLst>
                                      </p:cBhvr>
                                      <p:to>
                                        <p:strVal val="hidden"/>
                                      </p:to>
                                    </p:set>
                                  </p:childTnLst>
                                </p:cTn>
                              </p:par>
                              <p:par>
                                <p:cTn id="36" presetID="22" presetClass="exit" presetSubtype="2" fill="hold" nodeType="withEffect">
                                  <p:stCondLst>
                                    <p:cond delay="5250"/>
                                  </p:stCondLst>
                                  <p:childTnLst>
                                    <p:animEffect transition="out" filter="wipe(right)">
                                      <p:cBhvr>
                                        <p:cTn id="37" dur="500"/>
                                        <p:tgtEl>
                                          <p:spTgt spid="7"/>
                                        </p:tgtEl>
                                      </p:cBhvr>
                                    </p:animEffect>
                                    <p:set>
                                      <p:cBhvr>
                                        <p:cTn id="38"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p:bldP spid="2" grpId="1"/>
      <p:bldP spid="3" grpId="2" uiExpand="1"/>
      <p:bldP spid="3" grpId="3"/>
    </p:bldLst>
  </p:timing>
</p:sld>
</file>

<file path=ppt/slides/slide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Hộp Văn bản 3"/>
          <p:cNvSpPr txBox="1"/>
          <p:nvPr/>
        </p:nvSpPr>
        <p:spPr>
          <a:xfrm>
            <a:off x="1427049" y="2230357"/>
            <a:ext cx="10764951" cy="1107996"/>
          </a:xfrm>
          <a:prstGeom prst="rect">
            <a:avLst/>
          </a:prstGeom>
          <a:noFill/>
        </p:spPr>
        <p:txBody>
          <a:bodyPr wrap="square" rtlCol="0">
            <a:spAutoFit/>
          </a:bodyPr>
          <a:lstStyle/>
          <a:p>
            <a:r>
              <a:rPr lang="en-US" sz="6600">
                <a:solidFill>
                  <a:srgbClr val="FFC000"/>
                </a:solidFill>
                <a:latin typeface="Times New Roman" panose="02020603050405020304" pitchFamily="18" charset="0"/>
                <a:cs typeface="Times New Roman" panose="02020603050405020304" pitchFamily="18" charset="0"/>
              </a:rPr>
              <a:t>     </a:t>
            </a:r>
            <a:r>
              <a:rPr lang="en-US" sz="6600" b="1">
                <a:solidFill>
                  <a:srgbClr val="FFC000"/>
                </a:solidFill>
                <a:latin typeface="Times New Roman" panose="02020603050405020304" pitchFamily="18" charset="0"/>
                <a:cs typeface="Times New Roman" panose="02020603050405020304" pitchFamily="18" charset="0"/>
              </a:rPr>
              <a:t>Vui học Kinh Thánh</a:t>
            </a:r>
            <a:endParaRPr lang="vi-VN" sz="6600" b="1">
              <a:solidFill>
                <a:srgbClr val="FFC000"/>
              </a:solidFill>
              <a:latin typeface="Times New Roman" panose="02020603050405020304" pitchFamily="18" charset="0"/>
              <a:cs typeface="Times New Roman" panose="02020603050405020304" pitchFamily="18" charset="0"/>
            </a:endParaRPr>
          </a:p>
        </p:txBody>
      </p:sp>
      <p:sp>
        <p:nvSpPr>
          <p:cNvPr id="3" name="Hình chữ nhật 2"/>
          <p:cNvSpPr/>
          <p:nvPr/>
        </p:nvSpPr>
        <p:spPr>
          <a:xfrm rot="2700000">
            <a:off x="5733911" y="2755066"/>
            <a:ext cx="675924" cy="675926"/>
          </a:xfrm>
          <a:prstGeom prst="rect">
            <a:avLst/>
          </a:prstGeom>
          <a:solidFill>
            <a:srgbClr val="FFC000"/>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 name="Hộp Văn bản 4"/>
          <p:cNvSpPr txBox="1"/>
          <p:nvPr/>
        </p:nvSpPr>
        <p:spPr>
          <a:xfrm>
            <a:off x="4785414" y="3186260"/>
            <a:ext cx="6842966" cy="769441"/>
          </a:xfrm>
          <a:prstGeom prst="rect">
            <a:avLst/>
          </a:prstGeom>
          <a:noFill/>
        </p:spPr>
        <p:txBody>
          <a:bodyPr wrap="square" rtlCol="0">
            <a:spAutoFit/>
          </a:bodyPr>
          <a:lstStyle/>
          <a:p>
            <a:r>
              <a:rPr lang="vi-VN" altLang="en-US" sz="4400" b="1" smtClean="0">
                <a:solidFill>
                  <a:srgbClr val="00B050"/>
                </a:solidFill>
                <a:latin typeface="+mj-lt"/>
              </a:rPr>
              <a:t>Mt 22, 1-14</a:t>
            </a:r>
            <a:endParaRPr lang="en-US" altLang="en-US" sz="4400" b="1">
              <a:solidFill>
                <a:srgbClr val="00B050"/>
              </a:solidFill>
              <a:latin typeface="+mj-lt"/>
            </a:endParaRPr>
          </a:p>
        </p:txBody>
      </p:sp>
    </p:spTree>
    <p:extLst>
      <p:ext uri="{BB962C8B-B14F-4D97-AF65-F5344CB8AC3E}">
        <p14:creationId xmlns:p14="http://schemas.microsoft.com/office/powerpoint/2010/main" val="3072538826"/>
      </p:ext>
    </p:extLst>
  </p:cSld>
  <p:clrMapOvr>
    <a:masterClrMapping/>
  </p:clrMapOvr>
  <mc:AlternateContent xmlns:mc="http://schemas.openxmlformats.org/markup-compatibility/2006">
    <mc:Choice xmlns:p14="http://schemas.microsoft.com/office/powerpoint/2010/main" Requires="p14">
      <p:transition spd="slow" advClick="0" p14:dur="800">
        <p14:flythrough/>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path" presetSubtype="0" accel="50000" decel="50000" fill="hold" grpId="0" nodeType="withEffect">
                                  <p:stCondLst>
                                    <p:cond delay="0"/>
                                  </p:stCondLst>
                                  <p:childTnLst>
                                    <p:animMotion origin="layout" path="M -3.125E-06 0 L -0.39284 0" pathEditMode="relative" rAng="0" ptsTypes="AA">
                                      <p:cBhvr>
                                        <p:cTn id="6" dur="1250" fill="hold"/>
                                        <p:tgtEl>
                                          <p:spTgt spid="3"/>
                                        </p:tgtEl>
                                        <p:attrNameLst>
                                          <p:attrName>ppt_x</p:attrName>
                                          <p:attrName>ppt_y</p:attrName>
                                        </p:attrNameLst>
                                      </p:cBhvr>
                                      <p:rCtr x="-19648" y="0"/>
                                    </p:animMotion>
                                  </p:childTnLst>
                                </p:cTn>
                              </p:par>
                              <p:par>
                                <p:cTn id="7" presetID="42" presetClass="path" presetSubtype="0" accel="50000" decel="50000" fill="hold" grpId="1" nodeType="withEffect">
                                  <p:stCondLst>
                                    <p:cond delay="1250"/>
                                  </p:stCondLst>
                                  <p:childTnLst>
                                    <p:animMotion origin="layout" path="M -0.39284 0 L 0.48763 0" pathEditMode="relative" rAng="0" ptsTypes="AA">
                                      <p:cBhvr>
                                        <p:cTn id="8" dur="750" fill="hold"/>
                                        <p:tgtEl>
                                          <p:spTgt spid="3"/>
                                        </p:tgtEl>
                                        <p:attrNameLst>
                                          <p:attrName>ppt_x</p:attrName>
                                          <p:attrName>ppt_y</p:attrName>
                                        </p:attrNameLst>
                                      </p:cBhvr>
                                      <p:rCtr x="44023" y="0"/>
                                    </p:animMotion>
                                  </p:childTnLst>
                                </p:cTn>
                              </p:par>
                              <p:par>
                                <p:cTn id="9" presetID="22" presetClass="entr" presetSubtype="8" fill="hold" grpId="0" nodeType="withEffect">
                                  <p:stCondLst>
                                    <p:cond delay="150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par>
                                <p:cTn id="12" presetID="22" presetClass="entr" presetSubtype="8" fill="hold" grpId="0" nodeType="withEffect">
                                  <p:stCondLst>
                                    <p:cond delay="175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1" uiExpand="1"/>
      <p:bldP spid="3" grpId="2"/>
      <p:bldP spid="5" grpId="3"/>
    </p:bldLst>
  </p:timing>
</p:sld>
</file>

<file path=ppt/slides/slide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grpSp>
        <p:nvGrpSpPr>
          <p:cNvPr id="14" name="Nhóm 13"/>
          <p:cNvGrpSpPr/>
          <p:nvPr/>
        </p:nvGrpSpPr>
        <p:grpSpPr>
          <a:xfrm>
            <a:off x="849952" y="1086165"/>
            <a:ext cx="10073390" cy="5036696"/>
            <a:chOff x="1059305" y="910652"/>
            <a:chExt cx="10073390" cy="5036696"/>
          </a:xfrm>
          <a:scene3d>
            <a:camera prst="perspectiveRelaxedModerately" fov="3300000">
              <a:rot lat="19800000" lon="0" rev="0"/>
            </a:camera>
            <a:lightRig rig="threePt" dir="t"/>
          </a:scene3d>
        </p:grpSpPr>
        <p:sp>
          <p:nvSpPr>
            <p:cNvPr id="15" name="Hình chữ nhật 14"/>
            <p:cNvSpPr/>
            <p:nvPr/>
          </p:nvSpPr>
          <p:spPr>
            <a:xfrm>
              <a:off x="6096000" y="910653"/>
              <a:ext cx="5036695" cy="5036695"/>
            </a:xfrm>
            <a:prstGeom prst="rect">
              <a:avLst/>
            </a:prstGeom>
            <a:solidFill>
              <a:schemeClr val="bg1"/>
            </a:solid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00">
                <a:defRPr/>
              </a:pPr>
              <a:endParaRPr lang="vi-VN">
                <a:solidFill>
                  <a:prstClr val="white"/>
                </a:solidFill>
                <a:latin typeface="Arial" panose="020b0604020202020204" pitchFamily="34" charset="0"/>
              </a:endParaRPr>
            </a:p>
          </p:txBody>
        </p:sp>
        <p:sp>
          <p:nvSpPr>
            <p:cNvPr id="16" name="Hình chữ nhật 15"/>
            <p:cNvSpPr/>
            <p:nvPr/>
          </p:nvSpPr>
          <p:spPr>
            <a:xfrm>
              <a:off x="1059305" y="910652"/>
              <a:ext cx="5036695" cy="5036695"/>
            </a:xfrm>
            <a:prstGeom prst="rect">
              <a:avLst/>
            </a:prstGeom>
            <a:no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00">
                <a:defRPr/>
              </a:pPr>
              <a:endParaRPr lang="vi-VN">
                <a:solidFill>
                  <a:prstClr val="white"/>
                </a:solidFill>
                <a:latin typeface="Arial" panose="020b0604020202020204" pitchFamily="34" charset="0"/>
              </a:endParaRPr>
            </a:p>
          </p:txBody>
        </p:sp>
      </p:grpSp>
      <p:grpSp>
        <p:nvGrpSpPr>
          <p:cNvPr id="4" name="Nhóm 3"/>
          <p:cNvGrpSpPr/>
          <p:nvPr/>
        </p:nvGrpSpPr>
        <p:grpSpPr>
          <a:xfrm>
            <a:off x="1903108" y="1573972"/>
            <a:ext cx="8424472" cy="4137286"/>
            <a:chOff x="1883764" y="1360356"/>
            <a:chExt cx="8424472" cy="4137286"/>
          </a:xfrm>
          <a:solidFill>
            <a:schemeClr val="accent2">
              <a:lumMod val="40000"/>
              <a:lumOff val="60000"/>
            </a:schemeClr>
          </a:solidFill>
          <a:scene3d>
            <a:camera prst="perspectiveRelaxedModerately" fov="3300000">
              <a:rot lat="19800000" lon="0" rev="0"/>
            </a:camera>
            <a:lightRig rig="threePt" dir="t"/>
          </a:scene3d>
        </p:grpSpPr>
        <p:sp>
          <p:nvSpPr>
            <p:cNvPr id="5" name="Hình chữ nhật 4"/>
            <p:cNvSpPr/>
            <p:nvPr/>
          </p:nvSpPr>
          <p:spPr>
            <a:xfrm>
              <a:off x="1883764" y="1360357"/>
              <a:ext cx="4212236" cy="4137285"/>
            </a:xfrm>
            <a:prstGeom prst="rect">
              <a:avLst/>
            </a:prstGeom>
            <a:noFill/>
            <a:ln>
              <a:noFill/>
            </a:ln>
            <a:sp3d extrusionH="1270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00">
                <a:defRPr/>
              </a:pPr>
              <a:endParaRPr lang="vi-VN">
                <a:solidFill>
                  <a:prstClr val="white"/>
                </a:solidFill>
                <a:latin typeface="Arial" panose="020b0604020202020204" pitchFamily="34" charset="0"/>
              </a:endParaRPr>
            </a:p>
          </p:txBody>
        </p:sp>
        <p:sp>
          <p:nvSpPr>
            <p:cNvPr id="7" name="Hình chữ nhật 6"/>
            <p:cNvSpPr/>
            <p:nvPr/>
          </p:nvSpPr>
          <p:spPr>
            <a:xfrm>
              <a:off x="6096000" y="1360356"/>
              <a:ext cx="4212236" cy="4137285"/>
            </a:xfrm>
            <a:prstGeom prst="rect">
              <a:avLst/>
            </a:prstGeom>
            <a:grpFill/>
            <a:ln>
              <a:noFill/>
            </a:ln>
            <a:sp3d extrusionH="1270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00">
                <a:defRPr/>
              </a:pPr>
              <a:endParaRPr lang="vi-VN">
                <a:solidFill>
                  <a:prstClr val="white"/>
                </a:solidFill>
                <a:latin typeface="Arial" panose="020b0604020202020204" pitchFamily="34" charset="0"/>
              </a:endParaRPr>
            </a:p>
          </p:txBody>
        </p:sp>
      </p:grpSp>
      <p:grpSp>
        <p:nvGrpSpPr>
          <p:cNvPr id="9" name="Nhóm 8"/>
          <p:cNvGrpSpPr/>
          <p:nvPr/>
        </p:nvGrpSpPr>
        <p:grpSpPr>
          <a:xfrm>
            <a:off x="1881707" y="1535870"/>
            <a:ext cx="8424472" cy="4137286"/>
            <a:chOff x="1883764" y="1360356"/>
            <a:chExt cx="8424472" cy="4137286"/>
          </a:xfrm>
          <a:solidFill>
            <a:schemeClr val="accent2">
              <a:lumMod val="20000"/>
              <a:lumOff val="80000"/>
            </a:schemeClr>
          </a:solidFill>
          <a:scene3d>
            <a:camera prst="perspectiveRelaxedModerately" fov="3300000">
              <a:rot lat="19800000" lon="0" rev="0"/>
            </a:camera>
            <a:lightRig rig="threePt" dir="t"/>
          </a:scene3d>
        </p:grpSpPr>
        <p:sp>
          <p:nvSpPr>
            <p:cNvPr id="6" name="Hình chữ nhật 5"/>
            <p:cNvSpPr/>
            <p:nvPr/>
          </p:nvSpPr>
          <p:spPr>
            <a:xfrm>
              <a:off x="1883764" y="1360357"/>
              <a:ext cx="4212236" cy="413728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00">
                <a:defRPr/>
              </a:pPr>
              <a:endParaRPr lang="vi-VN">
                <a:solidFill>
                  <a:prstClr val="white"/>
                </a:solidFill>
                <a:latin typeface="Arial" panose="020b0604020202020204" pitchFamily="34" charset="0"/>
              </a:endParaRPr>
            </a:p>
          </p:txBody>
        </p:sp>
        <p:sp>
          <p:nvSpPr>
            <p:cNvPr id="8" name="Hình chữ nhật 7"/>
            <p:cNvSpPr/>
            <p:nvPr/>
          </p:nvSpPr>
          <p:spPr>
            <a:xfrm>
              <a:off x="6096000" y="1360356"/>
              <a:ext cx="4212236" cy="413728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00">
                <a:defRPr/>
              </a:pPr>
              <a:r>
                <a:rPr lang="en-US" sz="4400">
                  <a:solidFill>
                    <a:prstClr val="black"/>
                  </a:solidFill>
                  <a:latin typeface="Times New Roman" panose="02020603050405020304" pitchFamily="18" charset="0"/>
                  <a:cs typeface="Times New Roman" panose="02020603050405020304" pitchFamily="18" charset="0"/>
                </a:rPr>
                <a:t>Tin mừng theo thánh Gio an</a:t>
              </a:r>
              <a:endParaRPr lang="vi-VN" sz="4400">
                <a:solidFill>
                  <a:prstClr val="black"/>
                </a:solidFill>
                <a:latin typeface="Times New Roman" panose="02020603050405020304" pitchFamily="18" charset="0"/>
                <a:cs typeface="Times New Roman" panose="02020603050405020304" pitchFamily="18" charset="0"/>
              </a:endParaRPr>
            </a:p>
          </p:txBody>
        </p:sp>
      </p:grpSp>
      <p:sp>
        <p:nvSpPr>
          <p:cNvPr id="12" name="Hình chữ nhật 11"/>
          <p:cNvSpPr/>
          <p:nvPr/>
        </p:nvSpPr>
        <p:spPr>
          <a:xfrm>
            <a:off x="849952" y="1146742"/>
            <a:ext cx="5036695" cy="5036695"/>
          </a:xfrm>
          <a:prstGeom prst="rect">
            <a:avLst/>
          </a:prstGeom>
          <a:noFill/>
          <a:ln>
            <a:noFill/>
          </a:ln>
          <a:scene3d>
            <a:camera prst="orthographicFront">
              <a:rot lat="19800000" lon="0" rev="0"/>
            </a:camera>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00">
              <a:defRPr/>
            </a:pPr>
            <a:endParaRPr lang="vi-VN">
              <a:solidFill>
                <a:prstClr val="white"/>
              </a:solidFill>
              <a:latin typeface="Arial" panose="020b0604020202020204" pitchFamily="34" charset="0"/>
            </a:endParaRPr>
          </a:p>
        </p:txBody>
      </p:sp>
      <p:grpSp>
        <p:nvGrpSpPr>
          <p:cNvPr id="17" name="Nhóm 16"/>
          <p:cNvGrpSpPr/>
          <p:nvPr/>
        </p:nvGrpSpPr>
        <p:grpSpPr>
          <a:xfrm>
            <a:off x="952144" y="735139"/>
            <a:ext cx="10073390" cy="5154684"/>
            <a:chOff x="1059305" y="910652"/>
            <a:chExt cx="10073390" cy="5154684"/>
          </a:xfrm>
          <a:scene3d>
            <a:camera prst="perspectiveRelaxedModerately" fov="3300000">
              <a:rot lat="19800000" lon="0" rev="0"/>
            </a:camera>
            <a:lightRig rig="threePt" dir="t"/>
          </a:scene3d>
        </p:grpSpPr>
        <p:sp>
          <p:nvSpPr>
            <p:cNvPr id="18" name="Hình chữ nhật 17"/>
            <p:cNvSpPr/>
            <p:nvPr/>
          </p:nvSpPr>
          <p:spPr>
            <a:xfrm>
              <a:off x="6096000" y="1028641"/>
              <a:ext cx="5036695" cy="5036695"/>
            </a:xfrm>
            <a:prstGeom prst="rect">
              <a:avLst/>
            </a:prstGeom>
            <a:blipFill>
              <a:blip r:embed="rId3"/>
              <a:stretch>
                <a:fillRect/>
              </a:stretch>
            </a:blipFill>
            <a:ln>
              <a:noFill/>
            </a:ln>
            <a:sp3d extrusionH="254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00">
                <a:defRPr/>
              </a:pPr>
              <a:r>
                <a:rPr lang="en-US" sz="6000">
                  <a:solidFill>
                    <a:prstClr val="black"/>
                  </a:solidFill>
                  <a:latin typeface="Times New Roman" panose="02020603050405020304" pitchFamily="18" charset="0"/>
                  <a:cs typeface="Times New Roman" panose="02020603050405020304" pitchFamily="18" charset="0"/>
                </a:rPr>
                <a:t>Kinh Thánh</a:t>
              </a:r>
            </a:p>
            <a:p>
              <a:pPr algn="ctr" defTabSz="609600">
                <a:defRPr/>
              </a:pPr>
              <a:endParaRPr lang="en-US" sz="6000">
                <a:solidFill>
                  <a:prstClr val="black"/>
                </a:solidFill>
                <a:latin typeface="Times New Roman" panose="02020603050405020304" pitchFamily="18" charset="0"/>
                <a:cs typeface="Times New Roman" panose="02020603050405020304" pitchFamily="18" charset="0"/>
              </a:endParaRPr>
            </a:p>
            <a:p>
              <a:pPr algn="ctr" defTabSz="609600">
                <a:defRPr/>
              </a:pPr>
              <a:endParaRPr lang="en-US" sz="6000">
                <a:solidFill>
                  <a:prstClr val="black"/>
                </a:solidFill>
                <a:latin typeface="Times New Roman" panose="02020603050405020304" pitchFamily="18" charset="0"/>
                <a:cs typeface="Times New Roman" panose="02020603050405020304" pitchFamily="18" charset="0"/>
              </a:endParaRPr>
            </a:p>
            <a:p>
              <a:pPr algn="ctr" defTabSz="609600">
                <a:defRPr/>
              </a:pPr>
              <a:endParaRPr lang="en-US" sz="6000">
                <a:solidFill>
                  <a:prstClr val="black"/>
                </a:solidFill>
                <a:latin typeface="Times New Roman" panose="02020603050405020304" pitchFamily="18" charset="0"/>
                <a:cs typeface="Times New Roman" panose="02020603050405020304" pitchFamily="18" charset="0"/>
              </a:endParaRPr>
            </a:p>
            <a:p>
              <a:pPr algn="ctr" defTabSz="609600">
                <a:defRPr/>
              </a:pPr>
              <a:endParaRPr lang="en-US" sz="6000">
                <a:solidFill>
                  <a:prstClr val="black"/>
                </a:solidFill>
                <a:latin typeface="Times New Roman" panose="02020603050405020304" pitchFamily="18" charset="0"/>
                <a:cs typeface="Times New Roman" panose="02020603050405020304" pitchFamily="18" charset="0"/>
              </a:endParaRPr>
            </a:p>
            <a:p>
              <a:pPr algn="ctr" defTabSz="609600">
                <a:defRPr/>
              </a:pPr>
              <a:r>
                <a:rPr lang="en-US" sz="1400">
                  <a:solidFill>
                    <a:prstClr val="black"/>
                  </a:solidFill>
                  <a:latin typeface="Times New Roman" panose="02020603050405020304" pitchFamily="18" charset="0"/>
                  <a:cs typeface="Times New Roman" panose="02020603050405020304" pitchFamily="18" charset="0"/>
                </a:rPr>
                <a:t>NXB TÔN GIÁO</a:t>
              </a:r>
              <a:endParaRPr lang="vi-VN" sz="1600">
                <a:solidFill>
                  <a:prstClr val="black"/>
                </a:solidFill>
                <a:latin typeface="Times New Roman" panose="02020603050405020304" pitchFamily="18" charset="0"/>
                <a:cs typeface="Times New Roman" panose="02020603050405020304" pitchFamily="18" charset="0"/>
              </a:endParaRPr>
            </a:p>
          </p:txBody>
        </p:sp>
        <p:sp>
          <p:nvSpPr>
            <p:cNvPr id="19" name="Hình chữ nhật 18"/>
            <p:cNvSpPr/>
            <p:nvPr/>
          </p:nvSpPr>
          <p:spPr>
            <a:xfrm>
              <a:off x="1059305" y="910652"/>
              <a:ext cx="5036695" cy="50366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00">
                <a:defRPr/>
              </a:pPr>
              <a:endParaRPr lang="vi-VN">
                <a:solidFill>
                  <a:prstClr val="white"/>
                </a:solidFill>
                <a:latin typeface="Arial" panose="020b0604020202020204" pitchFamily="34" charset="0"/>
              </a:endParaRPr>
            </a:p>
          </p:txBody>
        </p:sp>
      </p:grpSp>
      <p:sp>
        <p:nvSpPr>
          <p:cNvPr id="13" name="Hình chữ nhật 12"/>
          <p:cNvSpPr/>
          <p:nvPr/>
        </p:nvSpPr>
        <p:spPr>
          <a:xfrm>
            <a:off x="5894718" y="827346"/>
            <a:ext cx="188241" cy="5127110"/>
          </a:xfrm>
          <a:prstGeom prst="rect">
            <a:avLst/>
          </a:prstGeom>
          <a:solidFill>
            <a:srgbClr val="593027"/>
          </a:solidFill>
          <a:scene3d>
            <a:camera prst="perspectiveRelaxedModerately" fov="3300000">
              <a:rot lat="19800000" lon="0" rev="0"/>
            </a:camera>
            <a:lightRig rig="threePt" dir="t"/>
          </a:scene3d>
          <a:sp3d extrusionH="762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00">
              <a:defRPr/>
            </a:pPr>
            <a:endParaRPr lang="vi-VN">
              <a:solidFill>
                <a:prstClr val="white"/>
              </a:solidFill>
              <a:latin typeface="Arial" panose="020b0604020202020204" pitchFamily="34" charset="0"/>
            </a:endParaRPr>
          </a:p>
        </p:txBody>
      </p:sp>
    </p:spTree>
    <p:extLst>
      <p:ext uri="{BB962C8B-B14F-4D97-AF65-F5344CB8AC3E}">
        <p14:creationId xmlns:p14="http://schemas.microsoft.com/office/powerpoint/2010/main" val="1762074563"/>
      </p:ext>
    </p:extLst>
  </p:cSld>
  <p:clrMapOvr>
    <a:masterClrMapping/>
  </p:clrMapOvr>
  <mc:AlternateContent xmlns:mc="http://schemas.openxmlformats.org/markup-compatibility/2006">
    <mc:Choice xmlns:p159="http://schemas.microsoft.com/office/powerpoint/2015/09/main" Requires="p159">
      <p:transition spd="slow" p14:dur="2000">
        <p159:morph option="byObject"/>
      </p:transition>
    </mc:Choice>
    <mc:Fallback>
      <p:transition spd="slow">
        <p:fade/>
      </p:transition>
    </mc:Fallback>
  </mc:AlternateContent>
  <p:timing/>
</p:sld>
</file>

<file path=ppt/slides/slide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Freeform 2"/>
          <p:cNvSpPr/>
          <p:nvPr/>
        </p:nvSpPr>
        <p:spPr>
          <a:xfrm>
            <a:off x="-691388" y="-225269"/>
            <a:ext cx="14321075" cy="8055604"/>
          </a:xfrm>
          <a:custGeom>
            <a:rect l="l" t="t" r="r" b="b"/>
            <a:pathLst>
              <a:path w="21481611" h="12083406">
                <a:moveTo>
                  <a:pt x="0" y="0"/>
                </a:moveTo>
                <a:lnTo>
                  <a:pt x="21481611" y="0"/>
                </a:lnTo>
                <a:lnTo>
                  <a:pt x="21481611" y="12083406"/>
                </a:lnTo>
                <a:lnTo>
                  <a:pt x="0" y="12083406"/>
                </a:lnTo>
                <a:lnTo>
                  <a:pt x="0" y="0"/>
                </a:lnTo>
                <a:close/>
              </a:path>
            </a:pathLst>
          </a:custGeom>
          <a:blipFill>
            <a:blip r:embed="rId2">
              <a:alphaModFix amt="32999"/>
              <a:extLst>
                <a:ext uri="{96DAC541-7B7A-43D3-8B79-37D633B846F1}">
                  <asvg:svgBlip xmlns:asvg="http://schemas.microsoft.com/office/drawing/2016/SVG/main" xmlns="" r:embed="rId3"/>
                </a:ext>
              </a:extLst>
            </a:blip>
            <a:stretch>
              <a:fillRect/>
            </a:stretch>
          </a:blipFill>
        </p:spPr>
        <p:txBody>
          <a:bodyPr/>
          <a:lstStyle/>
          <a:p/>
        </p:txBody>
      </p:sp>
      <p:sp>
        <p:nvSpPr>
          <p:cNvPr id="3" name="Freeform 3"/>
          <p:cNvSpPr/>
          <p:nvPr/>
        </p:nvSpPr>
        <p:spPr>
          <a:xfrm>
            <a:off x="1130816" y="72494"/>
            <a:ext cx="10147494" cy="6713014"/>
          </a:xfrm>
          <a:custGeom>
            <a:rect l="l" t="t" r="r" b="b"/>
            <a:pathLst>
              <a:path w="16529397" h="11735872">
                <a:moveTo>
                  <a:pt x="0" y="0"/>
                </a:moveTo>
                <a:lnTo>
                  <a:pt x="16529398" y="0"/>
                </a:lnTo>
                <a:lnTo>
                  <a:pt x="16529398" y="11735873"/>
                </a:lnTo>
                <a:lnTo>
                  <a:pt x="0" y="1173587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p:txBody>
      </p:sp>
      <p:sp>
        <p:nvSpPr>
          <p:cNvPr id="19" name="Hộp Văn bản 18"/>
          <p:cNvSpPr txBox="1"/>
          <p:nvPr/>
        </p:nvSpPr>
        <p:spPr>
          <a:xfrm>
            <a:off x="1869140" y="1869142"/>
            <a:ext cx="4007224" cy="2791020"/>
          </a:xfrm>
          <a:prstGeom prst="rect">
            <a:avLst/>
          </a:prstGeom>
          <a:noFill/>
        </p:spPr>
        <p:txBody>
          <a:bodyPr wrap="square" rtlCol="0">
            <a:spAutoFit/>
          </a:bodyPr>
          <a:lstStyle/>
          <a:p>
            <a:pPr>
              <a:lnSpc>
                <a:spcPct val="107000"/>
              </a:lnSpc>
              <a:spcAft>
                <a:spcPts val="535"/>
              </a:spcAft>
            </a:pPr>
            <a:r>
              <a:rPr lang="vi-VN" sz="4000" kern="0">
                <a:latin typeface="Times New Roman" panose="02020603050405020304" pitchFamily="18" charset="0"/>
                <a:ea typeface="Calibri" panose="020f0502020204030204" charset="0"/>
                <a:cs typeface="Times New Roman" panose="02020603050405020304" pitchFamily="18" charset="0"/>
              </a:rPr>
              <a:t>TIN MỪNG THEO THÁNH </a:t>
            </a:r>
            <a:r>
              <a:rPr lang="vi-VN" sz="4000" kern="0" smtClean="0">
                <a:latin typeface="Times New Roman" panose="02020603050405020304" pitchFamily="18" charset="0"/>
                <a:ea typeface="Calibri" panose="020f0502020204030204" charset="0"/>
                <a:cs typeface="Times New Roman" panose="02020603050405020304" pitchFamily="18" charset="0"/>
              </a:rPr>
              <a:t>MATTHÊU </a:t>
            </a:r>
            <a:endParaRPr lang="en-US" sz="4000" kern="0">
              <a:latin typeface="Times New Roman" panose="02020603050405020304" pitchFamily="18" charset="0"/>
              <a:ea typeface="Calibri"/>
              <a:cs typeface="Times New Roman" panose="02020603050405020304" pitchFamily="18" charset="0"/>
            </a:endParaRPr>
          </a:p>
          <a:p>
            <a:pPr>
              <a:lnSpc>
                <a:spcPct val="107000"/>
              </a:lnSpc>
              <a:spcAft>
                <a:spcPts val="535"/>
              </a:spcAft>
            </a:pPr>
            <a:r>
              <a:rPr lang="en-US" sz="4000" kern="0" smtClean="0">
                <a:latin typeface="Times New Roman" panose="02020603050405020304" pitchFamily="18" charset="0"/>
                <a:ea typeface="Calibri" panose="020f0502020204030204" charset="0"/>
                <a:cs typeface="Times New Roman" panose="02020603050405020304" pitchFamily="18" charset="0"/>
              </a:rPr>
              <a:t>(</a:t>
            </a:r>
            <a:r>
              <a:rPr lang="vi-VN" sz="4000" kern="0" smtClean="0">
                <a:latin typeface="Times New Roman" panose="02020603050405020304" pitchFamily="18" charset="0"/>
                <a:ea typeface="Calibri" panose="020f0502020204030204" charset="0"/>
                <a:cs typeface="Times New Roman" panose="02020603050405020304" pitchFamily="18" charset="0"/>
              </a:rPr>
              <a:t>22, 1-14</a:t>
            </a:r>
            <a:r>
              <a:rPr lang="en-US" sz="4000" kern="0" smtClean="0">
                <a:latin typeface="Times New Roman" panose="02020603050405020304" pitchFamily="18" charset="0"/>
                <a:ea typeface="Calibri" panose="020f0502020204030204" charset="0"/>
                <a:cs typeface="Times New Roman" panose="02020603050405020304" pitchFamily="18" charset="0"/>
              </a:rPr>
              <a:t>)</a:t>
            </a:r>
            <a:endParaRPr lang="vi-VN" sz="4000" kern="100">
              <a:latin typeface="Times New Roman" panose="02020603050405020304" pitchFamily="18" charset="0"/>
              <a:ea typeface="Calibri"/>
              <a:cs typeface="Times New Roman" panose="02020603050405020304" pitchFamily="18" charset="0"/>
            </a:endParaRPr>
          </a:p>
        </p:txBody>
      </p:sp>
      <p:sp>
        <p:nvSpPr>
          <p:cNvPr id="20" name="Hộp Văn bản 19"/>
          <p:cNvSpPr txBox="1"/>
          <p:nvPr/>
        </p:nvSpPr>
        <p:spPr>
          <a:xfrm>
            <a:off x="6871063" y="507485"/>
            <a:ext cx="4180115" cy="5693866"/>
          </a:xfrm>
          <a:prstGeom prst="rect">
            <a:avLst/>
          </a:prstGeom>
          <a:noFill/>
        </p:spPr>
        <p:txBody>
          <a:bodyPr wrap="square" rtlCol="0">
            <a:spAutoFit/>
          </a:bodyPr>
          <a:lstStyle/>
          <a:p>
            <a:pPr fontAlgn="base"/>
            <a:r>
              <a:rPr lang="vi-VN" sz="2800">
                <a:latin typeface="Times New Roman" panose="02020603050405020304" pitchFamily="18" charset="0"/>
                <a:cs typeface="Times New Roman" panose="02020603050405020304" pitchFamily="18" charset="0"/>
              </a:rPr>
              <a:t>Khi ấy, Chúa Giêsu lại phán cùng các đầu mục tư tế và kỳ lão trong dân những dụ ngôn này rằng: “Nước trời giống như vua kia làm tiệc cưới cho hoàng tử. Vua sai đầy tớ đi gọi những người đã được mời dự tiệc cưới, nhưng họ không chịu đến. Vua lại sai các đầy tớ khác mà rằng: “Hãy nói cùng những người đã được mời rằng:</a:t>
            </a:r>
            <a:endParaRPr lang="en-US" altLang="en-US"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8679616"/>
      </p:ext>
    </p:extLst>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Freeform 2"/>
          <p:cNvSpPr/>
          <p:nvPr/>
        </p:nvSpPr>
        <p:spPr>
          <a:xfrm>
            <a:off x="-691388" y="-225269"/>
            <a:ext cx="14321075" cy="8055604"/>
          </a:xfrm>
          <a:custGeom>
            <a:rect l="l" t="t" r="r" b="b"/>
            <a:pathLst>
              <a:path w="21481611" h="12083406">
                <a:moveTo>
                  <a:pt x="0" y="0"/>
                </a:moveTo>
                <a:lnTo>
                  <a:pt x="21481611" y="0"/>
                </a:lnTo>
                <a:lnTo>
                  <a:pt x="21481611" y="12083406"/>
                </a:lnTo>
                <a:lnTo>
                  <a:pt x="0" y="12083406"/>
                </a:lnTo>
                <a:lnTo>
                  <a:pt x="0" y="0"/>
                </a:lnTo>
                <a:close/>
              </a:path>
            </a:pathLst>
          </a:custGeom>
          <a:blipFill>
            <a:blip r:embed="rId2">
              <a:alphaModFix amt="32999"/>
              <a:extLst>
                <a:ext uri="{96DAC541-7B7A-43D3-8B79-37D633B846F1}">
                  <asvg:svgBlip xmlns:asvg="http://schemas.microsoft.com/office/drawing/2016/SVG/main" xmlns="" r:embed="rId3"/>
                </a:ext>
              </a:extLst>
            </a:blip>
            <a:stretch>
              <a:fillRect/>
            </a:stretch>
          </a:blipFill>
        </p:spPr>
        <p:txBody>
          <a:bodyPr/>
          <a:lstStyle/>
          <a:p/>
        </p:txBody>
      </p:sp>
      <p:sp>
        <p:nvSpPr>
          <p:cNvPr id="3" name="Freeform 3"/>
          <p:cNvSpPr/>
          <p:nvPr/>
        </p:nvSpPr>
        <p:spPr>
          <a:xfrm>
            <a:off x="1130816" y="72494"/>
            <a:ext cx="10147494" cy="6713014"/>
          </a:xfrm>
          <a:custGeom>
            <a:rect l="l" t="t" r="r" b="b"/>
            <a:pathLst>
              <a:path w="16529397" h="11735872">
                <a:moveTo>
                  <a:pt x="0" y="0"/>
                </a:moveTo>
                <a:lnTo>
                  <a:pt x="16529398" y="0"/>
                </a:lnTo>
                <a:lnTo>
                  <a:pt x="16529398" y="11735873"/>
                </a:lnTo>
                <a:lnTo>
                  <a:pt x="0" y="1173587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p:txBody>
      </p:sp>
      <p:sp>
        <p:nvSpPr>
          <p:cNvPr id="19" name="Hộp Văn bản 18"/>
          <p:cNvSpPr txBox="1"/>
          <p:nvPr/>
        </p:nvSpPr>
        <p:spPr>
          <a:xfrm>
            <a:off x="1486510" y="571539"/>
            <a:ext cx="4416574" cy="5862695"/>
          </a:xfrm>
          <a:prstGeom prst="rect">
            <a:avLst/>
          </a:prstGeom>
          <a:noFill/>
        </p:spPr>
        <p:txBody>
          <a:bodyPr wrap="square" rtlCol="0">
            <a:spAutoFit/>
          </a:bodyPr>
          <a:lstStyle/>
          <a:p>
            <a:pPr>
              <a:lnSpc>
                <a:spcPct val="107000"/>
              </a:lnSpc>
              <a:spcAft>
                <a:spcPts val="535"/>
              </a:spcAft>
            </a:pPr>
            <a:r>
              <a:rPr lang="vi-VN" sz="3200">
                <a:latin typeface="+mj-lt"/>
              </a:rPr>
              <a:t>Này ta đã dọn tiệc sẵn rồi, đã hạ bò và súc vật béo tốt rồi, mọi sự đã sẵn sàng: xin mời các ông đến dự tiệc cưới”. Những người ấy đã không đếm xỉa gì và bỏ đi: người thì đi thăm trại, người thì đi buôn bán; những người khác thì bắt đầy tớ vua mà nhục mạ và giết đi.</a:t>
            </a:r>
            <a:endParaRPr lang="en-US" altLang="en-US" sz="3200" kern="100">
              <a:latin typeface="+mj-lt"/>
              <a:ea typeface="Calibri"/>
              <a:cs typeface="Times New Roman" panose="02020603050405020304" pitchFamily="18" charset="0"/>
            </a:endParaRPr>
          </a:p>
        </p:txBody>
      </p:sp>
      <p:sp>
        <p:nvSpPr>
          <p:cNvPr id="20" name="Hộp Văn bản 19"/>
          <p:cNvSpPr txBox="1"/>
          <p:nvPr/>
        </p:nvSpPr>
        <p:spPr>
          <a:xfrm>
            <a:off x="6814186" y="421006"/>
            <a:ext cx="4233545" cy="6093976"/>
          </a:xfrm>
          <a:prstGeom prst="rect">
            <a:avLst/>
          </a:prstGeom>
          <a:noFill/>
        </p:spPr>
        <p:txBody>
          <a:bodyPr wrap="square" rtlCol="0">
            <a:spAutoFit/>
          </a:bodyPr>
          <a:lstStyle/>
          <a:p>
            <a:pPr fontAlgn="base"/>
            <a:r>
              <a:rPr lang="vi-VN" sz="3000">
                <a:latin typeface="Times New Roman" panose="02020603050405020304" pitchFamily="18" charset="0"/>
                <a:cs typeface="Times New Roman" panose="02020603050405020304" pitchFamily="18" charset="0"/>
              </a:rPr>
              <a:t>Khi vua nghe biết, liền nổi cơn thịnh nộ, sai binh lính đi tru diệt bọn sát nhân đó, và thiêu huỷ thành phố của chúng. Bấy giờ vua nói với các đầy tớ rằng: “Tiệc cưới đã dọn sẵn sàng, nhưng những kẻ đã được mời không đáng dự. Vậy các ngươi hãy ra các ngả đường, gặp bất cứ ai, thì mời vào dự tiệc cưới”. </a:t>
            </a:r>
            <a:endParaRPr lang="en-US" altLang="en-US" sz="3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781402"/>
      </p:ext>
    </p:extLst>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Freeform 2"/>
          <p:cNvSpPr/>
          <p:nvPr/>
        </p:nvSpPr>
        <p:spPr>
          <a:xfrm>
            <a:off x="-691388" y="-225269"/>
            <a:ext cx="14321075" cy="8055604"/>
          </a:xfrm>
          <a:custGeom>
            <a:rect l="l" t="t" r="r" b="b"/>
            <a:pathLst>
              <a:path w="21481611" h="12083406">
                <a:moveTo>
                  <a:pt x="0" y="0"/>
                </a:moveTo>
                <a:lnTo>
                  <a:pt x="21481611" y="0"/>
                </a:lnTo>
                <a:lnTo>
                  <a:pt x="21481611" y="12083406"/>
                </a:lnTo>
                <a:lnTo>
                  <a:pt x="0" y="12083406"/>
                </a:lnTo>
                <a:lnTo>
                  <a:pt x="0" y="0"/>
                </a:lnTo>
                <a:close/>
              </a:path>
            </a:pathLst>
          </a:custGeom>
          <a:blipFill>
            <a:blip r:embed="rId2">
              <a:alphaModFix amt="32999"/>
              <a:extLst>
                <a:ext uri="{96DAC541-7B7A-43D3-8B79-37D633B846F1}">
                  <asvg:svgBlip xmlns:asvg="http://schemas.microsoft.com/office/drawing/2016/SVG/main" xmlns="" r:embed="rId3"/>
                </a:ext>
              </a:extLst>
            </a:blip>
            <a:stretch>
              <a:fillRect/>
            </a:stretch>
          </a:blipFill>
        </p:spPr>
        <p:txBody>
          <a:bodyPr/>
          <a:lstStyle/>
          <a:p/>
        </p:txBody>
      </p:sp>
      <p:sp>
        <p:nvSpPr>
          <p:cNvPr id="3" name="Freeform 3"/>
          <p:cNvSpPr/>
          <p:nvPr/>
        </p:nvSpPr>
        <p:spPr>
          <a:xfrm>
            <a:off x="1130816" y="72494"/>
            <a:ext cx="10147494" cy="6713014"/>
          </a:xfrm>
          <a:custGeom>
            <a:rect l="l" t="t" r="r" b="b"/>
            <a:pathLst>
              <a:path w="16529397" h="11735872">
                <a:moveTo>
                  <a:pt x="0" y="0"/>
                </a:moveTo>
                <a:lnTo>
                  <a:pt x="16529398" y="0"/>
                </a:lnTo>
                <a:lnTo>
                  <a:pt x="16529398" y="11735873"/>
                </a:lnTo>
                <a:lnTo>
                  <a:pt x="0" y="1173587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p:txBody>
      </p:sp>
      <p:sp>
        <p:nvSpPr>
          <p:cNvPr id="19" name="Hộp Văn bản 18"/>
          <p:cNvSpPr txBox="1"/>
          <p:nvPr/>
        </p:nvSpPr>
        <p:spPr>
          <a:xfrm>
            <a:off x="1563551" y="843678"/>
            <a:ext cx="4200525" cy="5170646"/>
          </a:xfrm>
          <a:prstGeom prst="rect">
            <a:avLst/>
          </a:prstGeom>
          <a:noFill/>
        </p:spPr>
        <p:txBody>
          <a:bodyPr wrap="square" rtlCol="0">
            <a:spAutoFit/>
          </a:bodyPr>
          <a:lstStyle/>
          <a:p>
            <a:pPr fontAlgn="base"/>
            <a:r>
              <a:rPr lang="vi-VN" sz="3000">
                <a:latin typeface="+mj-lt"/>
              </a:rPr>
              <a:t>Các đầy tớ liền đi ra đường, gặp ai bất luận tốt xấu, đều quy tụ lại và phòng cưới chật ních khách dự tiệc.</a:t>
            </a:r>
          </a:p>
          <a:p>
            <a:pPr fontAlgn="base"/>
            <a:r>
              <a:rPr lang="vi-VN" sz="3000">
                <a:latin typeface="+mj-lt"/>
              </a:rPr>
              <a:t>{Ðoạn vua đi vào quan sát những người dự tiệc, và thấy ở đó một người không mặc y phục lễ cưới. Vua liền nói với người ấy rằng</a:t>
            </a:r>
            <a:r>
              <a:rPr lang="vi-VN" sz="3000" smtClean="0">
                <a:latin typeface="+mj-lt"/>
              </a:rPr>
              <a:t>:</a:t>
            </a:r>
            <a:endParaRPr lang="vi-VN" sz="3000">
              <a:latin typeface="+mj-lt"/>
            </a:endParaRPr>
          </a:p>
        </p:txBody>
      </p:sp>
      <p:sp>
        <p:nvSpPr>
          <p:cNvPr id="20" name="Hộp Văn bản 19"/>
          <p:cNvSpPr txBox="1"/>
          <p:nvPr/>
        </p:nvSpPr>
        <p:spPr>
          <a:xfrm>
            <a:off x="6788418" y="560606"/>
            <a:ext cx="4007224" cy="5632311"/>
          </a:xfrm>
          <a:prstGeom prst="rect">
            <a:avLst/>
          </a:prstGeom>
          <a:noFill/>
        </p:spPr>
        <p:txBody>
          <a:bodyPr wrap="square" rtlCol="0">
            <a:spAutoFit/>
          </a:bodyPr>
          <a:lstStyle/>
          <a:p>
            <a:pPr fontAlgn="base"/>
            <a:r>
              <a:rPr lang="vi-VN" sz="3000">
                <a:latin typeface="+mj-lt"/>
              </a:rPr>
              <a:t>“Này bạn, sao bạn vào đây mà lại không mặc y phục lễ cưới?” Người ấy lặng thinh. Bấy giờ vua truyền cho các đầy tớ rằng: “Trói tay chân nó lại, ném nó vào nơi tối tăm, ở đó sẽ phải khóc lóc và nghiến răng! Vì những kẻ được gọi thì nhiều, còn những kẻ được chọn thì ít”.}</a:t>
            </a:r>
            <a:endParaRPr lang="en-US" altLang="en-US" sz="3000">
              <a:latin typeface="+mj-lt"/>
            </a:endParaRPr>
          </a:p>
        </p:txBody>
      </p:sp>
    </p:spTree>
    <p:extLst>
      <p:ext uri="{BB962C8B-B14F-4D97-AF65-F5344CB8AC3E}">
        <p14:creationId xmlns:p14="http://schemas.microsoft.com/office/powerpoint/2010/main" val="1139487368"/>
      </p:ext>
    </p:extLst>
  </p:cSld>
  <p:clrMapOvr>
    <a:masterClrMapping/>
  </p:clrMapOvr>
  <mc:AlternateContent xmlns:mc="http://schemas.openxmlformats.org/markup-compatibility/2006">
    <mc:Choice xmlns:p15="http://schemas.microsoft.com/office/powerpoint/2012/main" Requires="p15">
      <p:transition spd="slow" p14:dur="1250">
        <p15:prstTrans prst="pageCurlDouble"/>
      </p:transition>
    </mc:Choice>
    <mc:Fallback>
      <p:transition spd="slow">
        <p:fade/>
      </p:transition>
    </mc:Fallback>
  </mc:AlternateContent>
  <p:timing/>
</p:sld>
</file>

<file path=ppt/slides/slide9.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Freeform 2"/>
          <p:cNvSpPr/>
          <p:nvPr/>
        </p:nvSpPr>
        <p:spPr>
          <a:xfrm>
            <a:off x="0" y="0"/>
            <a:ext cx="12192000" cy="6858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111" b="-16111"/>
            </a:stretch>
          </a:blipFill>
        </p:spPr>
        <p:txBody>
          <a:bodyPr/>
          <a:lstStyle/>
          <a:p/>
        </p:txBody>
      </p:sp>
      <p:grpSp>
        <p:nvGrpSpPr>
          <p:cNvPr id="3" name="Group 3"/>
          <p:cNvGrpSpPr/>
          <p:nvPr/>
        </p:nvGrpSpPr>
        <p:grpSpPr>
          <a:xfrm>
            <a:off x="195943" y="352697"/>
            <a:ext cx="11652068" cy="6230983"/>
            <a:chExt cx="22088956" cy="11026384"/>
          </a:xfrm>
        </p:grpSpPr>
        <p:grpSp>
          <p:nvGrpSpPr>
            <p:cNvPr id="4" name="Group 4"/>
            <p:cNvGrpSpPr/>
            <p:nvPr/>
          </p:nvGrpSpPr>
          <p:grpSpPr>
            <a:xfrm>
              <a:off x="292432" y="0"/>
              <a:ext cx="21796522" cy="11026384"/>
              <a:chExt cx="4305486" cy="2178051"/>
            </a:xfrm>
          </p:grpSpPr>
          <p:sp>
            <p:nvSpPr>
              <p:cNvPr id="5" name="Freeform 5"/>
              <p:cNvSpPr/>
              <p:nvPr/>
            </p:nvSpPr>
            <p:spPr>
              <a:xfrm>
                <a:off x="0" y="0"/>
                <a:ext cx="4305486" cy="2178051"/>
              </a:xfrm>
              <a:custGeom>
                <a:rect l="l" t="t" r="r" b="b"/>
                <a:pathLst>
                  <a:path w="4305486" h="2178051">
                    <a:moveTo>
                      <a:pt x="24153" y="0"/>
                    </a:moveTo>
                    <a:lnTo>
                      <a:pt x="4281333" y="0"/>
                    </a:lnTo>
                    <a:cubicBezTo>
                      <a:pt x="4287739" y="0"/>
                      <a:pt x="4293882" y="2545"/>
                      <a:pt x="4298412" y="7074"/>
                    </a:cubicBezTo>
                    <a:cubicBezTo>
                      <a:pt x="4302941" y="11604"/>
                      <a:pt x="4305486" y="17747"/>
                      <a:pt x="4305486" y="24153"/>
                    </a:cubicBezTo>
                    <a:lnTo>
                      <a:pt x="4305486" y="2153898"/>
                    </a:lnTo>
                    <a:cubicBezTo>
                      <a:pt x="4305486" y="2167237"/>
                      <a:pt x="4294672" y="2178051"/>
                      <a:pt x="4281333" y="2178051"/>
                    </a:cubicBezTo>
                    <a:lnTo>
                      <a:pt x="24153" y="2178051"/>
                    </a:lnTo>
                    <a:cubicBezTo>
                      <a:pt x="17747" y="2178051"/>
                      <a:pt x="11604" y="2175507"/>
                      <a:pt x="7074" y="2170977"/>
                    </a:cubicBezTo>
                    <a:cubicBezTo>
                      <a:pt x="2545" y="2166447"/>
                      <a:pt x="0" y="2160304"/>
                      <a:pt x="0" y="2153898"/>
                    </a:cubicBezTo>
                    <a:lnTo>
                      <a:pt x="0" y="24153"/>
                    </a:lnTo>
                    <a:cubicBezTo>
                      <a:pt x="0" y="10814"/>
                      <a:pt x="10814" y="0"/>
                      <a:pt x="24153" y="0"/>
                    </a:cubicBezTo>
                    <a:close/>
                  </a:path>
                </a:pathLst>
              </a:custGeom>
              <a:solidFill>
                <a:srgbClr val="FFFFFF"/>
              </a:solidFill>
            </p:spPr>
            <p:txBody>
              <a:bodyPr/>
              <a:lstStyle/>
              <a:p/>
            </p:txBody>
          </p:sp>
          <p:sp>
            <p:nvSpPr>
              <p:cNvPr id="6" name="TextBox 6"/>
              <p:cNvSpPr txBox="1"/>
              <p:nvPr/>
            </p:nvSpPr>
            <p:spPr>
              <a:xfrm>
                <a:off x="0" y="-38100"/>
                <a:ext cx="4305486" cy="2216151"/>
              </a:xfrm>
              <a:prstGeom prst="rect">
                <a:avLst/>
              </a:prstGeom>
            </p:spPr>
            <p:txBody>
              <a:bodyPr lIns="33867" tIns="33867" rIns="33867" bIns="33867" rtlCol="0" anchor="ctr"/>
              <a:lstStyle/>
              <a:p>
                <a:pPr algn="ctr">
                  <a:lnSpc>
                    <a:spcPts val="1773"/>
                  </a:lnSpc>
                </a:pPr>
                <a:endParaRPr sz="1200"/>
              </a:p>
            </p:txBody>
          </p:sp>
        </p:grpSp>
        <p:sp>
          <p:nvSpPr>
            <p:cNvPr id="7" name="Freeform 7"/>
            <p:cNvSpPr/>
            <p:nvPr/>
          </p:nvSpPr>
          <p:spPr>
            <a:xfrm>
              <a:off x="0" y="601326"/>
              <a:ext cx="1059409" cy="9812084"/>
            </a:xfrm>
            <a:custGeom>
              <a:rect l="l" t="t" r="r" b="b"/>
              <a:pathLst>
                <a:path w="1059409" h="9812084">
                  <a:moveTo>
                    <a:pt x="0" y="0"/>
                  </a:moveTo>
                  <a:lnTo>
                    <a:pt x="1059409" y="0"/>
                  </a:lnTo>
                  <a:lnTo>
                    <a:pt x="1059409" y="9812084"/>
                  </a:lnTo>
                  <a:lnTo>
                    <a:pt x="0" y="9812084"/>
                  </a:lnTo>
                  <a:lnTo>
                    <a:pt x="0" y="0"/>
                  </a:lnTo>
                  <a:close/>
                </a:path>
              </a:pathLst>
            </a:custGeom>
            <a:blipFill>
              <a:blip r:embed="rId3"/>
              <a:stretch>
                <a:fillRect l="-15773" r="0"/>
              </a:stretch>
            </a:blipFill>
          </p:spPr>
          <p:txBody>
            <a:bodyPr/>
            <a:lstStyle/>
            <a:p/>
          </p:txBody>
        </p:sp>
      </p:grpSp>
      <p:sp>
        <p:nvSpPr>
          <p:cNvPr id="9" name="Freeform 9"/>
          <p:cNvSpPr/>
          <p:nvPr/>
        </p:nvSpPr>
        <p:spPr>
          <a:xfrm>
            <a:off x="950731" y="601293"/>
            <a:ext cx="2944343" cy="1012118"/>
          </a:xfrm>
          <a:custGeom>
            <a:rect l="l" t="t" r="r" b="b"/>
            <a:pathLst>
              <a:path w="4416514" h="1518177">
                <a:moveTo>
                  <a:pt x="0" y="0"/>
                </a:moveTo>
                <a:lnTo>
                  <a:pt x="4416514" y="0"/>
                </a:lnTo>
                <a:lnTo>
                  <a:pt x="4416514" y="1518177"/>
                </a:lnTo>
                <a:lnTo>
                  <a:pt x="0" y="151817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p:txBody>
      </p:sp>
      <p:sp>
        <p:nvSpPr>
          <p:cNvPr id="10" name="TextBox 9"/>
          <p:cNvSpPr txBox="1"/>
          <p:nvPr/>
        </p:nvSpPr>
        <p:spPr>
          <a:xfrm>
            <a:off x="1582564" y="784186"/>
            <a:ext cx="1907177" cy="646331"/>
          </a:xfrm>
          <a:prstGeom prst="rect">
            <a:avLst/>
          </a:prstGeom>
          <a:noFill/>
        </p:spPr>
        <p:txBody>
          <a:bodyPr wrap="square" rtlCol="0">
            <a:spAutoFit/>
          </a:bodyPr>
          <a:lstStyle/>
          <a:p>
            <a:r>
              <a:rPr lang="vi-VN" sz="3600" b="1" u="sng" smtClean="0">
                <a:solidFill>
                  <a:srgbClr val="00B050"/>
                </a:solidFill>
                <a:latin typeface="+mj-lt"/>
              </a:rPr>
              <a:t>Câu 1:</a:t>
            </a:r>
            <a:endParaRPr lang="en-US" sz="3600" b="1" u="sng">
              <a:solidFill>
                <a:srgbClr val="00B050"/>
              </a:solidFill>
              <a:latin typeface="+mj-lt"/>
            </a:endParaRPr>
          </a:p>
        </p:txBody>
      </p:sp>
      <p:sp>
        <p:nvSpPr>
          <p:cNvPr id="11" name="TextBox 10"/>
          <p:cNvSpPr txBox="1"/>
          <p:nvPr/>
        </p:nvSpPr>
        <p:spPr>
          <a:xfrm>
            <a:off x="1753937" y="1674217"/>
            <a:ext cx="8584527" cy="2585323"/>
          </a:xfrm>
          <a:prstGeom prst="rect">
            <a:avLst/>
          </a:prstGeom>
          <a:noFill/>
        </p:spPr>
        <p:txBody>
          <a:bodyPr wrap="square" rtlCol="0">
            <a:spAutoFit/>
          </a:bodyPr>
          <a:lstStyle/>
          <a:p>
            <a:pPr algn="ctr"/>
            <a:r>
              <a:rPr lang="vi-VN" sz="5400" b="1" smtClean="0">
                <a:solidFill>
                  <a:srgbClr val="FF0000"/>
                </a:solidFill>
                <a:latin typeface="+mj-lt"/>
              </a:rPr>
              <a:t>Đức Giêsu ví điều gì với dụ ngôn nhà vua mở tiệc cưới cho hoàng tử?</a:t>
            </a:r>
            <a:endParaRPr lang="en-US" sz="5400" b="1">
              <a:solidFill>
                <a:srgbClr val="FF0000"/>
              </a:solidFill>
              <a:latin typeface="+mj-lt"/>
            </a:endParaRPr>
          </a:p>
        </p:txBody>
      </p:sp>
      <p:sp>
        <p:nvSpPr>
          <p:cNvPr id="12" name="Rounded Rectangle 11"/>
          <p:cNvSpPr/>
          <p:nvPr/>
        </p:nvSpPr>
        <p:spPr>
          <a:xfrm>
            <a:off x="2501469" y="4724748"/>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2599440" y="4724748"/>
            <a:ext cx="640080" cy="830997"/>
          </a:xfrm>
          <a:prstGeom prst="rect">
            <a:avLst/>
          </a:prstGeom>
          <a:noFill/>
        </p:spPr>
        <p:txBody>
          <a:bodyPr wrap="square" rtlCol="0">
            <a:spAutoFit/>
          </a:bodyPr>
          <a:lstStyle/>
          <a:p>
            <a:r>
              <a:rPr lang="vi-VN" sz="4800" b="1" smtClean="0">
                <a:solidFill>
                  <a:srgbClr val="FFFF00"/>
                </a:solidFill>
                <a:latin typeface="+mj-lt"/>
              </a:rPr>
              <a:t>N</a:t>
            </a:r>
            <a:endParaRPr lang="en-US" sz="4800" b="1">
              <a:solidFill>
                <a:srgbClr val="FFFF00"/>
              </a:solidFill>
              <a:latin typeface="+mj-lt"/>
            </a:endParaRPr>
          </a:p>
        </p:txBody>
      </p:sp>
      <p:sp>
        <p:nvSpPr>
          <p:cNvPr id="21" name="Rounded Rectangle 20"/>
          <p:cNvSpPr/>
          <p:nvPr/>
        </p:nvSpPr>
        <p:spPr>
          <a:xfrm>
            <a:off x="3393781" y="4719722"/>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3491752" y="4719722"/>
            <a:ext cx="640080" cy="830997"/>
          </a:xfrm>
          <a:prstGeom prst="rect">
            <a:avLst/>
          </a:prstGeom>
          <a:noFill/>
        </p:spPr>
        <p:txBody>
          <a:bodyPr wrap="square" rtlCol="0">
            <a:spAutoFit/>
          </a:bodyPr>
          <a:lstStyle/>
          <a:p>
            <a:r>
              <a:rPr lang="vi-VN" sz="4800" b="1" smtClean="0">
                <a:solidFill>
                  <a:srgbClr val="FFFF00"/>
                </a:solidFill>
                <a:latin typeface="+mj-lt"/>
              </a:rPr>
              <a:t>Ư</a:t>
            </a:r>
            <a:endParaRPr lang="en-US" sz="4800" b="1">
              <a:solidFill>
                <a:srgbClr val="FFFF00"/>
              </a:solidFill>
              <a:latin typeface="+mj-lt"/>
            </a:endParaRPr>
          </a:p>
        </p:txBody>
      </p:sp>
      <p:sp>
        <p:nvSpPr>
          <p:cNvPr id="23" name="Rounded Rectangle 22"/>
          <p:cNvSpPr/>
          <p:nvPr/>
        </p:nvSpPr>
        <p:spPr>
          <a:xfrm>
            <a:off x="4286093" y="4714696"/>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4363224" y="4746841"/>
            <a:ext cx="640080" cy="830997"/>
          </a:xfrm>
          <a:prstGeom prst="rect">
            <a:avLst/>
          </a:prstGeom>
          <a:noFill/>
        </p:spPr>
        <p:txBody>
          <a:bodyPr wrap="square" rtlCol="0">
            <a:spAutoFit/>
          </a:bodyPr>
          <a:lstStyle/>
          <a:p>
            <a:r>
              <a:rPr lang="vi-VN" sz="4800" b="1" smtClean="0">
                <a:solidFill>
                  <a:srgbClr val="FFFF00"/>
                </a:solidFill>
                <a:latin typeface="+mj-lt"/>
              </a:rPr>
              <a:t>Ớ</a:t>
            </a:r>
            <a:endParaRPr lang="en-US" sz="4800" b="1">
              <a:solidFill>
                <a:srgbClr val="FFFF00"/>
              </a:solidFill>
              <a:latin typeface="+mj-lt"/>
            </a:endParaRPr>
          </a:p>
        </p:txBody>
      </p:sp>
      <p:sp>
        <p:nvSpPr>
          <p:cNvPr id="25" name="Rounded Rectangle 24"/>
          <p:cNvSpPr/>
          <p:nvPr/>
        </p:nvSpPr>
        <p:spPr>
          <a:xfrm>
            <a:off x="5178405" y="4709670"/>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5276376" y="4709670"/>
            <a:ext cx="640080" cy="830997"/>
          </a:xfrm>
          <a:prstGeom prst="rect">
            <a:avLst/>
          </a:prstGeom>
          <a:noFill/>
        </p:spPr>
        <p:txBody>
          <a:bodyPr wrap="square" rtlCol="0">
            <a:spAutoFit/>
          </a:bodyPr>
          <a:lstStyle/>
          <a:p>
            <a:r>
              <a:rPr lang="vi-VN" sz="4800" b="1" smtClean="0">
                <a:solidFill>
                  <a:srgbClr val="FFFF00"/>
                </a:solidFill>
                <a:latin typeface="+mj-lt"/>
              </a:rPr>
              <a:t>C</a:t>
            </a:r>
            <a:endParaRPr lang="en-US" sz="4800" b="1">
              <a:solidFill>
                <a:srgbClr val="FFFF00"/>
              </a:solidFill>
              <a:latin typeface="+mj-lt"/>
            </a:endParaRPr>
          </a:p>
        </p:txBody>
      </p:sp>
      <p:sp>
        <p:nvSpPr>
          <p:cNvPr id="27" name="Rounded Rectangle 26"/>
          <p:cNvSpPr/>
          <p:nvPr/>
        </p:nvSpPr>
        <p:spPr>
          <a:xfrm>
            <a:off x="6070717" y="4704644"/>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6168688" y="4704644"/>
            <a:ext cx="640080" cy="830997"/>
          </a:xfrm>
          <a:prstGeom prst="rect">
            <a:avLst/>
          </a:prstGeom>
          <a:noFill/>
        </p:spPr>
        <p:txBody>
          <a:bodyPr wrap="square" rtlCol="0">
            <a:spAutoFit/>
          </a:bodyPr>
          <a:lstStyle/>
          <a:p>
            <a:r>
              <a:rPr lang="vi-VN" sz="4800" b="1" smtClean="0">
                <a:solidFill>
                  <a:srgbClr val="FFFF00"/>
                </a:solidFill>
                <a:latin typeface="+mj-lt"/>
              </a:rPr>
              <a:t>T</a:t>
            </a:r>
            <a:endParaRPr lang="en-US" sz="4800" b="1">
              <a:solidFill>
                <a:srgbClr val="FFFF00"/>
              </a:solidFill>
              <a:latin typeface="+mj-lt"/>
            </a:endParaRPr>
          </a:p>
        </p:txBody>
      </p:sp>
      <p:sp>
        <p:nvSpPr>
          <p:cNvPr id="29" name="Rounded Rectangle 28"/>
          <p:cNvSpPr/>
          <p:nvPr/>
        </p:nvSpPr>
        <p:spPr>
          <a:xfrm>
            <a:off x="6963029" y="4699618"/>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7061000" y="4699618"/>
            <a:ext cx="640080" cy="830997"/>
          </a:xfrm>
          <a:prstGeom prst="rect">
            <a:avLst/>
          </a:prstGeom>
          <a:noFill/>
        </p:spPr>
        <p:txBody>
          <a:bodyPr wrap="square" rtlCol="0">
            <a:spAutoFit/>
          </a:bodyPr>
          <a:lstStyle/>
          <a:p>
            <a:r>
              <a:rPr lang="vi-VN" sz="4800" b="1" smtClean="0">
                <a:solidFill>
                  <a:srgbClr val="FFFF00"/>
                </a:solidFill>
                <a:latin typeface="+mj-lt"/>
              </a:rPr>
              <a:t>R</a:t>
            </a:r>
            <a:endParaRPr lang="en-US" sz="4800" b="1">
              <a:solidFill>
                <a:srgbClr val="FFFF00"/>
              </a:solidFill>
              <a:latin typeface="+mj-lt"/>
            </a:endParaRPr>
          </a:p>
        </p:txBody>
      </p:sp>
      <p:sp>
        <p:nvSpPr>
          <p:cNvPr id="31" name="Rounded Rectangle 30"/>
          <p:cNvSpPr/>
          <p:nvPr/>
        </p:nvSpPr>
        <p:spPr>
          <a:xfrm>
            <a:off x="7855341" y="4694592"/>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7967309" y="4750063"/>
            <a:ext cx="640080" cy="830997"/>
          </a:xfrm>
          <a:prstGeom prst="rect">
            <a:avLst/>
          </a:prstGeom>
          <a:noFill/>
        </p:spPr>
        <p:txBody>
          <a:bodyPr wrap="square" rtlCol="0">
            <a:spAutoFit/>
          </a:bodyPr>
          <a:lstStyle/>
          <a:p>
            <a:r>
              <a:rPr lang="vi-VN" sz="4800" b="1" smtClean="0">
                <a:solidFill>
                  <a:srgbClr val="FFFF00"/>
                </a:solidFill>
                <a:latin typeface="+mj-lt"/>
              </a:rPr>
              <a:t>Ờ</a:t>
            </a:r>
            <a:endParaRPr lang="en-US" sz="4800" b="1">
              <a:solidFill>
                <a:srgbClr val="FFFF00"/>
              </a:solidFill>
              <a:latin typeface="+mj-lt"/>
            </a:endParaRPr>
          </a:p>
        </p:txBody>
      </p:sp>
      <p:sp>
        <p:nvSpPr>
          <p:cNvPr id="33" name="Rounded Rectangle 32"/>
          <p:cNvSpPr/>
          <p:nvPr/>
        </p:nvSpPr>
        <p:spPr>
          <a:xfrm>
            <a:off x="8747653" y="4689566"/>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8919947" y="4689566"/>
            <a:ext cx="640080" cy="830997"/>
          </a:xfrm>
          <a:prstGeom prst="rect">
            <a:avLst/>
          </a:prstGeom>
          <a:noFill/>
        </p:spPr>
        <p:txBody>
          <a:bodyPr wrap="square" rtlCol="0">
            <a:spAutoFit/>
          </a:bodyPr>
          <a:lstStyle/>
          <a:p>
            <a:r>
              <a:rPr lang="vi-VN" sz="4800" b="1" smtClean="0">
                <a:solidFill>
                  <a:srgbClr val="FFFF00"/>
                </a:solidFill>
                <a:latin typeface="+mj-lt"/>
              </a:rPr>
              <a:t>I</a:t>
            </a:r>
            <a:endParaRPr lang="en-US" sz="4800" b="1">
              <a:solidFill>
                <a:srgbClr val="FFFF00"/>
              </a:solidFill>
              <a:latin typeface="+mj-lt"/>
            </a:endParaRPr>
          </a:p>
        </p:txBody>
      </p:sp>
    </p:spTree>
    <p:extLst>
      <p:ext uri="{BB962C8B-B14F-4D97-AF65-F5344CB8AC3E}">
        <p14:creationId xmlns:p14="http://schemas.microsoft.com/office/powerpoint/2010/main" val="308590084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par>
                                <p:cTn id="25" presetID="53"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animEffect transition="in" filter="fade">
                                      <p:cBhvr>
                                        <p:cTn id="29" dur="500"/>
                                        <p:tgtEl>
                                          <p:spTgt spid="28"/>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par>
                                <p:cTn id="35" presetID="53"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par>
                                <p:cTn id="40" presetID="53" presetClass="entr" presetSubtype="0"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p:cTn id="42" dur="500" fill="hold"/>
                                        <p:tgtEl>
                                          <p:spTgt spid="34"/>
                                        </p:tgtEl>
                                        <p:attrNameLst>
                                          <p:attrName>ppt_w</p:attrName>
                                        </p:attrNameLst>
                                      </p:cBhvr>
                                      <p:tavLst>
                                        <p:tav tm="0">
                                          <p:val>
                                            <p:fltVal val="0"/>
                                          </p:val>
                                        </p:tav>
                                        <p:tav tm="100000">
                                          <p:val>
                                            <p:strVal val="#ppt_w"/>
                                          </p:val>
                                        </p:tav>
                                      </p:tavLst>
                                    </p:anim>
                                    <p:anim calcmode="lin" valueType="num">
                                      <p:cBhvr>
                                        <p:cTn id="43" dur="500" fill="hold"/>
                                        <p:tgtEl>
                                          <p:spTgt spid="34"/>
                                        </p:tgtEl>
                                        <p:attrNameLst>
                                          <p:attrName>ppt_h</p:attrName>
                                        </p:attrNameLst>
                                      </p:cBhvr>
                                      <p:tavLst>
                                        <p:tav tm="0">
                                          <p:val>
                                            <p:fltVal val="0"/>
                                          </p:val>
                                        </p:tav>
                                        <p:tav tm="100000">
                                          <p:val>
                                            <p:strVal val="#ppt_h"/>
                                          </p:val>
                                        </p:tav>
                                      </p:tavLst>
                                    </p:anim>
                                    <p:animEffect transition="in" filter="fade">
                                      <p:cBhvr>
                                        <p:cTn id="4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1"/>
      <p:bldP spid="24" grpId="2"/>
      <p:bldP spid="26" grpId="3"/>
      <p:bldP spid="28" grpId="4"/>
      <p:bldP spid="30" grpId="5"/>
      <p:bldP spid="32" grpId="6"/>
      <p:bldP spid="34" grpId="7"/>
    </p:bldLst>
  </p:timing>
</p:sld>
</file>

<file path=ppt/slides/slide10.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Freeform 2"/>
          <p:cNvSpPr/>
          <p:nvPr/>
        </p:nvSpPr>
        <p:spPr>
          <a:xfrm>
            <a:off x="0" y="0"/>
            <a:ext cx="12192000" cy="6858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111" b="-16111"/>
            </a:stretch>
          </a:blipFill>
        </p:spPr>
        <p:txBody>
          <a:bodyPr/>
          <a:lstStyle/>
          <a:p/>
        </p:txBody>
      </p:sp>
      <p:grpSp>
        <p:nvGrpSpPr>
          <p:cNvPr id="3" name="Group 3"/>
          <p:cNvGrpSpPr/>
          <p:nvPr/>
        </p:nvGrpSpPr>
        <p:grpSpPr>
          <a:xfrm>
            <a:off x="195943" y="352697"/>
            <a:ext cx="11652068" cy="6230983"/>
            <a:chExt cx="22088956" cy="11026384"/>
          </a:xfrm>
        </p:grpSpPr>
        <p:grpSp>
          <p:nvGrpSpPr>
            <p:cNvPr id="4" name="Group 4"/>
            <p:cNvGrpSpPr/>
            <p:nvPr/>
          </p:nvGrpSpPr>
          <p:grpSpPr>
            <a:xfrm>
              <a:off x="292432" y="0"/>
              <a:ext cx="21796522" cy="11026384"/>
              <a:chExt cx="4305486" cy="2178051"/>
            </a:xfrm>
          </p:grpSpPr>
          <p:sp>
            <p:nvSpPr>
              <p:cNvPr id="5" name="Freeform 5"/>
              <p:cNvSpPr/>
              <p:nvPr/>
            </p:nvSpPr>
            <p:spPr>
              <a:xfrm>
                <a:off x="0" y="0"/>
                <a:ext cx="4305486" cy="2178051"/>
              </a:xfrm>
              <a:custGeom>
                <a:rect l="l" t="t" r="r" b="b"/>
                <a:pathLst>
                  <a:path w="4305486" h="2178051">
                    <a:moveTo>
                      <a:pt x="24153" y="0"/>
                    </a:moveTo>
                    <a:lnTo>
                      <a:pt x="4281333" y="0"/>
                    </a:lnTo>
                    <a:cubicBezTo>
                      <a:pt x="4287739" y="0"/>
                      <a:pt x="4293882" y="2545"/>
                      <a:pt x="4298412" y="7074"/>
                    </a:cubicBezTo>
                    <a:cubicBezTo>
                      <a:pt x="4302941" y="11604"/>
                      <a:pt x="4305486" y="17747"/>
                      <a:pt x="4305486" y="24153"/>
                    </a:cubicBezTo>
                    <a:lnTo>
                      <a:pt x="4305486" y="2153898"/>
                    </a:lnTo>
                    <a:cubicBezTo>
                      <a:pt x="4305486" y="2167237"/>
                      <a:pt x="4294672" y="2178051"/>
                      <a:pt x="4281333" y="2178051"/>
                    </a:cubicBezTo>
                    <a:lnTo>
                      <a:pt x="24153" y="2178051"/>
                    </a:lnTo>
                    <a:cubicBezTo>
                      <a:pt x="17747" y="2178051"/>
                      <a:pt x="11604" y="2175507"/>
                      <a:pt x="7074" y="2170977"/>
                    </a:cubicBezTo>
                    <a:cubicBezTo>
                      <a:pt x="2545" y="2166447"/>
                      <a:pt x="0" y="2160304"/>
                      <a:pt x="0" y="2153898"/>
                    </a:cubicBezTo>
                    <a:lnTo>
                      <a:pt x="0" y="24153"/>
                    </a:lnTo>
                    <a:cubicBezTo>
                      <a:pt x="0" y="10814"/>
                      <a:pt x="10814" y="0"/>
                      <a:pt x="24153" y="0"/>
                    </a:cubicBezTo>
                    <a:close/>
                  </a:path>
                </a:pathLst>
              </a:custGeom>
              <a:solidFill>
                <a:srgbClr val="FFFFFF"/>
              </a:solidFill>
            </p:spPr>
            <p:txBody>
              <a:bodyPr/>
              <a:lstStyle/>
              <a:p/>
            </p:txBody>
          </p:sp>
          <p:sp>
            <p:nvSpPr>
              <p:cNvPr id="6" name="TextBox 6"/>
              <p:cNvSpPr txBox="1"/>
              <p:nvPr/>
            </p:nvSpPr>
            <p:spPr>
              <a:xfrm>
                <a:off x="0" y="-38100"/>
                <a:ext cx="4305486" cy="2216151"/>
              </a:xfrm>
              <a:prstGeom prst="rect">
                <a:avLst/>
              </a:prstGeom>
            </p:spPr>
            <p:txBody>
              <a:bodyPr lIns="33867" tIns="33867" rIns="33867" bIns="33867" rtlCol="0" anchor="ctr"/>
              <a:lstStyle/>
              <a:p>
                <a:pPr algn="ctr">
                  <a:lnSpc>
                    <a:spcPts val="1773"/>
                  </a:lnSpc>
                </a:pPr>
                <a:endParaRPr sz="1200"/>
              </a:p>
            </p:txBody>
          </p:sp>
        </p:grpSp>
        <p:sp>
          <p:nvSpPr>
            <p:cNvPr id="7" name="Freeform 7"/>
            <p:cNvSpPr/>
            <p:nvPr/>
          </p:nvSpPr>
          <p:spPr>
            <a:xfrm>
              <a:off x="0" y="601326"/>
              <a:ext cx="1059409" cy="9812084"/>
            </a:xfrm>
            <a:custGeom>
              <a:rect l="l" t="t" r="r" b="b"/>
              <a:pathLst>
                <a:path w="1059409" h="9812084">
                  <a:moveTo>
                    <a:pt x="0" y="0"/>
                  </a:moveTo>
                  <a:lnTo>
                    <a:pt x="1059409" y="0"/>
                  </a:lnTo>
                  <a:lnTo>
                    <a:pt x="1059409" y="9812084"/>
                  </a:lnTo>
                  <a:lnTo>
                    <a:pt x="0" y="9812084"/>
                  </a:lnTo>
                  <a:lnTo>
                    <a:pt x="0" y="0"/>
                  </a:lnTo>
                  <a:close/>
                </a:path>
              </a:pathLst>
            </a:custGeom>
            <a:blipFill>
              <a:blip r:embed="rId3"/>
              <a:stretch>
                <a:fillRect l="-15773" r="0"/>
              </a:stretch>
            </a:blipFill>
          </p:spPr>
          <p:txBody>
            <a:bodyPr/>
            <a:lstStyle/>
            <a:p/>
          </p:txBody>
        </p:sp>
      </p:grpSp>
      <p:sp>
        <p:nvSpPr>
          <p:cNvPr id="9" name="Freeform 9"/>
          <p:cNvSpPr/>
          <p:nvPr/>
        </p:nvSpPr>
        <p:spPr>
          <a:xfrm>
            <a:off x="950731" y="601293"/>
            <a:ext cx="2944343" cy="1012118"/>
          </a:xfrm>
          <a:custGeom>
            <a:rect l="l" t="t" r="r" b="b"/>
            <a:pathLst>
              <a:path w="4416514" h="1518177">
                <a:moveTo>
                  <a:pt x="0" y="0"/>
                </a:moveTo>
                <a:lnTo>
                  <a:pt x="4416514" y="0"/>
                </a:lnTo>
                <a:lnTo>
                  <a:pt x="4416514" y="1518177"/>
                </a:lnTo>
                <a:lnTo>
                  <a:pt x="0" y="151817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p:txBody>
      </p:sp>
      <p:sp>
        <p:nvSpPr>
          <p:cNvPr id="10" name="TextBox 9"/>
          <p:cNvSpPr txBox="1"/>
          <p:nvPr/>
        </p:nvSpPr>
        <p:spPr>
          <a:xfrm>
            <a:off x="1582564" y="784186"/>
            <a:ext cx="1907177" cy="646331"/>
          </a:xfrm>
          <a:prstGeom prst="rect">
            <a:avLst/>
          </a:prstGeom>
          <a:noFill/>
        </p:spPr>
        <p:txBody>
          <a:bodyPr wrap="square" rtlCol="0">
            <a:spAutoFit/>
          </a:bodyPr>
          <a:lstStyle/>
          <a:p>
            <a:r>
              <a:rPr lang="vi-VN" sz="3600" b="1" u="sng" smtClean="0">
                <a:solidFill>
                  <a:srgbClr val="00B050"/>
                </a:solidFill>
                <a:latin typeface="+mj-lt"/>
              </a:rPr>
              <a:t>Câu 2:</a:t>
            </a:r>
            <a:endParaRPr lang="en-US" sz="3600" b="1" u="sng">
              <a:solidFill>
                <a:srgbClr val="00B050"/>
              </a:solidFill>
              <a:latin typeface="+mj-lt"/>
            </a:endParaRPr>
          </a:p>
        </p:txBody>
      </p:sp>
      <p:sp>
        <p:nvSpPr>
          <p:cNvPr id="11" name="TextBox 10"/>
          <p:cNvSpPr txBox="1"/>
          <p:nvPr/>
        </p:nvSpPr>
        <p:spPr>
          <a:xfrm>
            <a:off x="756656" y="2123022"/>
            <a:ext cx="10689003" cy="2123658"/>
          </a:xfrm>
          <a:prstGeom prst="rect">
            <a:avLst/>
          </a:prstGeom>
          <a:noFill/>
        </p:spPr>
        <p:txBody>
          <a:bodyPr wrap="square" rtlCol="0">
            <a:spAutoFit/>
          </a:bodyPr>
          <a:lstStyle/>
          <a:p>
            <a:pPr algn="ctr"/>
            <a:r>
              <a:rPr lang="vi-VN" sz="6600" b="1" smtClean="0">
                <a:solidFill>
                  <a:srgbClr val="FF0000"/>
                </a:solidFill>
                <a:latin typeface="+mj-lt"/>
              </a:rPr>
              <a:t>Nhà vua sai ai đi gọi những khách đã được mời?</a:t>
            </a:r>
            <a:endParaRPr lang="en-US" sz="6600" b="1">
              <a:solidFill>
                <a:srgbClr val="FF0000"/>
              </a:solidFill>
              <a:latin typeface="+mj-lt"/>
            </a:endParaRPr>
          </a:p>
        </p:txBody>
      </p:sp>
      <p:sp>
        <p:nvSpPr>
          <p:cNvPr id="12" name="Rounded Rectangle 11"/>
          <p:cNvSpPr/>
          <p:nvPr/>
        </p:nvSpPr>
        <p:spPr>
          <a:xfrm>
            <a:off x="2634999" y="4563987"/>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2732970" y="4563987"/>
            <a:ext cx="640080" cy="830997"/>
          </a:xfrm>
          <a:prstGeom prst="rect">
            <a:avLst/>
          </a:prstGeom>
          <a:noFill/>
        </p:spPr>
        <p:txBody>
          <a:bodyPr wrap="square" rtlCol="0">
            <a:spAutoFit/>
          </a:bodyPr>
          <a:lstStyle/>
          <a:p>
            <a:r>
              <a:rPr lang="vi-VN" sz="4800" b="1" smtClean="0">
                <a:solidFill>
                  <a:srgbClr val="FFFF00"/>
                </a:solidFill>
                <a:latin typeface="+mj-lt"/>
              </a:rPr>
              <a:t>C</a:t>
            </a:r>
            <a:endParaRPr lang="en-US" sz="4800" b="1">
              <a:solidFill>
                <a:srgbClr val="FFFF00"/>
              </a:solidFill>
              <a:latin typeface="+mj-lt"/>
            </a:endParaRPr>
          </a:p>
        </p:txBody>
      </p:sp>
      <p:sp>
        <p:nvSpPr>
          <p:cNvPr id="21" name="Rounded Rectangle 20"/>
          <p:cNvSpPr/>
          <p:nvPr/>
        </p:nvSpPr>
        <p:spPr>
          <a:xfrm>
            <a:off x="3527311" y="4558961"/>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3639279" y="4594326"/>
            <a:ext cx="640080" cy="830997"/>
          </a:xfrm>
          <a:prstGeom prst="rect">
            <a:avLst/>
          </a:prstGeom>
          <a:noFill/>
        </p:spPr>
        <p:txBody>
          <a:bodyPr wrap="square" rtlCol="0">
            <a:spAutoFit/>
          </a:bodyPr>
          <a:lstStyle/>
          <a:p>
            <a:r>
              <a:rPr lang="vi-VN" sz="4800" b="1" smtClean="0">
                <a:solidFill>
                  <a:srgbClr val="FFFF00"/>
                </a:solidFill>
                <a:latin typeface="+mj-lt"/>
              </a:rPr>
              <a:t>Á</a:t>
            </a:r>
            <a:endParaRPr lang="en-US" sz="4800" b="1">
              <a:solidFill>
                <a:srgbClr val="FFFF00"/>
              </a:solidFill>
              <a:latin typeface="+mj-lt"/>
            </a:endParaRPr>
          </a:p>
        </p:txBody>
      </p:sp>
      <p:sp>
        <p:nvSpPr>
          <p:cNvPr id="23" name="Rounded Rectangle 22"/>
          <p:cNvSpPr/>
          <p:nvPr/>
        </p:nvSpPr>
        <p:spPr>
          <a:xfrm>
            <a:off x="4419623" y="4553935"/>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4496754" y="4586080"/>
            <a:ext cx="640080" cy="830997"/>
          </a:xfrm>
          <a:prstGeom prst="rect">
            <a:avLst/>
          </a:prstGeom>
          <a:noFill/>
        </p:spPr>
        <p:txBody>
          <a:bodyPr wrap="square" rtlCol="0">
            <a:spAutoFit/>
          </a:bodyPr>
          <a:lstStyle/>
          <a:p>
            <a:r>
              <a:rPr lang="vi-VN" sz="4800" b="1" smtClean="0">
                <a:solidFill>
                  <a:srgbClr val="FFFF00"/>
                </a:solidFill>
                <a:latin typeface="+mj-lt"/>
              </a:rPr>
              <a:t>C</a:t>
            </a:r>
            <a:endParaRPr lang="en-US" sz="4800" b="1">
              <a:solidFill>
                <a:srgbClr val="FFFF00"/>
              </a:solidFill>
              <a:latin typeface="+mj-lt"/>
            </a:endParaRPr>
          </a:p>
        </p:txBody>
      </p:sp>
      <p:sp>
        <p:nvSpPr>
          <p:cNvPr id="25" name="Rounded Rectangle 24"/>
          <p:cNvSpPr/>
          <p:nvPr/>
        </p:nvSpPr>
        <p:spPr>
          <a:xfrm>
            <a:off x="5311935" y="4548909"/>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5409906" y="4548909"/>
            <a:ext cx="640080" cy="830997"/>
          </a:xfrm>
          <a:prstGeom prst="rect">
            <a:avLst/>
          </a:prstGeom>
          <a:noFill/>
        </p:spPr>
        <p:txBody>
          <a:bodyPr wrap="square" rtlCol="0">
            <a:spAutoFit/>
          </a:bodyPr>
          <a:lstStyle/>
          <a:p>
            <a:r>
              <a:rPr lang="vi-VN" sz="4800" b="1" smtClean="0">
                <a:solidFill>
                  <a:srgbClr val="FFFF00"/>
                </a:solidFill>
                <a:latin typeface="+mj-lt"/>
              </a:rPr>
              <a:t>Đ</a:t>
            </a:r>
            <a:endParaRPr lang="en-US" sz="4800" b="1">
              <a:solidFill>
                <a:srgbClr val="FFFF00"/>
              </a:solidFill>
              <a:latin typeface="+mj-lt"/>
            </a:endParaRPr>
          </a:p>
        </p:txBody>
      </p:sp>
      <p:sp>
        <p:nvSpPr>
          <p:cNvPr id="27" name="Rounded Rectangle 26"/>
          <p:cNvSpPr/>
          <p:nvPr/>
        </p:nvSpPr>
        <p:spPr>
          <a:xfrm>
            <a:off x="6204247" y="4543883"/>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6302218" y="4581268"/>
            <a:ext cx="640080" cy="830997"/>
          </a:xfrm>
          <a:prstGeom prst="rect">
            <a:avLst/>
          </a:prstGeom>
          <a:noFill/>
        </p:spPr>
        <p:txBody>
          <a:bodyPr wrap="square" rtlCol="0">
            <a:spAutoFit/>
          </a:bodyPr>
          <a:lstStyle/>
          <a:p>
            <a:r>
              <a:rPr lang="vi-VN" sz="4800" b="1" smtClean="0">
                <a:solidFill>
                  <a:srgbClr val="FFFF00"/>
                </a:solidFill>
                <a:latin typeface="+mj-lt"/>
              </a:rPr>
              <a:t>Ầ</a:t>
            </a:r>
            <a:endParaRPr lang="en-US" sz="4800" b="1">
              <a:solidFill>
                <a:srgbClr val="FFFF00"/>
              </a:solidFill>
              <a:latin typeface="+mj-lt"/>
            </a:endParaRPr>
          </a:p>
        </p:txBody>
      </p:sp>
      <p:sp>
        <p:nvSpPr>
          <p:cNvPr id="29" name="Rounded Rectangle 28"/>
          <p:cNvSpPr/>
          <p:nvPr/>
        </p:nvSpPr>
        <p:spPr>
          <a:xfrm>
            <a:off x="7096559" y="4538857"/>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7194530" y="4538857"/>
            <a:ext cx="640080" cy="830997"/>
          </a:xfrm>
          <a:prstGeom prst="rect">
            <a:avLst/>
          </a:prstGeom>
          <a:noFill/>
        </p:spPr>
        <p:txBody>
          <a:bodyPr wrap="square" rtlCol="0">
            <a:spAutoFit/>
          </a:bodyPr>
          <a:lstStyle/>
          <a:p>
            <a:r>
              <a:rPr lang="vi-VN" sz="4800" b="1" smtClean="0">
                <a:solidFill>
                  <a:srgbClr val="FFFF00"/>
                </a:solidFill>
                <a:latin typeface="+mj-lt"/>
              </a:rPr>
              <a:t>Y</a:t>
            </a:r>
            <a:endParaRPr lang="en-US" sz="4800" b="1">
              <a:solidFill>
                <a:srgbClr val="FFFF00"/>
              </a:solidFill>
              <a:latin typeface="+mj-lt"/>
            </a:endParaRPr>
          </a:p>
        </p:txBody>
      </p:sp>
      <p:sp>
        <p:nvSpPr>
          <p:cNvPr id="31" name="Rounded Rectangle 30"/>
          <p:cNvSpPr/>
          <p:nvPr/>
        </p:nvSpPr>
        <p:spPr>
          <a:xfrm>
            <a:off x="7988871" y="4533831"/>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8100839" y="4589302"/>
            <a:ext cx="640080" cy="830997"/>
          </a:xfrm>
          <a:prstGeom prst="rect">
            <a:avLst/>
          </a:prstGeom>
          <a:noFill/>
        </p:spPr>
        <p:txBody>
          <a:bodyPr wrap="square" rtlCol="0">
            <a:spAutoFit/>
          </a:bodyPr>
          <a:lstStyle/>
          <a:p>
            <a:r>
              <a:rPr lang="vi-VN" sz="4800" b="1" smtClean="0">
                <a:solidFill>
                  <a:srgbClr val="FFFF00"/>
                </a:solidFill>
                <a:latin typeface="+mj-lt"/>
              </a:rPr>
              <a:t>T</a:t>
            </a:r>
            <a:endParaRPr lang="en-US" sz="4800" b="1">
              <a:solidFill>
                <a:srgbClr val="FFFF00"/>
              </a:solidFill>
              <a:latin typeface="+mj-lt"/>
            </a:endParaRPr>
          </a:p>
        </p:txBody>
      </p:sp>
      <p:sp>
        <p:nvSpPr>
          <p:cNvPr id="33" name="Rounded Rectangle 32"/>
          <p:cNvSpPr/>
          <p:nvPr/>
        </p:nvSpPr>
        <p:spPr>
          <a:xfrm>
            <a:off x="8881183" y="4528805"/>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8979154" y="4528805"/>
            <a:ext cx="640080" cy="830997"/>
          </a:xfrm>
          <a:prstGeom prst="rect">
            <a:avLst/>
          </a:prstGeom>
          <a:noFill/>
        </p:spPr>
        <p:txBody>
          <a:bodyPr wrap="square" rtlCol="0">
            <a:spAutoFit/>
          </a:bodyPr>
          <a:lstStyle/>
          <a:p>
            <a:r>
              <a:rPr lang="vi-VN" sz="4800" b="1" smtClean="0">
                <a:solidFill>
                  <a:srgbClr val="FFFF00"/>
                </a:solidFill>
                <a:latin typeface="+mj-lt"/>
              </a:rPr>
              <a:t>Ớ</a:t>
            </a:r>
            <a:endParaRPr lang="en-US" sz="4800" b="1">
              <a:solidFill>
                <a:srgbClr val="FFFF00"/>
              </a:solidFill>
              <a:latin typeface="+mj-lt"/>
            </a:endParaRPr>
          </a:p>
        </p:txBody>
      </p:sp>
    </p:spTree>
    <p:extLst>
      <p:ext uri="{BB962C8B-B14F-4D97-AF65-F5344CB8AC3E}">
        <p14:creationId xmlns:p14="http://schemas.microsoft.com/office/powerpoint/2010/main" val="95216812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par>
                                <p:cTn id="25" presetID="53"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animEffect transition="in" filter="fade">
                                      <p:cBhvr>
                                        <p:cTn id="29" dur="500"/>
                                        <p:tgtEl>
                                          <p:spTgt spid="28"/>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par>
                                <p:cTn id="35" presetID="53"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par>
                                <p:cTn id="40" presetID="53" presetClass="entr" presetSubtype="0"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p:cTn id="42" dur="500" fill="hold"/>
                                        <p:tgtEl>
                                          <p:spTgt spid="34"/>
                                        </p:tgtEl>
                                        <p:attrNameLst>
                                          <p:attrName>ppt_w</p:attrName>
                                        </p:attrNameLst>
                                      </p:cBhvr>
                                      <p:tavLst>
                                        <p:tav tm="0">
                                          <p:val>
                                            <p:fltVal val="0"/>
                                          </p:val>
                                        </p:tav>
                                        <p:tav tm="100000">
                                          <p:val>
                                            <p:strVal val="#ppt_w"/>
                                          </p:val>
                                        </p:tav>
                                      </p:tavLst>
                                    </p:anim>
                                    <p:anim calcmode="lin" valueType="num">
                                      <p:cBhvr>
                                        <p:cTn id="43" dur="500" fill="hold"/>
                                        <p:tgtEl>
                                          <p:spTgt spid="34"/>
                                        </p:tgtEl>
                                        <p:attrNameLst>
                                          <p:attrName>ppt_h</p:attrName>
                                        </p:attrNameLst>
                                      </p:cBhvr>
                                      <p:tavLst>
                                        <p:tav tm="0">
                                          <p:val>
                                            <p:fltVal val="0"/>
                                          </p:val>
                                        </p:tav>
                                        <p:tav tm="100000">
                                          <p:val>
                                            <p:strVal val="#ppt_h"/>
                                          </p:val>
                                        </p:tav>
                                      </p:tavLst>
                                    </p:anim>
                                    <p:animEffect transition="in" filter="fade">
                                      <p:cBhvr>
                                        <p:cTn id="4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1"/>
      <p:bldP spid="24" grpId="2"/>
      <p:bldP spid="26" grpId="3"/>
      <p:bldP spid="28" grpId="4"/>
      <p:bldP spid="30" grpId="5"/>
      <p:bldP spid="32" grpId="6"/>
      <p:bldP spid="34" grpId="7"/>
    </p:bldLst>
  </p:timing>
</p:sld>
</file>

<file path=ppt/slides/slide11.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Freeform 2"/>
          <p:cNvSpPr/>
          <p:nvPr/>
        </p:nvSpPr>
        <p:spPr>
          <a:xfrm>
            <a:off x="0" y="0"/>
            <a:ext cx="12192000" cy="6858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111" b="-16111"/>
            </a:stretch>
          </a:blipFill>
        </p:spPr>
        <p:txBody>
          <a:bodyPr/>
          <a:lstStyle/>
          <a:p/>
        </p:txBody>
      </p:sp>
      <p:grpSp>
        <p:nvGrpSpPr>
          <p:cNvPr id="3" name="Group 3"/>
          <p:cNvGrpSpPr/>
          <p:nvPr/>
        </p:nvGrpSpPr>
        <p:grpSpPr>
          <a:xfrm>
            <a:off x="195943" y="352697"/>
            <a:ext cx="11652068" cy="6230983"/>
            <a:chExt cx="22088956" cy="11026384"/>
          </a:xfrm>
        </p:grpSpPr>
        <p:grpSp>
          <p:nvGrpSpPr>
            <p:cNvPr id="4" name="Group 4"/>
            <p:cNvGrpSpPr/>
            <p:nvPr/>
          </p:nvGrpSpPr>
          <p:grpSpPr>
            <a:xfrm>
              <a:off x="292432" y="0"/>
              <a:ext cx="21796522" cy="11026384"/>
              <a:chExt cx="4305486" cy="2178051"/>
            </a:xfrm>
          </p:grpSpPr>
          <p:sp>
            <p:nvSpPr>
              <p:cNvPr id="5" name="Freeform 5"/>
              <p:cNvSpPr/>
              <p:nvPr/>
            </p:nvSpPr>
            <p:spPr>
              <a:xfrm>
                <a:off x="0" y="0"/>
                <a:ext cx="4305486" cy="2178051"/>
              </a:xfrm>
              <a:custGeom>
                <a:rect l="l" t="t" r="r" b="b"/>
                <a:pathLst>
                  <a:path w="4305486" h="2178051">
                    <a:moveTo>
                      <a:pt x="24153" y="0"/>
                    </a:moveTo>
                    <a:lnTo>
                      <a:pt x="4281333" y="0"/>
                    </a:lnTo>
                    <a:cubicBezTo>
                      <a:pt x="4287739" y="0"/>
                      <a:pt x="4293882" y="2545"/>
                      <a:pt x="4298412" y="7074"/>
                    </a:cubicBezTo>
                    <a:cubicBezTo>
                      <a:pt x="4302941" y="11604"/>
                      <a:pt x="4305486" y="17747"/>
                      <a:pt x="4305486" y="24153"/>
                    </a:cubicBezTo>
                    <a:lnTo>
                      <a:pt x="4305486" y="2153898"/>
                    </a:lnTo>
                    <a:cubicBezTo>
                      <a:pt x="4305486" y="2167237"/>
                      <a:pt x="4294672" y="2178051"/>
                      <a:pt x="4281333" y="2178051"/>
                    </a:cubicBezTo>
                    <a:lnTo>
                      <a:pt x="24153" y="2178051"/>
                    </a:lnTo>
                    <a:cubicBezTo>
                      <a:pt x="17747" y="2178051"/>
                      <a:pt x="11604" y="2175507"/>
                      <a:pt x="7074" y="2170977"/>
                    </a:cubicBezTo>
                    <a:cubicBezTo>
                      <a:pt x="2545" y="2166447"/>
                      <a:pt x="0" y="2160304"/>
                      <a:pt x="0" y="2153898"/>
                    </a:cubicBezTo>
                    <a:lnTo>
                      <a:pt x="0" y="24153"/>
                    </a:lnTo>
                    <a:cubicBezTo>
                      <a:pt x="0" y="10814"/>
                      <a:pt x="10814" y="0"/>
                      <a:pt x="24153" y="0"/>
                    </a:cubicBezTo>
                    <a:close/>
                  </a:path>
                </a:pathLst>
              </a:custGeom>
              <a:solidFill>
                <a:srgbClr val="FFFFFF"/>
              </a:solidFill>
            </p:spPr>
            <p:txBody>
              <a:bodyPr/>
              <a:lstStyle/>
              <a:p/>
            </p:txBody>
          </p:sp>
          <p:sp>
            <p:nvSpPr>
              <p:cNvPr id="6" name="TextBox 6"/>
              <p:cNvSpPr txBox="1"/>
              <p:nvPr/>
            </p:nvSpPr>
            <p:spPr>
              <a:xfrm>
                <a:off x="0" y="-38100"/>
                <a:ext cx="4305486" cy="2216151"/>
              </a:xfrm>
              <a:prstGeom prst="rect">
                <a:avLst/>
              </a:prstGeom>
            </p:spPr>
            <p:txBody>
              <a:bodyPr lIns="33867" tIns="33867" rIns="33867" bIns="33867" rtlCol="0" anchor="ctr"/>
              <a:lstStyle/>
              <a:p>
                <a:pPr algn="ctr">
                  <a:lnSpc>
                    <a:spcPts val="1773"/>
                  </a:lnSpc>
                </a:pPr>
                <a:endParaRPr sz="1200"/>
              </a:p>
            </p:txBody>
          </p:sp>
        </p:grpSp>
        <p:sp>
          <p:nvSpPr>
            <p:cNvPr id="7" name="Freeform 7"/>
            <p:cNvSpPr/>
            <p:nvPr/>
          </p:nvSpPr>
          <p:spPr>
            <a:xfrm>
              <a:off x="0" y="601326"/>
              <a:ext cx="1059409" cy="9812084"/>
            </a:xfrm>
            <a:custGeom>
              <a:rect l="l" t="t" r="r" b="b"/>
              <a:pathLst>
                <a:path w="1059409" h="9812084">
                  <a:moveTo>
                    <a:pt x="0" y="0"/>
                  </a:moveTo>
                  <a:lnTo>
                    <a:pt x="1059409" y="0"/>
                  </a:lnTo>
                  <a:lnTo>
                    <a:pt x="1059409" y="9812084"/>
                  </a:lnTo>
                  <a:lnTo>
                    <a:pt x="0" y="9812084"/>
                  </a:lnTo>
                  <a:lnTo>
                    <a:pt x="0" y="0"/>
                  </a:lnTo>
                  <a:close/>
                </a:path>
              </a:pathLst>
            </a:custGeom>
            <a:blipFill>
              <a:blip r:embed="rId3"/>
              <a:stretch>
                <a:fillRect l="-15773" r="0"/>
              </a:stretch>
            </a:blipFill>
          </p:spPr>
          <p:txBody>
            <a:bodyPr/>
            <a:lstStyle/>
            <a:p/>
          </p:txBody>
        </p:sp>
      </p:grpSp>
      <p:sp>
        <p:nvSpPr>
          <p:cNvPr id="9" name="Freeform 9"/>
          <p:cNvSpPr/>
          <p:nvPr/>
        </p:nvSpPr>
        <p:spPr>
          <a:xfrm>
            <a:off x="950731" y="601293"/>
            <a:ext cx="2944343" cy="1012118"/>
          </a:xfrm>
          <a:custGeom>
            <a:rect l="l" t="t" r="r" b="b"/>
            <a:pathLst>
              <a:path w="4416514" h="1518177">
                <a:moveTo>
                  <a:pt x="0" y="0"/>
                </a:moveTo>
                <a:lnTo>
                  <a:pt x="4416514" y="0"/>
                </a:lnTo>
                <a:lnTo>
                  <a:pt x="4416514" y="1518177"/>
                </a:lnTo>
                <a:lnTo>
                  <a:pt x="0" y="151817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p:txBody>
      </p:sp>
      <p:sp>
        <p:nvSpPr>
          <p:cNvPr id="10" name="TextBox 9"/>
          <p:cNvSpPr txBox="1"/>
          <p:nvPr/>
        </p:nvSpPr>
        <p:spPr>
          <a:xfrm>
            <a:off x="1582564" y="784186"/>
            <a:ext cx="1907177" cy="646331"/>
          </a:xfrm>
          <a:prstGeom prst="rect">
            <a:avLst/>
          </a:prstGeom>
          <a:noFill/>
        </p:spPr>
        <p:txBody>
          <a:bodyPr wrap="square" rtlCol="0">
            <a:spAutoFit/>
          </a:bodyPr>
          <a:lstStyle/>
          <a:p>
            <a:r>
              <a:rPr lang="vi-VN" sz="3600" b="1" u="sng" smtClean="0">
                <a:solidFill>
                  <a:srgbClr val="00B050"/>
                </a:solidFill>
                <a:latin typeface="+mj-lt"/>
              </a:rPr>
              <a:t>Câu 3:</a:t>
            </a:r>
            <a:endParaRPr lang="en-US" sz="3600" b="1" u="sng">
              <a:solidFill>
                <a:srgbClr val="00B050"/>
              </a:solidFill>
              <a:latin typeface="+mj-lt"/>
            </a:endParaRPr>
          </a:p>
        </p:txBody>
      </p:sp>
      <p:sp>
        <p:nvSpPr>
          <p:cNvPr id="11" name="TextBox 10"/>
          <p:cNvSpPr txBox="1"/>
          <p:nvPr/>
        </p:nvSpPr>
        <p:spPr>
          <a:xfrm>
            <a:off x="1318377" y="1845934"/>
            <a:ext cx="10192045" cy="2123658"/>
          </a:xfrm>
          <a:prstGeom prst="rect">
            <a:avLst/>
          </a:prstGeom>
          <a:noFill/>
        </p:spPr>
        <p:txBody>
          <a:bodyPr wrap="square" rtlCol="0">
            <a:spAutoFit/>
          </a:bodyPr>
          <a:lstStyle/>
          <a:p>
            <a:pPr algn="ctr"/>
            <a:r>
              <a:rPr lang="vi-VN" sz="6600" b="1" smtClean="0">
                <a:solidFill>
                  <a:srgbClr val="FF0000"/>
                </a:solidFill>
                <a:latin typeface="+mj-lt"/>
              </a:rPr>
              <a:t>Những người được mời đến dự tiệc đã như thế nào?</a:t>
            </a:r>
            <a:endParaRPr lang="en-US" sz="6600" b="1">
              <a:solidFill>
                <a:srgbClr val="FF0000"/>
              </a:solidFill>
              <a:latin typeface="+mj-lt"/>
            </a:endParaRPr>
          </a:p>
        </p:txBody>
      </p:sp>
      <p:sp>
        <p:nvSpPr>
          <p:cNvPr id="12" name="Rounded Rectangle 11"/>
          <p:cNvSpPr/>
          <p:nvPr/>
        </p:nvSpPr>
        <p:spPr>
          <a:xfrm>
            <a:off x="950731" y="4367233"/>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1085877" y="4367233"/>
            <a:ext cx="640080" cy="830997"/>
          </a:xfrm>
          <a:prstGeom prst="rect">
            <a:avLst/>
          </a:prstGeom>
          <a:noFill/>
        </p:spPr>
        <p:txBody>
          <a:bodyPr wrap="square" rtlCol="0">
            <a:spAutoFit/>
          </a:bodyPr>
          <a:lstStyle/>
          <a:p>
            <a:r>
              <a:rPr lang="vi-VN" sz="4800" b="1" smtClean="0">
                <a:solidFill>
                  <a:srgbClr val="FFFF00"/>
                </a:solidFill>
                <a:latin typeface="+mj-lt"/>
              </a:rPr>
              <a:t>K</a:t>
            </a:r>
            <a:endParaRPr lang="en-US" sz="4800" b="1">
              <a:solidFill>
                <a:srgbClr val="FFFF00"/>
              </a:solidFill>
              <a:latin typeface="+mj-lt"/>
            </a:endParaRPr>
          </a:p>
        </p:txBody>
      </p:sp>
      <p:sp>
        <p:nvSpPr>
          <p:cNvPr id="21" name="Rounded Rectangle 20"/>
          <p:cNvSpPr/>
          <p:nvPr/>
        </p:nvSpPr>
        <p:spPr>
          <a:xfrm>
            <a:off x="1843043" y="4362207"/>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1978189" y="4362207"/>
            <a:ext cx="640080" cy="830997"/>
          </a:xfrm>
          <a:prstGeom prst="rect">
            <a:avLst/>
          </a:prstGeom>
          <a:noFill/>
        </p:spPr>
        <p:txBody>
          <a:bodyPr wrap="square" rtlCol="0">
            <a:spAutoFit/>
          </a:bodyPr>
          <a:lstStyle/>
          <a:p>
            <a:r>
              <a:rPr lang="vi-VN" sz="4800" b="1" smtClean="0">
                <a:solidFill>
                  <a:srgbClr val="FFFF00"/>
                </a:solidFill>
                <a:latin typeface="+mj-lt"/>
              </a:rPr>
              <a:t>H</a:t>
            </a:r>
            <a:endParaRPr lang="en-US" sz="4800" b="1">
              <a:solidFill>
                <a:srgbClr val="FFFF00"/>
              </a:solidFill>
              <a:latin typeface="+mj-lt"/>
            </a:endParaRPr>
          </a:p>
        </p:txBody>
      </p:sp>
      <p:sp>
        <p:nvSpPr>
          <p:cNvPr id="23" name="Rounded Rectangle 22"/>
          <p:cNvSpPr/>
          <p:nvPr/>
        </p:nvSpPr>
        <p:spPr>
          <a:xfrm>
            <a:off x="2735355" y="4357181"/>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2849661" y="4389326"/>
            <a:ext cx="640080" cy="830997"/>
          </a:xfrm>
          <a:prstGeom prst="rect">
            <a:avLst/>
          </a:prstGeom>
          <a:noFill/>
        </p:spPr>
        <p:txBody>
          <a:bodyPr wrap="square" rtlCol="0">
            <a:spAutoFit/>
          </a:bodyPr>
          <a:lstStyle/>
          <a:p>
            <a:r>
              <a:rPr lang="vi-VN" sz="4800" b="1" smtClean="0">
                <a:solidFill>
                  <a:srgbClr val="FFFF00"/>
                </a:solidFill>
                <a:latin typeface="+mj-lt"/>
              </a:rPr>
              <a:t>Ô</a:t>
            </a:r>
            <a:endParaRPr lang="en-US" sz="4800" b="1">
              <a:solidFill>
                <a:srgbClr val="FFFF00"/>
              </a:solidFill>
              <a:latin typeface="+mj-lt"/>
            </a:endParaRPr>
          </a:p>
        </p:txBody>
      </p:sp>
      <p:sp>
        <p:nvSpPr>
          <p:cNvPr id="25" name="Rounded Rectangle 24"/>
          <p:cNvSpPr/>
          <p:nvPr/>
        </p:nvSpPr>
        <p:spPr>
          <a:xfrm>
            <a:off x="3627667" y="4352155"/>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3725638" y="4352155"/>
            <a:ext cx="640080" cy="830997"/>
          </a:xfrm>
          <a:prstGeom prst="rect">
            <a:avLst/>
          </a:prstGeom>
          <a:noFill/>
        </p:spPr>
        <p:txBody>
          <a:bodyPr wrap="square" rtlCol="0">
            <a:spAutoFit/>
          </a:bodyPr>
          <a:lstStyle/>
          <a:p>
            <a:r>
              <a:rPr lang="vi-VN" sz="4800" b="1" smtClean="0">
                <a:solidFill>
                  <a:srgbClr val="FFFF00"/>
                </a:solidFill>
                <a:latin typeface="+mj-lt"/>
              </a:rPr>
              <a:t>N</a:t>
            </a:r>
            <a:endParaRPr lang="en-US" sz="4800" b="1">
              <a:solidFill>
                <a:srgbClr val="FFFF00"/>
              </a:solidFill>
              <a:latin typeface="+mj-lt"/>
            </a:endParaRPr>
          </a:p>
        </p:txBody>
      </p:sp>
      <p:sp>
        <p:nvSpPr>
          <p:cNvPr id="27" name="Rounded Rectangle 26"/>
          <p:cNvSpPr/>
          <p:nvPr/>
        </p:nvSpPr>
        <p:spPr>
          <a:xfrm>
            <a:off x="4519979" y="4347129"/>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4617950" y="4347129"/>
            <a:ext cx="640080" cy="830997"/>
          </a:xfrm>
          <a:prstGeom prst="rect">
            <a:avLst/>
          </a:prstGeom>
          <a:noFill/>
        </p:spPr>
        <p:txBody>
          <a:bodyPr wrap="square" rtlCol="0">
            <a:spAutoFit/>
          </a:bodyPr>
          <a:lstStyle/>
          <a:p>
            <a:r>
              <a:rPr lang="vi-VN" sz="4800" b="1" smtClean="0">
                <a:solidFill>
                  <a:srgbClr val="FFFF00"/>
                </a:solidFill>
                <a:latin typeface="+mj-lt"/>
              </a:rPr>
              <a:t>G</a:t>
            </a:r>
            <a:endParaRPr lang="en-US" sz="4800" b="1">
              <a:solidFill>
                <a:srgbClr val="FFFF00"/>
              </a:solidFill>
              <a:latin typeface="+mj-lt"/>
            </a:endParaRPr>
          </a:p>
        </p:txBody>
      </p:sp>
      <p:sp>
        <p:nvSpPr>
          <p:cNvPr id="29" name="Rounded Rectangle 28"/>
          <p:cNvSpPr/>
          <p:nvPr/>
        </p:nvSpPr>
        <p:spPr>
          <a:xfrm>
            <a:off x="5412291" y="4342103"/>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5510262" y="4342103"/>
            <a:ext cx="640080" cy="830997"/>
          </a:xfrm>
          <a:prstGeom prst="rect">
            <a:avLst/>
          </a:prstGeom>
          <a:noFill/>
        </p:spPr>
        <p:txBody>
          <a:bodyPr wrap="square" rtlCol="0">
            <a:spAutoFit/>
          </a:bodyPr>
          <a:lstStyle/>
          <a:p>
            <a:r>
              <a:rPr lang="vi-VN" sz="4800" b="1" smtClean="0">
                <a:solidFill>
                  <a:srgbClr val="FFFF00"/>
                </a:solidFill>
                <a:latin typeface="+mj-lt"/>
              </a:rPr>
              <a:t>C</a:t>
            </a:r>
            <a:endParaRPr lang="en-US" sz="4800" b="1">
              <a:solidFill>
                <a:srgbClr val="FFFF00"/>
              </a:solidFill>
              <a:latin typeface="+mj-lt"/>
            </a:endParaRPr>
          </a:p>
        </p:txBody>
      </p:sp>
      <p:sp>
        <p:nvSpPr>
          <p:cNvPr id="31" name="Rounded Rectangle 30"/>
          <p:cNvSpPr/>
          <p:nvPr/>
        </p:nvSpPr>
        <p:spPr>
          <a:xfrm>
            <a:off x="6304603" y="4337077"/>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6388732" y="4330246"/>
            <a:ext cx="640080" cy="830997"/>
          </a:xfrm>
          <a:prstGeom prst="rect">
            <a:avLst/>
          </a:prstGeom>
          <a:noFill/>
        </p:spPr>
        <p:txBody>
          <a:bodyPr wrap="square" rtlCol="0">
            <a:spAutoFit/>
          </a:bodyPr>
          <a:lstStyle/>
          <a:p>
            <a:r>
              <a:rPr lang="vi-VN" sz="4800" b="1" smtClean="0">
                <a:solidFill>
                  <a:srgbClr val="FFFF00"/>
                </a:solidFill>
                <a:latin typeface="+mj-lt"/>
              </a:rPr>
              <a:t>H</a:t>
            </a:r>
            <a:endParaRPr lang="en-US" sz="4800" b="1">
              <a:solidFill>
                <a:srgbClr val="FFFF00"/>
              </a:solidFill>
              <a:latin typeface="+mj-lt"/>
            </a:endParaRPr>
          </a:p>
        </p:txBody>
      </p:sp>
      <p:sp>
        <p:nvSpPr>
          <p:cNvPr id="33" name="Rounded Rectangle 32"/>
          <p:cNvSpPr/>
          <p:nvPr/>
        </p:nvSpPr>
        <p:spPr>
          <a:xfrm>
            <a:off x="7196915" y="4332051"/>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7369209" y="4332051"/>
            <a:ext cx="640080" cy="830997"/>
          </a:xfrm>
          <a:prstGeom prst="rect">
            <a:avLst/>
          </a:prstGeom>
          <a:noFill/>
        </p:spPr>
        <p:txBody>
          <a:bodyPr wrap="square" rtlCol="0">
            <a:spAutoFit/>
          </a:bodyPr>
          <a:lstStyle/>
          <a:p>
            <a:r>
              <a:rPr lang="vi-VN" sz="4800" b="1" smtClean="0">
                <a:solidFill>
                  <a:srgbClr val="FFFF00"/>
                </a:solidFill>
                <a:latin typeface="+mj-lt"/>
              </a:rPr>
              <a:t>Ị</a:t>
            </a:r>
            <a:endParaRPr lang="en-US" sz="4800" b="1">
              <a:solidFill>
                <a:srgbClr val="FFFF00"/>
              </a:solidFill>
              <a:latin typeface="+mj-lt"/>
            </a:endParaRPr>
          </a:p>
        </p:txBody>
      </p:sp>
      <p:sp>
        <p:nvSpPr>
          <p:cNvPr id="35" name="Rounded Rectangle 34"/>
          <p:cNvSpPr/>
          <p:nvPr/>
        </p:nvSpPr>
        <p:spPr>
          <a:xfrm>
            <a:off x="8103223" y="4308154"/>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8201194" y="4308154"/>
            <a:ext cx="640080" cy="830997"/>
          </a:xfrm>
          <a:prstGeom prst="rect">
            <a:avLst/>
          </a:prstGeom>
          <a:noFill/>
        </p:spPr>
        <p:txBody>
          <a:bodyPr wrap="square" rtlCol="0">
            <a:spAutoFit/>
          </a:bodyPr>
          <a:lstStyle/>
          <a:p>
            <a:r>
              <a:rPr lang="vi-VN" sz="4800" b="1" smtClean="0">
                <a:solidFill>
                  <a:srgbClr val="FFFF00"/>
                </a:solidFill>
                <a:latin typeface="+mj-lt"/>
              </a:rPr>
              <a:t>U</a:t>
            </a:r>
            <a:endParaRPr lang="en-US" sz="4800" b="1">
              <a:solidFill>
                <a:srgbClr val="FFFF00"/>
              </a:solidFill>
              <a:latin typeface="+mj-lt"/>
            </a:endParaRPr>
          </a:p>
        </p:txBody>
      </p:sp>
      <p:sp>
        <p:nvSpPr>
          <p:cNvPr id="37" name="Rounded Rectangle 36"/>
          <p:cNvSpPr/>
          <p:nvPr/>
        </p:nvSpPr>
        <p:spPr>
          <a:xfrm>
            <a:off x="8995535" y="4303128"/>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9093506" y="4303128"/>
            <a:ext cx="640080" cy="830997"/>
          </a:xfrm>
          <a:prstGeom prst="rect">
            <a:avLst/>
          </a:prstGeom>
          <a:noFill/>
        </p:spPr>
        <p:txBody>
          <a:bodyPr wrap="square" rtlCol="0">
            <a:spAutoFit/>
          </a:bodyPr>
          <a:lstStyle/>
          <a:p>
            <a:r>
              <a:rPr lang="vi-VN" sz="4800" b="1" smtClean="0">
                <a:solidFill>
                  <a:srgbClr val="FFFF00"/>
                </a:solidFill>
                <a:latin typeface="+mj-lt"/>
              </a:rPr>
              <a:t>Đ</a:t>
            </a:r>
            <a:endParaRPr lang="en-US" sz="4800" b="1">
              <a:solidFill>
                <a:srgbClr val="FFFF00"/>
              </a:solidFill>
              <a:latin typeface="+mj-lt"/>
            </a:endParaRPr>
          </a:p>
        </p:txBody>
      </p:sp>
      <p:sp>
        <p:nvSpPr>
          <p:cNvPr id="39" name="Rounded Rectangle 38"/>
          <p:cNvSpPr/>
          <p:nvPr/>
        </p:nvSpPr>
        <p:spPr>
          <a:xfrm>
            <a:off x="9887847" y="4298102"/>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9964978" y="4330247"/>
            <a:ext cx="640080" cy="830997"/>
          </a:xfrm>
          <a:prstGeom prst="rect">
            <a:avLst/>
          </a:prstGeom>
          <a:noFill/>
        </p:spPr>
        <p:txBody>
          <a:bodyPr wrap="square" rtlCol="0">
            <a:spAutoFit/>
          </a:bodyPr>
          <a:lstStyle/>
          <a:p>
            <a:r>
              <a:rPr lang="vi-VN" sz="4800" b="1" smtClean="0">
                <a:solidFill>
                  <a:srgbClr val="FFFF00"/>
                </a:solidFill>
                <a:latin typeface="+mj-lt"/>
              </a:rPr>
              <a:t>Ế</a:t>
            </a:r>
            <a:endParaRPr lang="en-US" sz="4800" b="1">
              <a:solidFill>
                <a:srgbClr val="FFFF00"/>
              </a:solidFill>
              <a:latin typeface="+mj-lt"/>
            </a:endParaRPr>
          </a:p>
        </p:txBody>
      </p:sp>
      <p:sp>
        <p:nvSpPr>
          <p:cNvPr id="41" name="Rounded Rectangle 40"/>
          <p:cNvSpPr/>
          <p:nvPr/>
        </p:nvSpPr>
        <p:spPr>
          <a:xfrm>
            <a:off x="10780159" y="4293076"/>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10878130" y="4293076"/>
            <a:ext cx="640080" cy="830997"/>
          </a:xfrm>
          <a:prstGeom prst="rect">
            <a:avLst/>
          </a:prstGeom>
          <a:noFill/>
        </p:spPr>
        <p:txBody>
          <a:bodyPr wrap="square" rtlCol="0">
            <a:spAutoFit/>
          </a:bodyPr>
          <a:lstStyle/>
          <a:p>
            <a:r>
              <a:rPr lang="vi-VN" sz="4800" b="1" smtClean="0">
                <a:solidFill>
                  <a:srgbClr val="FFFF00"/>
                </a:solidFill>
                <a:latin typeface="+mj-lt"/>
              </a:rPr>
              <a:t>N</a:t>
            </a:r>
            <a:endParaRPr lang="en-US" sz="4800" b="1">
              <a:solidFill>
                <a:srgbClr val="FFFF00"/>
              </a:solidFill>
              <a:latin typeface="+mj-lt"/>
            </a:endParaRPr>
          </a:p>
        </p:txBody>
      </p:sp>
    </p:spTree>
    <p:extLst>
      <p:ext uri="{BB962C8B-B14F-4D97-AF65-F5344CB8AC3E}">
        <p14:creationId xmlns:p14="http://schemas.microsoft.com/office/powerpoint/2010/main" val="162966492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par>
                                <p:cTn id="25" presetID="53"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animEffect transition="in" filter="fade">
                                      <p:cBhvr>
                                        <p:cTn id="29" dur="500"/>
                                        <p:tgtEl>
                                          <p:spTgt spid="28"/>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par>
                                <p:cTn id="35" presetID="53"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par>
                                <p:cTn id="40" presetID="53" presetClass="entr" presetSubtype="0"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p:cTn id="42" dur="500" fill="hold"/>
                                        <p:tgtEl>
                                          <p:spTgt spid="34"/>
                                        </p:tgtEl>
                                        <p:attrNameLst>
                                          <p:attrName>ppt_w</p:attrName>
                                        </p:attrNameLst>
                                      </p:cBhvr>
                                      <p:tavLst>
                                        <p:tav tm="0">
                                          <p:val>
                                            <p:fltVal val="0"/>
                                          </p:val>
                                        </p:tav>
                                        <p:tav tm="100000">
                                          <p:val>
                                            <p:strVal val="#ppt_w"/>
                                          </p:val>
                                        </p:tav>
                                      </p:tavLst>
                                    </p:anim>
                                    <p:anim calcmode="lin" valueType="num">
                                      <p:cBhvr>
                                        <p:cTn id="43" dur="500" fill="hold"/>
                                        <p:tgtEl>
                                          <p:spTgt spid="34"/>
                                        </p:tgtEl>
                                        <p:attrNameLst>
                                          <p:attrName>ppt_h</p:attrName>
                                        </p:attrNameLst>
                                      </p:cBhvr>
                                      <p:tavLst>
                                        <p:tav tm="0">
                                          <p:val>
                                            <p:fltVal val="0"/>
                                          </p:val>
                                        </p:tav>
                                        <p:tav tm="100000">
                                          <p:val>
                                            <p:strVal val="#ppt_h"/>
                                          </p:val>
                                        </p:tav>
                                      </p:tavLst>
                                    </p:anim>
                                    <p:animEffect transition="in" filter="fade">
                                      <p:cBhvr>
                                        <p:cTn id="44" dur="500"/>
                                        <p:tgtEl>
                                          <p:spTgt spid="34"/>
                                        </p:tgtEl>
                                      </p:cBhvr>
                                    </p:animEffect>
                                  </p:childTnLst>
                                </p:cTn>
                              </p:par>
                              <p:par>
                                <p:cTn id="45" presetID="53" presetClass="entr" presetSubtype="0"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Effect transition="in" filter="fade">
                                      <p:cBhvr>
                                        <p:cTn id="49" dur="500"/>
                                        <p:tgtEl>
                                          <p:spTgt spid="36"/>
                                        </p:tgtEl>
                                      </p:cBhvr>
                                    </p:animEffect>
                                  </p:childTnLst>
                                </p:cTn>
                              </p:par>
                              <p:par>
                                <p:cTn id="50" presetID="53"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p:cTn id="52" dur="500" fill="hold"/>
                                        <p:tgtEl>
                                          <p:spTgt spid="38"/>
                                        </p:tgtEl>
                                        <p:attrNameLst>
                                          <p:attrName>ppt_w</p:attrName>
                                        </p:attrNameLst>
                                      </p:cBhvr>
                                      <p:tavLst>
                                        <p:tav tm="0">
                                          <p:val>
                                            <p:fltVal val="0"/>
                                          </p:val>
                                        </p:tav>
                                        <p:tav tm="100000">
                                          <p:val>
                                            <p:strVal val="#ppt_w"/>
                                          </p:val>
                                        </p:tav>
                                      </p:tavLst>
                                    </p:anim>
                                    <p:anim calcmode="lin" valueType="num">
                                      <p:cBhvr>
                                        <p:cTn id="53" dur="500" fill="hold"/>
                                        <p:tgtEl>
                                          <p:spTgt spid="38"/>
                                        </p:tgtEl>
                                        <p:attrNameLst>
                                          <p:attrName>ppt_h</p:attrName>
                                        </p:attrNameLst>
                                      </p:cBhvr>
                                      <p:tavLst>
                                        <p:tav tm="0">
                                          <p:val>
                                            <p:fltVal val="0"/>
                                          </p:val>
                                        </p:tav>
                                        <p:tav tm="100000">
                                          <p:val>
                                            <p:strVal val="#ppt_h"/>
                                          </p:val>
                                        </p:tav>
                                      </p:tavLst>
                                    </p:anim>
                                    <p:animEffect transition="in" filter="fade">
                                      <p:cBhvr>
                                        <p:cTn id="54" dur="500"/>
                                        <p:tgtEl>
                                          <p:spTgt spid="38"/>
                                        </p:tgtEl>
                                      </p:cBhvr>
                                    </p:animEffect>
                                  </p:childTnLst>
                                </p:cTn>
                              </p:par>
                              <p:par>
                                <p:cTn id="55" presetID="53" presetClass="entr" presetSubtype="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p:cTn id="57" dur="500" fill="hold"/>
                                        <p:tgtEl>
                                          <p:spTgt spid="40"/>
                                        </p:tgtEl>
                                        <p:attrNameLst>
                                          <p:attrName>ppt_w</p:attrName>
                                        </p:attrNameLst>
                                      </p:cBhvr>
                                      <p:tavLst>
                                        <p:tav tm="0">
                                          <p:val>
                                            <p:fltVal val="0"/>
                                          </p:val>
                                        </p:tav>
                                        <p:tav tm="100000">
                                          <p:val>
                                            <p:strVal val="#ppt_w"/>
                                          </p:val>
                                        </p:tav>
                                      </p:tavLst>
                                    </p:anim>
                                    <p:anim calcmode="lin" valueType="num">
                                      <p:cBhvr>
                                        <p:cTn id="58" dur="500" fill="hold"/>
                                        <p:tgtEl>
                                          <p:spTgt spid="40"/>
                                        </p:tgtEl>
                                        <p:attrNameLst>
                                          <p:attrName>ppt_h</p:attrName>
                                        </p:attrNameLst>
                                      </p:cBhvr>
                                      <p:tavLst>
                                        <p:tav tm="0">
                                          <p:val>
                                            <p:fltVal val="0"/>
                                          </p:val>
                                        </p:tav>
                                        <p:tav tm="100000">
                                          <p:val>
                                            <p:strVal val="#ppt_h"/>
                                          </p:val>
                                        </p:tav>
                                      </p:tavLst>
                                    </p:anim>
                                    <p:animEffect transition="in" filter="fade">
                                      <p:cBhvr>
                                        <p:cTn id="59" dur="500"/>
                                        <p:tgtEl>
                                          <p:spTgt spid="40"/>
                                        </p:tgtEl>
                                      </p:cBhvr>
                                    </p:animEffect>
                                  </p:childTnLst>
                                </p:cTn>
                              </p:par>
                              <p:par>
                                <p:cTn id="60" presetID="53"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p:cTn id="62" dur="500" fill="hold"/>
                                        <p:tgtEl>
                                          <p:spTgt spid="42"/>
                                        </p:tgtEl>
                                        <p:attrNameLst>
                                          <p:attrName>ppt_w</p:attrName>
                                        </p:attrNameLst>
                                      </p:cBhvr>
                                      <p:tavLst>
                                        <p:tav tm="0">
                                          <p:val>
                                            <p:fltVal val="0"/>
                                          </p:val>
                                        </p:tav>
                                        <p:tav tm="100000">
                                          <p:val>
                                            <p:strVal val="#ppt_w"/>
                                          </p:val>
                                        </p:tav>
                                      </p:tavLst>
                                    </p:anim>
                                    <p:anim calcmode="lin" valueType="num">
                                      <p:cBhvr>
                                        <p:cTn id="63" dur="500" fill="hold"/>
                                        <p:tgtEl>
                                          <p:spTgt spid="42"/>
                                        </p:tgtEl>
                                        <p:attrNameLst>
                                          <p:attrName>ppt_h</p:attrName>
                                        </p:attrNameLst>
                                      </p:cBhvr>
                                      <p:tavLst>
                                        <p:tav tm="0">
                                          <p:val>
                                            <p:fltVal val="0"/>
                                          </p:val>
                                        </p:tav>
                                        <p:tav tm="100000">
                                          <p:val>
                                            <p:strVal val="#ppt_h"/>
                                          </p:val>
                                        </p:tav>
                                      </p:tavLst>
                                    </p:anim>
                                    <p:animEffect transition="in" filter="fade">
                                      <p:cBhvr>
                                        <p:cTn id="6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1"/>
      <p:bldP spid="24" grpId="2"/>
      <p:bldP spid="26" grpId="3"/>
      <p:bldP spid="28" grpId="4"/>
      <p:bldP spid="30" grpId="5"/>
      <p:bldP spid="32" grpId="6"/>
      <p:bldP spid="34" grpId="7"/>
      <p:bldP spid="36" grpId="8"/>
      <p:bldP spid="38" grpId="9"/>
      <p:bldP spid="40" grpId="10"/>
      <p:bldP spid="42" grpId="11"/>
    </p:bldLst>
  </p:timing>
</p:sld>
</file>

<file path=ppt/slides/slide12.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Freeform 2"/>
          <p:cNvSpPr/>
          <p:nvPr/>
        </p:nvSpPr>
        <p:spPr>
          <a:xfrm>
            <a:off x="0" y="0"/>
            <a:ext cx="12192000" cy="6858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111" b="-16111"/>
            </a:stretch>
          </a:blipFill>
        </p:spPr>
        <p:txBody>
          <a:bodyPr/>
          <a:lstStyle/>
          <a:p/>
        </p:txBody>
      </p:sp>
      <p:grpSp>
        <p:nvGrpSpPr>
          <p:cNvPr id="3" name="Group 3"/>
          <p:cNvGrpSpPr/>
          <p:nvPr/>
        </p:nvGrpSpPr>
        <p:grpSpPr>
          <a:xfrm>
            <a:off x="195943" y="352697"/>
            <a:ext cx="11652068" cy="6230983"/>
            <a:chExt cx="22088956" cy="11026384"/>
          </a:xfrm>
        </p:grpSpPr>
        <p:grpSp>
          <p:nvGrpSpPr>
            <p:cNvPr id="4" name="Group 4"/>
            <p:cNvGrpSpPr/>
            <p:nvPr/>
          </p:nvGrpSpPr>
          <p:grpSpPr>
            <a:xfrm>
              <a:off x="292432" y="0"/>
              <a:ext cx="21796522" cy="11026384"/>
              <a:chExt cx="4305486" cy="2178051"/>
            </a:xfrm>
          </p:grpSpPr>
          <p:sp>
            <p:nvSpPr>
              <p:cNvPr id="5" name="Freeform 5"/>
              <p:cNvSpPr/>
              <p:nvPr/>
            </p:nvSpPr>
            <p:spPr>
              <a:xfrm>
                <a:off x="0" y="0"/>
                <a:ext cx="4305486" cy="2178051"/>
              </a:xfrm>
              <a:custGeom>
                <a:rect l="l" t="t" r="r" b="b"/>
                <a:pathLst>
                  <a:path w="4305486" h="2178051">
                    <a:moveTo>
                      <a:pt x="24153" y="0"/>
                    </a:moveTo>
                    <a:lnTo>
                      <a:pt x="4281333" y="0"/>
                    </a:lnTo>
                    <a:cubicBezTo>
                      <a:pt x="4287739" y="0"/>
                      <a:pt x="4293882" y="2545"/>
                      <a:pt x="4298412" y="7074"/>
                    </a:cubicBezTo>
                    <a:cubicBezTo>
                      <a:pt x="4302941" y="11604"/>
                      <a:pt x="4305486" y="17747"/>
                      <a:pt x="4305486" y="24153"/>
                    </a:cubicBezTo>
                    <a:lnTo>
                      <a:pt x="4305486" y="2153898"/>
                    </a:lnTo>
                    <a:cubicBezTo>
                      <a:pt x="4305486" y="2167237"/>
                      <a:pt x="4294672" y="2178051"/>
                      <a:pt x="4281333" y="2178051"/>
                    </a:cubicBezTo>
                    <a:lnTo>
                      <a:pt x="24153" y="2178051"/>
                    </a:lnTo>
                    <a:cubicBezTo>
                      <a:pt x="17747" y="2178051"/>
                      <a:pt x="11604" y="2175507"/>
                      <a:pt x="7074" y="2170977"/>
                    </a:cubicBezTo>
                    <a:cubicBezTo>
                      <a:pt x="2545" y="2166447"/>
                      <a:pt x="0" y="2160304"/>
                      <a:pt x="0" y="2153898"/>
                    </a:cubicBezTo>
                    <a:lnTo>
                      <a:pt x="0" y="24153"/>
                    </a:lnTo>
                    <a:cubicBezTo>
                      <a:pt x="0" y="10814"/>
                      <a:pt x="10814" y="0"/>
                      <a:pt x="24153" y="0"/>
                    </a:cubicBezTo>
                    <a:close/>
                  </a:path>
                </a:pathLst>
              </a:custGeom>
              <a:solidFill>
                <a:srgbClr val="FFFFFF"/>
              </a:solidFill>
            </p:spPr>
            <p:txBody>
              <a:bodyPr/>
              <a:lstStyle/>
              <a:p/>
            </p:txBody>
          </p:sp>
          <p:sp>
            <p:nvSpPr>
              <p:cNvPr id="6" name="TextBox 6"/>
              <p:cNvSpPr txBox="1"/>
              <p:nvPr/>
            </p:nvSpPr>
            <p:spPr>
              <a:xfrm>
                <a:off x="0" y="-38100"/>
                <a:ext cx="4305486" cy="2216151"/>
              </a:xfrm>
              <a:prstGeom prst="rect">
                <a:avLst/>
              </a:prstGeom>
            </p:spPr>
            <p:txBody>
              <a:bodyPr lIns="33867" tIns="33867" rIns="33867" bIns="33867" rtlCol="0" anchor="ctr"/>
              <a:lstStyle/>
              <a:p>
                <a:pPr algn="ctr">
                  <a:lnSpc>
                    <a:spcPts val="1773"/>
                  </a:lnSpc>
                </a:pPr>
                <a:endParaRPr sz="1200"/>
              </a:p>
            </p:txBody>
          </p:sp>
        </p:grpSp>
        <p:sp>
          <p:nvSpPr>
            <p:cNvPr id="7" name="Freeform 7"/>
            <p:cNvSpPr/>
            <p:nvPr/>
          </p:nvSpPr>
          <p:spPr>
            <a:xfrm>
              <a:off x="0" y="601326"/>
              <a:ext cx="1059409" cy="9812084"/>
            </a:xfrm>
            <a:custGeom>
              <a:rect l="l" t="t" r="r" b="b"/>
              <a:pathLst>
                <a:path w="1059409" h="9812084">
                  <a:moveTo>
                    <a:pt x="0" y="0"/>
                  </a:moveTo>
                  <a:lnTo>
                    <a:pt x="1059409" y="0"/>
                  </a:lnTo>
                  <a:lnTo>
                    <a:pt x="1059409" y="9812084"/>
                  </a:lnTo>
                  <a:lnTo>
                    <a:pt x="0" y="9812084"/>
                  </a:lnTo>
                  <a:lnTo>
                    <a:pt x="0" y="0"/>
                  </a:lnTo>
                  <a:close/>
                </a:path>
              </a:pathLst>
            </a:custGeom>
            <a:blipFill>
              <a:blip r:embed="rId3"/>
              <a:stretch>
                <a:fillRect l="-15773" r="0"/>
              </a:stretch>
            </a:blipFill>
          </p:spPr>
          <p:txBody>
            <a:bodyPr/>
            <a:lstStyle/>
            <a:p/>
          </p:txBody>
        </p:sp>
      </p:grpSp>
      <p:sp>
        <p:nvSpPr>
          <p:cNvPr id="9" name="Freeform 9"/>
          <p:cNvSpPr/>
          <p:nvPr/>
        </p:nvSpPr>
        <p:spPr>
          <a:xfrm>
            <a:off x="950731" y="601293"/>
            <a:ext cx="2944343" cy="1012118"/>
          </a:xfrm>
          <a:custGeom>
            <a:rect l="l" t="t" r="r" b="b"/>
            <a:pathLst>
              <a:path w="4416514" h="1518177">
                <a:moveTo>
                  <a:pt x="0" y="0"/>
                </a:moveTo>
                <a:lnTo>
                  <a:pt x="4416514" y="0"/>
                </a:lnTo>
                <a:lnTo>
                  <a:pt x="4416514" y="1518177"/>
                </a:lnTo>
                <a:lnTo>
                  <a:pt x="0" y="151817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p:txBody>
      </p:sp>
      <p:sp>
        <p:nvSpPr>
          <p:cNvPr id="10" name="TextBox 9"/>
          <p:cNvSpPr txBox="1"/>
          <p:nvPr/>
        </p:nvSpPr>
        <p:spPr>
          <a:xfrm>
            <a:off x="1582564" y="784186"/>
            <a:ext cx="1907177" cy="646331"/>
          </a:xfrm>
          <a:prstGeom prst="rect">
            <a:avLst/>
          </a:prstGeom>
          <a:noFill/>
        </p:spPr>
        <p:txBody>
          <a:bodyPr wrap="square" rtlCol="0">
            <a:spAutoFit/>
          </a:bodyPr>
          <a:lstStyle/>
          <a:p>
            <a:r>
              <a:rPr lang="vi-VN" sz="3600" b="1" u="sng" smtClean="0">
                <a:solidFill>
                  <a:srgbClr val="00B050"/>
                </a:solidFill>
                <a:latin typeface="+mj-lt"/>
              </a:rPr>
              <a:t>Câu 4:</a:t>
            </a:r>
            <a:endParaRPr lang="en-US" sz="3600" b="1" u="sng">
              <a:solidFill>
                <a:srgbClr val="00B050"/>
              </a:solidFill>
              <a:latin typeface="+mj-lt"/>
            </a:endParaRPr>
          </a:p>
        </p:txBody>
      </p:sp>
      <p:sp>
        <p:nvSpPr>
          <p:cNvPr id="11" name="TextBox 10"/>
          <p:cNvSpPr txBox="1"/>
          <p:nvPr/>
        </p:nvSpPr>
        <p:spPr>
          <a:xfrm>
            <a:off x="1657257" y="2001055"/>
            <a:ext cx="8584527" cy="2123658"/>
          </a:xfrm>
          <a:prstGeom prst="rect">
            <a:avLst/>
          </a:prstGeom>
          <a:noFill/>
        </p:spPr>
        <p:txBody>
          <a:bodyPr wrap="square" rtlCol="0">
            <a:spAutoFit/>
          </a:bodyPr>
          <a:lstStyle/>
          <a:p>
            <a:pPr algn="ctr"/>
            <a:r>
              <a:rPr lang="vi-VN" sz="6600" b="1" smtClean="0">
                <a:solidFill>
                  <a:srgbClr val="FF0000"/>
                </a:solidFill>
                <a:latin typeface="+mj-lt"/>
              </a:rPr>
              <a:t>Một số người đi đâu thay vì đi dự tiệc?</a:t>
            </a:r>
            <a:endParaRPr lang="en-US" sz="6600" b="1">
              <a:solidFill>
                <a:srgbClr val="FF0000"/>
              </a:solidFill>
              <a:latin typeface="+mj-lt"/>
            </a:endParaRPr>
          </a:p>
        </p:txBody>
      </p:sp>
      <p:sp>
        <p:nvSpPr>
          <p:cNvPr id="12" name="Rounded Rectangle 11"/>
          <p:cNvSpPr/>
          <p:nvPr/>
        </p:nvSpPr>
        <p:spPr>
          <a:xfrm>
            <a:off x="2501469" y="4582794"/>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2599440" y="4582794"/>
            <a:ext cx="640080" cy="830997"/>
          </a:xfrm>
          <a:prstGeom prst="rect">
            <a:avLst/>
          </a:prstGeom>
          <a:noFill/>
        </p:spPr>
        <p:txBody>
          <a:bodyPr wrap="square" rtlCol="0">
            <a:spAutoFit/>
          </a:bodyPr>
          <a:lstStyle/>
          <a:p>
            <a:r>
              <a:rPr lang="vi-VN" sz="4800" b="1" smtClean="0">
                <a:solidFill>
                  <a:srgbClr val="FFFF00"/>
                </a:solidFill>
                <a:latin typeface="+mj-lt"/>
              </a:rPr>
              <a:t>T</a:t>
            </a:r>
            <a:endParaRPr lang="en-US" sz="4800" b="1">
              <a:solidFill>
                <a:srgbClr val="FFFF00"/>
              </a:solidFill>
              <a:latin typeface="+mj-lt"/>
            </a:endParaRPr>
          </a:p>
        </p:txBody>
      </p:sp>
      <p:sp>
        <p:nvSpPr>
          <p:cNvPr id="21" name="Rounded Rectangle 20"/>
          <p:cNvSpPr/>
          <p:nvPr/>
        </p:nvSpPr>
        <p:spPr>
          <a:xfrm>
            <a:off x="3393781" y="4577768"/>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3491752" y="4577768"/>
            <a:ext cx="640080" cy="830997"/>
          </a:xfrm>
          <a:prstGeom prst="rect">
            <a:avLst/>
          </a:prstGeom>
          <a:noFill/>
        </p:spPr>
        <p:txBody>
          <a:bodyPr wrap="square" rtlCol="0">
            <a:spAutoFit/>
          </a:bodyPr>
          <a:lstStyle/>
          <a:p>
            <a:r>
              <a:rPr lang="vi-VN" sz="4800" b="1" smtClean="0">
                <a:solidFill>
                  <a:srgbClr val="FFFF00"/>
                </a:solidFill>
                <a:latin typeface="+mj-lt"/>
              </a:rPr>
              <a:t>H</a:t>
            </a:r>
            <a:endParaRPr lang="en-US" sz="4800" b="1">
              <a:solidFill>
                <a:srgbClr val="FFFF00"/>
              </a:solidFill>
              <a:latin typeface="+mj-lt"/>
            </a:endParaRPr>
          </a:p>
        </p:txBody>
      </p:sp>
      <p:sp>
        <p:nvSpPr>
          <p:cNvPr id="23" name="Rounded Rectangle 22"/>
          <p:cNvSpPr/>
          <p:nvPr/>
        </p:nvSpPr>
        <p:spPr>
          <a:xfrm>
            <a:off x="4286093" y="4572742"/>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4363224" y="4604887"/>
            <a:ext cx="640080" cy="830997"/>
          </a:xfrm>
          <a:prstGeom prst="rect">
            <a:avLst/>
          </a:prstGeom>
          <a:noFill/>
        </p:spPr>
        <p:txBody>
          <a:bodyPr wrap="square" rtlCol="0">
            <a:spAutoFit/>
          </a:bodyPr>
          <a:lstStyle/>
          <a:p>
            <a:r>
              <a:rPr lang="vi-VN" sz="4800" b="1" smtClean="0">
                <a:solidFill>
                  <a:srgbClr val="FFFF00"/>
                </a:solidFill>
                <a:latin typeface="+mj-lt"/>
              </a:rPr>
              <a:t>Ă</a:t>
            </a:r>
            <a:endParaRPr lang="en-US" sz="4800" b="1">
              <a:solidFill>
                <a:srgbClr val="FFFF00"/>
              </a:solidFill>
              <a:latin typeface="+mj-lt"/>
            </a:endParaRPr>
          </a:p>
        </p:txBody>
      </p:sp>
      <p:sp>
        <p:nvSpPr>
          <p:cNvPr id="25" name="Rounded Rectangle 24"/>
          <p:cNvSpPr/>
          <p:nvPr/>
        </p:nvSpPr>
        <p:spPr>
          <a:xfrm>
            <a:off x="5178405" y="4567716"/>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5255536" y="4567716"/>
            <a:ext cx="640080" cy="830997"/>
          </a:xfrm>
          <a:prstGeom prst="rect">
            <a:avLst/>
          </a:prstGeom>
          <a:noFill/>
        </p:spPr>
        <p:txBody>
          <a:bodyPr wrap="square" rtlCol="0">
            <a:spAutoFit/>
          </a:bodyPr>
          <a:lstStyle/>
          <a:p>
            <a:r>
              <a:rPr lang="vi-VN" sz="4800" b="1" smtClean="0">
                <a:solidFill>
                  <a:srgbClr val="FFFF00"/>
                </a:solidFill>
                <a:latin typeface="+mj-lt"/>
              </a:rPr>
              <a:t>M</a:t>
            </a:r>
            <a:endParaRPr lang="en-US" sz="4800" b="1">
              <a:solidFill>
                <a:srgbClr val="FFFF00"/>
              </a:solidFill>
              <a:latin typeface="+mj-lt"/>
            </a:endParaRPr>
          </a:p>
        </p:txBody>
      </p:sp>
      <p:sp>
        <p:nvSpPr>
          <p:cNvPr id="27" name="Rounded Rectangle 26"/>
          <p:cNvSpPr/>
          <p:nvPr/>
        </p:nvSpPr>
        <p:spPr>
          <a:xfrm>
            <a:off x="6070717" y="4562690"/>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6168688" y="4562690"/>
            <a:ext cx="640080" cy="830997"/>
          </a:xfrm>
          <a:prstGeom prst="rect">
            <a:avLst/>
          </a:prstGeom>
          <a:noFill/>
        </p:spPr>
        <p:txBody>
          <a:bodyPr wrap="square" rtlCol="0">
            <a:spAutoFit/>
          </a:bodyPr>
          <a:lstStyle/>
          <a:p>
            <a:r>
              <a:rPr lang="vi-VN" sz="4800" b="1" smtClean="0">
                <a:solidFill>
                  <a:srgbClr val="FFFF00"/>
                </a:solidFill>
                <a:latin typeface="+mj-lt"/>
              </a:rPr>
              <a:t>T</a:t>
            </a:r>
            <a:endParaRPr lang="en-US" sz="4800" b="1">
              <a:solidFill>
                <a:srgbClr val="FFFF00"/>
              </a:solidFill>
              <a:latin typeface="+mj-lt"/>
            </a:endParaRPr>
          </a:p>
        </p:txBody>
      </p:sp>
      <p:sp>
        <p:nvSpPr>
          <p:cNvPr id="29" name="Rounded Rectangle 28"/>
          <p:cNvSpPr/>
          <p:nvPr/>
        </p:nvSpPr>
        <p:spPr>
          <a:xfrm>
            <a:off x="6963029" y="4557664"/>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7061000" y="4557664"/>
            <a:ext cx="640080" cy="830997"/>
          </a:xfrm>
          <a:prstGeom prst="rect">
            <a:avLst/>
          </a:prstGeom>
          <a:noFill/>
        </p:spPr>
        <p:txBody>
          <a:bodyPr wrap="square" rtlCol="0">
            <a:spAutoFit/>
          </a:bodyPr>
          <a:lstStyle/>
          <a:p>
            <a:r>
              <a:rPr lang="vi-VN" sz="4800" b="1" smtClean="0">
                <a:solidFill>
                  <a:srgbClr val="FFFF00"/>
                </a:solidFill>
                <a:latin typeface="+mj-lt"/>
              </a:rPr>
              <a:t>R</a:t>
            </a:r>
            <a:endParaRPr lang="en-US" sz="4800" b="1">
              <a:solidFill>
                <a:srgbClr val="FFFF00"/>
              </a:solidFill>
              <a:latin typeface="+mj-lt"/>
            </a:endParaRPr>
          </a:p>
        </p:txBody>
      </p:sp>
      <p:sp>
        <p:nvSpPr>
          <p:cNvPr id="31" name="Rounded Rectangle 30"/>
          <p:cNvSpPr/>
          <p:nvPr/>
        </p:nvSpPr>
        <p:spPr>
          <a:xfrm>
            <a:off x="7855341" y="4552638"/>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7953312" y="4541802"/>
            <a:ext cx="640080" cy="830997"/>
          </a:xfrm>
          <a:prstGeom prst="rect">
            <a:avLst/>
          </a:prstGeom>
          <a:noFill/>
        </p:spPr>
        <p:txBody>
          <a:bodyPr wrap="square" rtlCol="0">
            <a:spAutoFit/>
          </a:bodyPr>
          <a:lstStyle/>
          <a:p>
            <a:r>
              <a:rPr lang="vi-VN" sz="4800" b="1" smtClean="0">
                <a:solidFill>
                  <a:srgbClr val="FFFF00"/>
                </a:solidFill>
                <a:latin typeface="+mj-lt"/>
              </a:rPr>
              <a:t>Ạ</a:t>
            </a:r>
            <a:endParaRPr lang="en-US" sz="4800" b="1">
              <a:solidFill>
                <a:srgbClr val="FFFF00"/>
              </a:solidFill>
              <a:latin typeface="+mj-lt"/>
            </a:endParaRPr>
          </a:p>
        </p:txBody>
      </p:sp>
      <p:sp>
        <p:nvSpPr>
          <p:cNvPr id="33" name="Rounded Rectangle 32"/>
          <p:cNvSpPr/>
          <p:nvPr/>
        </p:nvSpPr>
        <p:spPr>
          <a:xfrm>
            <a:off x="8747653" y="4547612"/>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8919947" y="4547612"/>
            <a:ext cx="640080" cy="830997"/>
          </a:xfrm>
          <a:prstGeom prst="rect">
            <a:avLst/>
          </a:prstGeom>
          <a:noFill/>
        </p:spPr>
        <p:txBody>
          <a:bodyPr wrap="square" rtlCol="0">
            <a:spAutoFit/>
          </a:bodyPr>
          <a:lstStyle/>
          <a:p>
            <a:r>
              <a:rPr lang="vi-VN" sz="4800" b="1" smtClean="0">
                <a:solidFill>
                  <a:srgbClr val="FFFF00"/>
                </a:solidFill>
                <a:latin typeface="+mj-lt"/>
              </a:rPr>
              <a:t>I</a:t>
            </a:r>
            <a:endParaRPr lang="en-US" sz="4800" b="1">
              <a:solidFill>
                <a:srgbClr val="FFFF00"/>
              </a:solidFill>
              <a:latin typeface="+mj-lt"/>
            </a:endParaRPr>
          </a:p>
        </p:txBody>
      </p:sp>
    </p:spTree>
    <p:extLst>
      <p:ext uri="{BB962C8B-B14F-4D97-AF65-F5344CB8AC3E}">
        <p14:creationId xmlns:p14="http://schemas.microsoft.com/office/powerpoint/2010/main" val="5678289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par>
                                <p:cTn id="25" presetID="53"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animEffect transition="in" filter="fade">
                                      <p:cBhvr>
                                        <p:cTn id="29" dur="500"/>
                                        <p:tgtEl>
                                          <p:spTgt spid="28"/>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par>
                                <p:cTn id="35" presetID="53"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par>
                                <p:cTn id="40" presetID="53" presetClass="entr" presetSubtype="0"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p:cTn id="42" dur="500" fill="hold"/>
                                        <p:tgtEl>
                                          <p:spTgt spid="34"/>
                                        </p:tgtEl>
                                        <p:attrNameLst>
                                          <p:attrName>ppt_w</p:attrName>
                                        </p:attrNameLst>
                                      </p:cBhvr>
                                      <p:tavLst>
                                        <p:tav tm="0">
                                          <p:val>
                                            <p:fltVal val="0"/>
                                          </p:val>
                                        </p:tav>
                                        <p:tav tm="100000">
                                          <p:val>
                                            <p:strVal val="#ppt_w"/>
                                          </p:val>
                                        </p:tav>
                                      </p:tavLst>
                                    </p:anim>
                                    <p:anim calcmode="lin" valueType="num">
                                      <p:cBhvr>
                                        <p:cTn id="43" dur="500" fill="hold"/>
                                        <p:tgtEl>
                                          <p:spTgt spid="34"/>
                                        </p:tgtEl>
                                        <p:attrNameLst>
                                          <p:attrName>ppt_h</p:attrName>
                                        </p:attrNameLst>
                                      </p:cBhvr>
                                      <p:tavLst>
                                        <p:tav tm="0">
                                          <p:val>
                                            <p:fltVal val="0"/>
                                          </p:val>
                                        </p:tav>
                                        <p:tav tm="100000">
                                          <p:val>
                                            <p:strVal val="#ppt_h"/>
                                          </p:val>
                                        </p:tav>
                                      </p:tavLst>
                                    </p:anim>
                                    <p:animEffect transition="in" filter="fade">
                                      <p:cBhvr>
                                        <p:cTn id="4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1"/>
      <p:bldP spid="24" grpId="2"/>
      <p:bldP spid="26" grpId="3"/>
      <p:bldP spid="28" grpId="4"/>
      <p:bldP spid="30" grpId="5"/>
      <p:bldP spid="32" grpId="6"/>
      <p:bldP spid="34" grpId="7"/>
    </p:bldLst>
  </p:timing>
</p:sld>
</file>

<file path=ppt/slides/slide13.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Freeform 2"/>
          <p:cNvSpPr/>
          <p:nvPr/>
        </p:nvSpPr>
        <p:spPr>
          <a:xfrm>
            <a:off x="0" y="0"/>
            <a:ext cx="12192000" cy="6858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111" b="-16111"/>
            </a:stretch>
          </a:blipFill>
        </p:spPr>
        <p:txBody>
          <a:bodyPr/>
          <a:lstStyle/>
          <a:p/>
        </p:txBody>
      </p:sp>
      <p:grpSp>
        <p:nvGrpSpPr>
          <p:cNvPr id="3" name="Group 3"/>
          <p:cNvGrpSpPr/>
          <p:nvPr/>
        </p:nvGrpSpPr>
        <p:grpSpPr>
          <a:xfrm>
            <a:off x="195943" y="352697"/>
            <a:ext cx="11652068" cy="6230983"/>
            <a:chExt cx="22088956" cy="11026384"/>
          </a:xfrm>
        </p:grpSpPr>
        <p:grpSp>
          <p:nvGrpSpPr>
            <p:cNvPr id="4" name="Group 4"/>
            <p:cNvGrpSpPr/>
            <p:nvPr/>
          </p:nvGrpSpPr>
          <p:grpSpPr>
            <a:xfrm>
              <a:off x="292432" y="0"/>
              <a:ext cx="21796522" cy="11026384"/>
              <a:chExt cx="4305486" cy="2178051"/>
            </a:xfrm>
          </p:grpSpPr>
          <p:sp>
            <p:nvSpPr>
              <p:cNvPr id="5" name="Freeform 5"/>
              <p:cNvSpPr/>
              <p:nvPr/>
            </p:nvSpPr>
            <p:spPr>
              <a:xfrm>
                <a:off x="0" y="0"/>
                <a:ext cx="4305486" cy="2178051"/>
              </a:xfrm>
              <a:custGeom>
                <a:rect l="l" t="t" r="r" b="b"/>
                <a:pathLst>
                  <a:path w="4305486" h="2178051">
                    <a:moveTo>
                      <a:pt x="24153" y="0"/>
                    </a:moveTo>
                    <a:lnTo>
                      <a:pt x="4281333" y="0"/>
                    </a:lnTo>
                    <a:cubicBezTo>
                      <a:pt x="4287739" y="0"/>
                      <a:pt x="4293882" y="2545"/>
                      <a:pt x="4298412" y="7074"/>
                    </a:cubicBezTo>
                    <a:cubicBezTo>
                      <a:pt x="4302941" y="11604"/>
                      <a:pt x="4305486" y="17747"/>
                      <a:pt x="4305486" y="24153"/>
                    </a:cubicBezTo>
                    <a:lnTo>
                      <a:pt x="4305486" y="2153898"/>
                    </a:lnTo>
                    <a:cubicBezTo>
                      <a:pt x="4305486" y="2167237"/>
                      <a:pt x="4294672" y="2178051"/>
                      <a:pt x="4281333" y="2178051"/>
                    </a:cubicBezTo>
                    <a:lnTo>
                      <a:pt x="24153" y="2178051"/>
                    </a:lnTo>
                    <a:cubicBezTo>
                      <a:pt x="17747" y="2178051"/>
                      <a:pt x="11604" y="2175507"/>
                      <a:pt x="7074" y="2170977"/>
                    </a:cubicBezTo>
                    <a:cubicBezTo>
                      <a:pt x="2545" y="2166447"/>
                      <a:pt x="0" y="2160304"/>
                      <a:pt x="0" y="2153898"/>
                    </a:cubicBezTo>
                    <a:lnTo>
                      <a:pt x="0" y="24153"/>
                    </a:lnTo>
                    <a:cubicBezTo>
                      <a:pt x="0" y="10814"/>
                      <a:pt x="10814" y="0"/>
                      <a:pt x="24153" y="0"/>
                    </a:cubicBezTo>
                    <a:close/>
                  </a:path>
                </a:pathLst>
              </a:custGeom>
              <a:solidFill>
                <a:srgbClr val="FFFFFF"/>
              </a:solidFill>
            </p:spPr>
            <p:txBody>
              <a:bodyPr/>
              <a:lstStyle/>
              <a:p/>
            </p:txBody>
          </p:sp>
          <p:sp>
            <p:nvSpPr>
              <p:cNvPr id="6" name="TextBox 6"/>
              <p:cNvSpPr txBox="1"/>
              <p:nvPr/>
            </p:nvSpPr>
            <p:spPr>
              <a:xfrm>
                <a:off x="0" y="-38100"/>
                <a:ext cx="4305486" cy="2216151"/>
              </a:xfrm>
              <a:prstGeom prst="rect">
                <a:avLst/>
              </a:prstGeom>
            </p:spPr>
            <p:txBody>
              <a:bodyPr lIns="33867" tIns="33867" rIns="33867" bIns="33867" rtlCol="0" anchor="ctr"/>
              <a:lstStyle/>
              <a:p>
                <a:pPr algn="ctr">
                  <a:lnSpc>
                    <a:spcPts val="1773"/>
                  </a:lnSpc>
                </a:pPr>
                <a:endParaRPr sz="1200"/>
              </a:p>
            </p:txBody>
          </p:sp>
        </p:grpSp>
        <p:sp>
          <p:nvSpPr>
            <p:cNvPr id="7" name="Freeform 7"/>
            <p:cNvSpPr/>
            <p:nvPr/>
          </p:nvSpPr>
          <p:spPr>
            <a:xfrm>
              <a:off x="0" y="601326"/>
              <a:ext cx="1059409" cy="9812084"/>
            </a:xfrm>
            <a:custGeom>
              <a:rect l="l" t="t" r="r" b="b"/>
              <a:pathLst>
                <a:path w="1059409" h="9812084">
                  <a:moveTo>
                    <a:pt x="0" y="0"/>
                  </a:moveTo>
                  <a:lnTo>
                    <a:pt x="1059409" y="0"/>
                  </a:lnTo>
                  <a:lnTo>
                    <a:pt x="1059409" y="9812084"/>
                  </a:lnTo>
                  <a:lnTo>
                    <a:pt x="0" y="9812084"/>
                  </a:lnTo>
                  <a:lnTo>
                    <a:pt x="0" y="0"/>
                  </a:lnTo>
                  <a:close/>
                </a:path>
              </a:pathLst>
            </a:custGeom>
            <a:blipFill>
              <a:blip r:embed="rId3"/>
              <a:stretch>
                <a:fillRect l="-15773" r="0"/>
              </a:stretch>
            </a:blipFill>
          </p:spPr>
          <p:txBody>
            <a:bodyPr/>
            <a:lstStyle/>
            <a:p/>
          </p:txBody>
        </p:sp>
      </p:grpSp>
      <p:sp>
        <p:nvSpPr>
          <p:cNvPr id="9" name="Freeform 9"/>
          <p:cNvSpPr/>
          <p:nvPr/>
        </p:nvSpPr>
        <p:spPr>
          <a:xfrm>
            <a:off x="950731" y="601293"/>
            <a:ext cx="2944343" cy="1012118"/>
          </a:xfrm>
          <a:custGeom>
            <a:rect l="l" t="t" r="r" b="b"/>
            <a:pathLst>
              <a:path w="4416514" h="1518177">
                <a:moveTo>
                  <a:pt x="0" y="0"/>
                </a:moveTo>
                <a:lnTo>
                  <a:pt x="4416514" y="0"/>
                </a:lnTo>
                <a:lnTo>
                  <a:pt x="4416514" y="1518177"/>
                </a:lnTo>
                <a:lnTo>
                  <a:pt x="0" y="151817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p:txBody>
      </p:sp>
      <p:sp>
        <p:nvSpPr>
          <p:cNvPr id="10" name="TextBox 9"/>
          <p:cNvSpPr txBox="1"/>
          <p:nvPr/>
        </p:nvSpPr>
        <p:spPr>
          <a:xfrm>
            <a:off x="1582564" y="784186"/>
            <a:ext cx="1907177" cy="646331"/>
          </a:xfrm>
          <a:prstGeom prst="rect">
            <a:avLst/>
          </a:prstGeom>
          <a:noFill/>
        </p:spPr>
        <p:txBody>
          <a:bodyPr wrap="square" rtlCol="0">
            <a:spAutoFit/>
          </a:bodyPr>
          <a:lstStyle/>
          <a:p>
            <a:r>
              <a:rPr lang="vi-VN" sz="3600" b="1" u="sng" smtClean="0">
                <a:solidFill>
                  <a:srgbClr val="00B050"/>
                </a:solidFill>
                <a:latin typeface="+mj-lt"/>
              </a:rPr>
              <a:t>Câu 5:</a:t>
            </a:r>
            <a:endParaRPr lang="en-US" sz="3600" b="1" u="sng">
              <a:solidFill>
                <a:srgbClr val="00B050"/>
              </a:solidFill>
              <a:latin typeface="+mj-lt"/>
            </a:endParaRPr>
          </a:p>
        </p:txBody>
      </p:sp>
      <p:sp>
        <p:nvSpPr>
          <p:cNvPr id="11" name="TextBox 10"/>
          <p:cNvSpPr txBox="1"/>
          <p:nvPr/>
        </p:nvSpPr>
        <p:spPr>
          <a:xfrm>
            <a:off x="1753937" y="1933282"/>
            <a:ext cx="8584527" cy="2123658"/>
          </a:xfrm>
          <a:prstGeom prst="rect">
            <a:avLst/>
          </a:prstGeom>
          <a:noFill/>
        </p:spPr>
        <p:txBody>
          <a:bodyPr wrap="square" rtlCol="0">
            <a:spAutoFit/>
          </a:bodyPr>
          <a:lstStyle/>
          <a:p>
            <a:pPr algn="ctr"/>
            <a:r>
              <a:rPr lang="vi-VN" sz="6600" b="1" smtClean="0">
                <a:solidFill>
                  <a:srgbClr val="FF0000"/>
                </a:solidFill>
                <a:latin typeface="+mj-lt"/>
              </a:rPr>
              <a:t>Một số người khác đi làm gì?</a:t>
            </a:r>
            <a:endParaRPr lang="en-US" sz="6600" b="1">
              <a:solidFill>
                <a:srgbClr val="FF0000"/>
              </a:solidFill>
              <a:latin typeface="+mj-lt"/>
            </a:endParaRPr>
          </a:p>
        </p:txBody>
      </p:sp>
      <p:sp>
        <p:nvSpPr>
          <p:cNvPr id="12" name="Rounded Rectangle 11"/>
          <p:cNvSpPr/>
          <p:nvPr/>
        </p:nvSpPr>
        <p:spPr>
          <a:xfrm>
            <a:off x="2951253" y="4672940"/>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3049224" y="4672940"/>
            <a:ext cx="640080" cy="830997"/>
          </a:xfrm>
          <a:prstGeom prst="rect">
            <a:avLst/>
          </a:prstGeom>
          <a:noFill/>
        </p:spPr>
        <p:txBody>
          <a:bodyPr wrap="square" rtlCol="0">
            <a:spAutoFit/>
          </a:bodyPr>
          <a:lstStyle/>
          <a:p>
            <a:r>
              <a:rPr lang="vi-VN" sz="4800" b="1" smtClean="0">
                <a:solidFill>
                  <a:srgbClr val="FFFF00"/>
                </a:solidFill>
                <a:latin typeface="+mj-lt"/>
              </a:rPr>
              <a:t>B</a:t>
            </a:r>
            <a:endParaRPr lang="en-US" sz="4800" b="1">
              <a:solidFill>
                <a:srgbClr val="FFFF00"/>
              </a:solidFill>
              <a:latin typeface="+mj-lt"/>
            </a:endParaRPr>
          </a:p>
        </p:txBody>
      </p:sp>
      <p:sp>
        <p:nvSpPr>
          <p:cNvPr id="21" name="Rounded Rectangle 20"/>
          <p:cNvSpPr/>
          <p:nvPr/>
        </p:nvSpPr>
        <p:spPr>
          <a:xfrm>
            <a:off x="3843565" y="4667914"/>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3941536" y="4667914"/>
            <a:ext cx="640080" cy="830997"/>
          </a:xfrm>
          <a:prstGeom prst="rect">
            <a:avLst/>
          </a:prstGeom>
          <a:noFill/>
        </p:spPr>
        <p:txBody>
          <a:bodyPr wrap="square" rtlCol="0">
            <a:spAutoFit/>
          </a:bodyPr>
          <a:lstStyle/>
          <a:p>
            <a:r>
              <a:rPr lang="vi-VN" sz="4800" b="1" smtClean="0">
                <a:solidFill>
                  <a:srgbClr val="FFFF00"/>
                </a:solidFill>
                <a:latin typeface="+mj-lt"/>
              </a:rPr>
              <a:t>U</a:t>
            </a:r>
            <a:endParaRPr lang="en-US" sz="4800" b="1">
              <a:solidFill>
                <a:srgbClr val="FFFF00"/>
              </a:solidFill>
              <a:latin typeface="+mj-lt"/>
            </a:endParaRPr>
          </a:p>
        </p:txBody>
      </p:sp>
      <p:sp>
        <p:nvSpPr>
          <p:cNvPr id="23" name="Rounded Rectangle 22"/>
          <p:cNvSpPr/>
          <p:nvPr/>
        </p:nvSpPr>
        <p:spPr>
          <a:xfrm>
            <a:off x="4735877" y="4662888"/>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4813008" y="4695033"/>
            <a:ext cx="640080" cy="830997"/>
          </a:xfrm>
          <a:prstGeom prst="rect">
            <a:avLst/>
          </a:prstGeom>
          <a:noFill/>
        </p:spPr>
        <p:txBody>
          <a:bodyPr wrap="square" rtlCol="0">
            <a:spAutoFit/>
          </a:bodyPr>
          <a:lstStyle/>
          <a:p>
            <a:r>
              <a:rPr lang="vi-VN" sz="4800" b="1" smtClean="0">
                <a:solidFill>
                  <a:srgbClr val="FFFF00"/>
                </a:solidFill>
                <a:latin typeface="+mj-lt"/>
              </a:rPr>
              <a:t>Ô</a:t>
            </a:r>
            <a:endParaRPr lang="en-US" sz="4800" b="1">
              <a:solidFill>
                <a:srgbClr val="FFFF00"/>
              </a:solidFill>
              <a:latin typeface="+mj-lt"/>
            </a:endParaRPr>
          </a:p>
        </p:txBody>
      </p:sp>
      <p:sp>
        <p:nvSpPr>
          <p:cNvPr id="25" name="Rounded Rectangle 24"/>
          <p:cNvSpPr/>
          <p:nvPr/>
        </p:nvSpPr>
        <p:spPr>
          <a:xfrm>
            <a:off x="5628189" y="4657862"/>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5726160" y="4657862"/>
            <a:ext cx="640080" cy="830997"/>
          </a:xfrm>
          <a:prstGeom prst="rect">
            <a:avLst/>
          </a:prstGeom>
          <a:noFill/>
        </p:spPr>
        <p:txBody>
          <a:bodyPr wrap="square" rtlCol="0">
            <a:spAutoFit/>
          </a:bodyPr>
          <a:lstStyle/>
          <a:p>
            <a:r>
              <a:rPr lang="vi-VN" sz="4800" b="1" smtClean="0">
                <a:solidFill>
                  <a:srgbClr val="FFFF00"/>
                </a:solidFill>
                <a:latin typeface="+mj-lt"/>
              </a:rPr>
              <a:t>N</a:t>
            </a:r>
            <a:endParaRPr lang="en-US" sz="4800" b="1">
              <a:solidFill>
                <a:srgbClr val="FFFF00"/>
              </a:solidFill>
              <a:latin typeface="+mj-lt"/>
            </a:endParaRPr>
          </a:p>
        </p:txBody>
      </p:sp>
      <p:sp>
        <p:nvSpPr>
          <p:cNvPr id="27" name="Rounded Rectangle 26"/>
          <p:cNvSpPr/>
          <p:nvPr/>
        </p:nvSpPr>
        <p:spPr>
          <a:xfrm>
            <a:off x="6520501" y="4652836"/>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6618472" y="4652836"/>
            <a:ext cx="640080" cy="830997"/>
          </a:xfrm>
          <a:prstGeom prst="rect">
            <a:avLst/>
          </a:prstGeom>
          <a:noFill/>
        </p:spPr>
        <p:txBody>
          <a:bodyPr wrap="square" rtlCol="0">
            <a:spAutoFit/>
          </a:bodyPr>
          <a:lstStyle/>
          <a:p>
            <a:r>
              <a:rPr lang="vi-VN" sz="4800" b="1" smtClean="0">
                <a:solidFill>
                  <a:srgbClr val="FFFF00"/>
                </a:solidFill>
                <a:latin typeface="+mj-lt"/>
              </a:rPr>
              <a:t>B</a:t>
            </a:r>
            <a:endParaRPr lang="en-US" sz="4800" b="1">
              <a:solidFill>
                <a:srgbClr val="FFFF00"/>
              </a:solidFill>
              <a:latin typeface="+mj-lt"/>
            </a:endParaRPr>
          </a:p>
        </p:txBody>
      </p:sp>
      <p:sp>
        <p:nvSpPr>
          <p:cNvPr id="29" name="Rounded Rectangle 28"/>
          <p:cNvSpPr/>
          <p:nvPr/>
        </p:nvSpPr>
        <p:spPr>
          <a:xfrm>
            <a:off x="7412813" y="4647810"/>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7510784" y="4647810"/>
            <a:ext cx="640080" cy="830997"/>
          </a:xfrm>
          <a:prstGeom prst="rect">
            <a:avLst/>
          </a:prstGeom>
          <a:noFill/>
        </p:spPr>
        <p:txBody>
          <a:bodyPr wrap="square" rtlCol="0">
            <a:spAutoFit/>
          </a:bodyPr>
          <a:lstStyle/>
          <a:p>
            <a:r>
              <a:rPr lang="vi-VN" sz="4800" b="1" smtClean="0">
                <a:solidFill>
                  <a:srgbClr val="FFFF00"/>
                </a:solidFill>
                <a:latin typeface="+mj-lt"/>
              </a:rPr>
              <a:t>Á</a:t>
            </a:r>
            <a:endParaRPr lang="en-US" sz="4800" b="1">
              <a:solidFill>
                <a:srgbClr val="FFFF00"/>
              </a:solidFill>
              <a:latin typeface="+mj-lt"/>
            </a:endParaRPr>
          </a:p>
        </p:txBody>
      </p:sp>
      <p:sp>
        <p:nvSpPr>
          <p:cNvPr id="31" name="Rounded Rectangle 30"/>
          <p:cNvSpPr/>
          <p:nvPr/>
        </p:nvSpPr>
        <p:spPr>
          <a:xfrm>
            <a:off x="8305125" y="4642784"/>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8417768" y="4672940"/>
            <a:ext cx="640080" cy="830997"/>
          </a:xfrm>
          <a:prstGeom prst="rect">
            <a:avLst/>
          </a:prstGeom>
          <a:noFill/>
        </p:spPr>
        <p:txBody>
          <a:bodyPr wrap="square" rtlCol="0">
            <a:spAutoFit/>
          </a:bodyPr>
          <a:lstStyle/>
          <a:p>
            <a:r>
              <a:rPr lang="vi-VN" sz="4800" b="1" smtClean="0">
                <a:solidFill>
                  <a:srgbClr val="FFFF00"/>
                </a:solidFill>
                <a:latin typeface="+mj-lt"/>
              </a:rPr>
              <a:t>N</a:t>
            </a:r>
            <a:endParaRPr lang="en-US" sz="4800" b="1">
              <a:solidFill>
                <a:srgbClr val="FFFF00"/>
              </a:solidFill>
              <a:latin typeface="+mj-lt"/>
            </a:endParaRPr>
          </a:p>
        </p:txBody>
      </p:sp>
    </p:spTree>
    <p:extLst>
      <p:ext uri="{BB962C8B-B14F-4D97-AF65-F5344CB8AC3E}">
        <p14:creationId xmlns:p14="http://schemas.microsoft.com/office/powerpoint/2010/main" val="309326628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par>
                                <p:cTn id="25" presetID="53"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animEffect transition="in" filter="fade">
                                      <p:cBhvr>
                                        <p:cTn id="29" dur="500"/>
                                        <p:tgtEl>
                                          <p:spTgt spid="28"/>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par>
                                <p:cTn id="35" presetID="53"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1"/>
      <p:bldP spid="24" grpId="2"/>
      <p:bldP spid="26" grpId="3"/>
      <p:bldP spid="28" grpId="4"/>
      <p:bldP spid="30" grpId="5"/>
      <p:bldP spid="32" grpId="6"/>
    </p:bldLst>
  </p:timing>
</p:sld>
</file>

<file path=ppt/slides/slide14.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Freeform 2"/>
          <p:cNvSpPr/>
          <p:nvPr/>
        </p:nvSpPr>
        <p:spPr>
          <a:xfrm>
            <a:off x="0" y="0"/>
            <a:ext cx="12192000" cy="6858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111" b="-16111"/>
            </a:stretch>
          </a:blipFill>
        </p:spPr>
        <p:txBody>
          <a:bodyPr/>
          <a:lstStyle/>
          <a:p/>
        </p:txBody>
      </p:sp>
      <p:grpSp>
        <p:nvGrpSpPr>
          <p:cNvPr id="3" name="Group 3"/>
          <p:cNvGrpSpPr/>
          <p:nvPr/>
        </p:nvGrpSpPr>
        <p:grpSpPr>
          <a:xfrm>
            <a:off x="195943" y="352697"/>
            <a:ext cx="11652068" cy="6230983"/>
            <a:chExt cx="22088956" cy="11026384"/>
          </a:xfrm>
        </p:grpSpPr>
        <p:grpSp>
          <p:nvGrpSpPr>
            <p:cNvPr id="4" name="Group 4"/>
            <p:cNvGrpSpPr/>
            <p:nvPr/>
          </p:nvGrpSpPr>
          <p:grpSpPr>
            <a:xfrm>
              <a:off x="292432" y="0"/>
              <a:ext cx="21796522" cy="11026384"/>
              <a:chExt cx="4305486" cy="2178051"/>
            </a:xfrm>
          </p:grpSpPr>
          <p:sp>
            <p:nvSpPr>
              <p:cNvPr id="5" name="Freeform 5"/>
              <p:cNvSpPr/>
              <p:nvPr/>
            </p:nvSpPr>
            <p:spPr>
              <a:xfrm>
                <a:off x="0" y="0"/>
                <a:ext cx="4305486" cy="2178051"/>
              </a:xfrm>
              <a:custGeom>
                <a:rect l="l" t="t" r="r" b="b"/>
                <a:pathLst>
                  <a:path w="4305486" h="2178051">
                    <a:moveTo>
                      <a:pt x="24153" y="0"/>
                    </a:moveTo>
                    <a:lnTo>
                      <a:pt x="4281333" y="0"/>
                    </a:lnTo>
                    <a:cubicBezTo>
                      <a:pt x="4287739" y="0"/>
                      <a:pt x="4293882" y="2545"/>
                      <a:pt x="4298412" y="7074"/>
                    </a:cubicBezTo>
                    <a:cubicBezTo>
                      <a:pt x="4302941" y="11604"/>
                      <a:pt x="4305486" y="17747"/>
                      <a:pt x="4305486" y="24153"/>
                    </a:cubicBezTo>
                    <a:lnTo>
                      <a:pt x="4305486" y="2153898"/>
                    </a:lnTo>
                    <a:cubicBezTo>
                      <a:pt x="4305486" y="2167237"/>
                      <a:pt x="4294672" y="2178051"/>
                      <a:pt x="4281333" y="2178051"/>
                    </a:cubicBezTo>
                    <a:lnTo>
                      <a:pt x="24153" y="2178051"/>
                    </a:lnTo>
                    <a:cubicBezTo>
                      <a:pt x="17747" y="2178051"/>
                      <a:pt x="11604" y="2175507"/>
                      <a:pt x="7074" y="2170977"/>
                    </a:cubicBezTo>
                    <a:cubicBezTo>
                      <a:pt x="2545" y="2166447"/>
                      <a:pt x="0" y="2160304"/>
                      <a:pt x="0" y="2153898"/>
                    </a:cubicBezTo>
                    <a:lnTo>
                      <a:pt x="0" y="24153"/>
                    </a:lnTo>
                    <a:cubicBezTo>
                      <a:pt x="0" y="10814"/>
                      <a:pt x="10814" y="0"/>
                      <a:pt x="24153" y="0"/>
                    </a:cubicBezTo>
                    <a:close/>
                  </a:path>
                </a:pathLst>
              </a:custGeom>
              <a:solidFill>
                <a:srgbClr val="FFFFFF"/>
              </a:solidFill>
            </p:spPr>
            <p:txBody>
              <a:bodyPr/>
              <a:lstStyle/>
              <a:p/>
            </p:txBody>
          </p:sp>
          <p:sp>
            <p:nvSpPr>
              <p:cNvPr id="6" name="TextBox 6"/>
              <p:cNvSpPr txBox="1"/>
              <p:nvPr/>
            </p:nvSpPr>
            <p:spPr>
              <a:xfrm>
                <a:off x="0" y="-38100"/>
                <a:ext cx="4305486" cy="2216151"/>
              </a:xfrm>
              <a:prstGeom prst="rect">
                <a:avLst/>
              </a:prstGeom>
            </p:spPr>
            <p:txBody>
              <a:bodyPr lIns="33867" tIns="33867" rIns="33867" bIns="33867" rtlCol="0" anchor="ctr"/>
              <a:lstStyle/>
              <a:p>
                <a:pPr algn="ctr">
                  <a:lnSpc>
                    <a:spcPts val="1773"/>
                  </a:lnSpc>
                </a:pPr>
                <a:endParaRPr sz="1200"/>
              </a:p>
            </p:txBody>
          </p:sp>
        </p:grpSp>
        <p:sp>
          <p:nvSpPr>
            <p:cNvPr id="7" name="Freeform 7"/>
            <p:cNvSpPr/>
            <p:nvPr/>
          </p:nvSpPr>
          <p:spPr>
            <a:xfrm>
              <a:off x="0" y="601326"/>
              <a:ext cx="1059409" cy="9812084"/>
            </a:xfrm>
            <a:custGeom>
              <a:rect l="l" t="t" r="r" b="b"/>
              <a:pathLst>
                <a:path w="1059409" h="9812084">
                  <a:moveTo>
                    <a:pt x="0" y="0"/>
                  </a:moveTo>
                  <a:lnTo>
                    <a:pt x="1059409" y="0"/>
                  </a:lnTo>
                  <a:lnTo>
                    <a:pt x="1059409" y="9812084"/>
                  </a:lnTo>
                  <a:lnTo>
                    <a:pt x="0" y="9812084"/>
                  </a:lnTo>
                  <a:lnTo>
                    <a:pt x="0" y="0"/>
                  </a:lnTo>
                  <a:close/>
                </a:path>
              </a:pathLst>
            </a:custGeom>
            <a:blipFill>
              <a:blip r:embed="rId3"/>
              <a:stretch>
                <a:fillRect l="-15773" r="0"/>
              </a:stretch>
            </a:blipFill>
          </p:spPr>
          <p:txBody>
            <a:bodyPr/>
            <a:lstStyle/>
            <a:p/>
          </p:txBody>
        </p:sp>
      </p:grpSp>
      <p:sp>
        <p:nvSpPr>
          <p:cNvPr id="9" name="Freeform 9"/>
          <p:cNvSpPr/>
          <p:nvPr/>
        </p:nvSpPr>
        <p:spPr>
          <a:xfrm>
            <a:off x="950731" y="601293"/>
            <a:ext cx="2944343" cy="1012118"/>
          </a:xfrm>
          <a:custGeom>
            <a:rect l="l" t="t" r="r" b="b"/>
            <a:pathLst>
              <a:path w="4416514" h="1518177">
                <a:moveTo>
                  <a:pt x="0" y="0"/>
                </a:moveTo>
                <a:lnTo>
                  <a:pt x="4416514" y="0"/>
                </a:lnTo>
                <a:lnTo>
                  <a:pt x="4416514" y="1518177"/>
                </a:lnTo>
                <a:lnTo>
                  <a:pt x="0" y="151817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p:txBody>
      </p:sp>
      <p:sp>
        <p:nvSpPr>
          <p:cNvPr id="10" name="TextBox 9"/>
          <p:cNvSpPr txBox="1"/>
          <p:nvPr/>
        </p:nvSpPr>
        <p:spPr>
          <a:xfrm>
            <a:off x="1582564" y="784186"/>
            <a:ext cx="1907177" cy="646331"/>
          </a:xfrm>
          <a:prstGeom prst="rect">
            <a:avLst/>
          </a:prstGeom>
          <a:noFill/>
        </p:spPr>
        <p:txBody>
          <a:bodyPr wrap="square" rtlCol="0">
            <a:spAutoFit/>
          </a:bodyPr>
          <a:lstStyle/>
          <a:p>
            <a:r>
              <a:rPr lang="vi-VN" sz="3600" b="1" u="sng" smtClean="0">
                <a:solidFill>
                  <a:srgbClr val="00B050"/>
                </a:solidFill>
                <a:latin typeface="+mj-lt"/>
              </a:rPr>
              <a:t>Câu 6:</a:t>
            </a:r>
            <a:endParaRPr lang="en-US" sz="3600" b="1" u="sng">
              <a:solidFill>
                <a:srgbClr val="00B050"/>
              </a:solidFill>
              <a:latin typeface="+mj-lt"/>
            </a:endParaRPr>
          </a:p>
        </p:txBody>
      </p:sp>
      <p:sp>
        <p:nvSpPr>
          <p:cNvPr id="11" name="TextBox 10"/>
          <p:cNvSpPr txBox="1"/>
          <p:nvPr/>
        </p:nvSpPr>
        <p:spPr>
          <a:xfrm>
            <a:off x="1582564" y="2027020"/>
            <a:ext cx="9649937" cy="2123658"/>
          </a:xfrm>
          <a:prstGeom prst="rect">
            <a:avLst/>
          </a:prstGeom>
          <a:noFill/>
        </p:spPr>
        <p:txBody>
          <a:bodyPr wrap="square" rtlCol="0">
            <a:spAutoFit/>
          </a:bodyPr>
          <a:lstStyle/>
          <a:p>
            <a:pPr algn="ctr"/>
            <a:r>
              <a:rPr lang="vi-VN" sz="6600" b="1" smtClean="0">
                <a:solidFill>
                  <a:srgbClr val="FF0000"/>
                </a:solidFill>
                <a:latin typeface="+mj-lt"/>
              </a:rPr>
              <a:t>Các đầy tớ bị một số người đối xử như thế nào?</a:t>
            </a:r>
            <a:endParaRPr lang="en-US" sz="6600" b="1">
              <a:solidFill>
                <a:srgbClr val="FF0000"/>
              </a:solidFill>
              <a:latin typeface="+mj-lt"/>
            </a:endParaRPr>
          </a:p>
        </p:txBody>
      </p:sp>
      <p:sp>
        <p:nvSpPr>
          <p:cNvPr id="12" name="Rounded Rectangle 11"/>
          <p:cNvSpPr/>
          <p:nvPr/>
        </p:nvSpPr>
        <p:spPr>
          <a:xfrm>
            <a:off x="3369264" y="4577053"/>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3467235" y="4577053"/>
            <a:ext cx="640080" cy="830997"/>
          </a:xfrm>
          <a:prstGeom prst="rect">
            <a:avLst/>
          </a:prstGeom>
          <a:noFill/>
        </p:spPr>
        <p:txBody>
          <a:bodyPr wrap="square" rtlCol="0">
            <a:spAutoFit/>
          </a:bodyPr>
          <a:lstStyle/>
          <a:p>
            <a:r>
              <a:rPr lang="vi-VN" sz="4800" b="1" smtClean="0">
                <a:solidFill>
                  <a:srgbClr val="FFFF00"/>
                </a:solidFill>
                <a:latin typeface="+mj-lt"/>
              </a:rPr>
              <a:t>N</a:t>
            </a:r>
            <a:endParaRPr lang="en-US" sz="4800" b="1">
              <a:solidFill>
                <a:srgbClr val="FFFF00"/>
              </a:solidFill>
              <a:latin typeface="+mj-lt"/>
            </a:endParaRPr>
          </a:p>
        </p:txBody>
      </p:sp>
      <p:sp>
        <p:nvSpPr>
          <p:cNvPr id="21" name="Rounded Rectangle 20"/>
          <p:cNvSpPr/>
          <p:nvPr/>
        </p:nvSpPr>
        <p:spPr>
          <a:xfrm>
            <a:off x="4261576" y="4572027"/>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4359547" y="4572027"/>
            <a:ext cx="640080" cy="830997"/>
          </a:xfrm>
          <a:prstGeom prst="rect">
            <a:avLst/>
          </a:prstGeom>
          <a:noFill/>
        </p:spPr>
        <p:txBody>
          <a:bodyPr wrap="square" rtlCol="0">
            <a:spAutoFit/>
          </a:bodyPr>
          <a:lstStyle/>
          <a:p>
            <a:r>
              <a:rPr lang="vi-VN" sz="4800" b="1" smtClean="0">
                <a:solidFill>
                  <a:srgbClr val="FFFF00"/>
                </a:solidFill>
                <a:latin typeface="+mj-lt"/>
              </a:rPr>
              <a:t>H</a:t>
            </a:r>
            <a:endParaRPr lang="en-US" sz="4800" b="1">
              <a:solidFill>
                <a:srgbClr val="FFFF00"/>
              </a:solidFill>
              <a:latin typeface="+mj-lt"/>
            </a:endParaRPr>
          </a:p>
        </p:txBody>
      </p:sp>
      <p:sp>
        <p:nvSpPr>
          <p:cNvPr id="23" name="Rounded Rectangle 22"/>
          <p:cNvSpPr/>
          <p:nvPr/>
        </p:nvSpPr>
        <p:spPr>
          <a:xfrm>
            <a:off x="5153888" y="4567001"/>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5231019" y="4599146"/>
            <a:ext cx="640080" cy="830997"/>
          </a:xfrm>
          <a:prstGeom prst="rect">
            <a:avLst/>
          </a:prstGeom>
          <a:noFill/>
        </p:spPr>
        <p:txBody>
          <a:bodyPr wrap="square" rtlCol="0">
            <a:spAutoFit/>
          </a:bodyPr>
          <a:lstStyle/>
          <a:p>
            <a:r>
              <a:rPr lang="vi-VN" sz="4800" b="1" smtClean="0">
                <a:solidFill>
                  <a:srgbClr val="FFFF00"/>
                </a:solidFill>
                <a:latin typeface="+mj-lt"/>
              </a:rPr>
              <a:t>Ụ</a:t>
            </a:r>
            <a:endParaRPr lang="en-US" sz="4800" b="1">
              <a:solidFill>
                <a:srgbClr val="FFFF00"/>
              </a:solidFill>
              <a:latin typeface="+mj-lt"/>
            </a:endParaRPr>
          </a:p>
        </p:txBody>
      </p:sp>
      <p:sp>
        <p:nvSpPr>
          <p:cNvPr id="25" name="Rounded Rectangle 24"/>
          <p:cNvSpPr/>
          <p:nvPr/>
        </p:nvSpPr>
        <p:spPr>
          <a:xfrm>
            <a:off x="6046200" y="4561975"/>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6144171" y="4561975"/>
            <a:ext cx="640080" cy="830997"/>
          </a:xfrm>
          <a:prstGeom prst="rect">
            <a:avLst/>
          </a:prstGeom>
          <a:noFill/>
        </p:spPr>
        <p:txBody>
          <a:bodyPr wrap="square" rtlCol="0">
            <a:spAutoFit/>
          </a:bodyPr>
          <a:lstStyle/>
          <a:p>
            <a:r>
              <a:rPr lang="vi-VN" sz="4800" b="1" smtClean="0">
                <a:solidFill>
                  <a:srgbClr val="FFFF00"/>
                </a:solidFill>
                <a:latin typeface="+mj-lt"/>
              </a:rPr>
              <a:t>C</a:t>
            </a:r>
            <a:endParaRPr lang="en-US" sz="4800" b="1">
              <a:solidFill>
                <a:srgbClr val="FFFF00"/>
              </a:solidFill>
              <a:latin typeface="+mj-lt"/>
            </a:endParaRPr>
          </a:p>
        </p:txBody>
      </p:sp>
      <p:sp>
        <p:nvSpPr>
          <p:cNvPr id="27" name="Rounded Rectangle 26"/>
          <p:cNvSpPr/>
          <p:nvPr/>
        </p:nvSpPr>
        <p:spPr>
          <a:xfrm>
            <a:off x="6938512" y="4556949"/>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6970694" y="4559461"/>
            <a:ext cx="640080" cy="830997"/>
          </a:xfrm>
          <a:prstGeom prst="rect">
            <a:avLst/>
          </a:prstGeom>
          <a:noFill/>
        </p:spPr>
        <p:txBody>
          <a:bodyPr wrap="square" rtlCol="0">
            <a:spAutoFit/>
          </a:bodyPr>
          <a:lstStyle/>
          <a:p>
            <a:r>
              <a:rPr lang="vi-VN" sz="4800" b="1" smtClean="0">
                <a:solidFill>
                  <a:srgbClr val="FFFF00"/>
                </a:solidFill>
                <a:latin typeface="+mj-lt"/>
              </a:rPr>
              <a:t>M</a:t>
            </a:r>
            <a:endParaRPr lang="en-US" sz="4800" b="1">
              <a:solidFill>
                <a:srgbClr val="FFFF00"/>
              </a:solidFill>
              <a:latin typeface="+mj-lt"/>
            </a:endParaRPr>
          </a:p>
        </p:txBody>
      </p:sp>
      <p:sp>
        <p:nvSpPr>
          <p:cNvPr id="29" name="Rounded Rectangle 28"/>
          <p:cNvSpPr/>
          <p:nvPr/>
        </p:nvSpPr>
        <p:spPr>
          <a:xfrm>
            <a:off x="7830824" y="4551923"/>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7964244" y="4541870"/>
            <a:ext cx="640080" cy="830997"/>
          </a:xfrm>
          <a:prstGeom prst="rect">
            <a:avLst/>
          </a:prstGeom>
          <a:noFill/>
        </p:spPr>
        <p:txBody>
          <a:bodyPr wrap="square" rtlCol="0">
            <a:spAutoFit/>
          </a:bodyPr>
          <a:lstStyle/>
          <a:p>
            <a:r>
              <a:rPr lang="vi-VN" sz="4800" b="1" smtClean="0">
                <a:solidFill>
                  <a:srgbClr val="FFFF00"/>
                </a:solidFill>
                <a:latin typeface="+mj-lt"/>
              </a:rPr>
              <a:t>Ạ</a:t>
            </a:r>
            <a:endParaRPr lang="en-US" sz="4800" b="1">
              <a:solidFill>
                <a:srgbClr val="FFFF00"/>
              </a:solidFill>
              <a:latin typeface="+mj-lt"/>
            </a:endParaRPr>
          </a:p>
        </p:txBody>
      </p:sp>
    </p:spTree>
    <p:extLst>
      <p:ext uri="{BB962C8B-B14F-4D97-AF65-F5344CB8AC3E}">
        <p14:creationId xmlns:p14="http://schemas.microsoft.com/office/powerpoint/2010/main" val="27939205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par>
                                <p:cTn id="25" presetID="53"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animEffect transition="in" filter="fade">
                                      <p:cBhvr>
                                        <p:cTn id="29" dur="500"/>
                                        <p:tgtEl>
                                          <p:spTgt spid="28"/>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1"/>
      <p:bldP spid="24" grpId="2"/>
      <p:bldP spid="26" grpId="3"/>
      <p:bldP spid="28" grpId="4"/>
      <p:bldP spid="30" grpId="5"/>
    </p:bldLst>
  </p:timing>
</p:sld>
</file>

<file path=ppt/slides/slide15.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Freeform 2"/>
          <p:cNvSpPr/>
          <p:nvPr/>
        </p:nvSpPr>
        <p:spPr>
          <a:xfrm>
            <a:off x="0" y="0"/>
            <a:ext cx="12192000" cy="6858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111" b="-16111"/>
            </a:stretch>
          </a:blipFill>
        </p:spPr>
        <p:txBody>
          <a:bodyPr/>
          <a:lstStyle/>
          <a:p/>
        </p:txBody>
      </p:sp>
      <p:grpSp>
        <p:nvGrpSpPr>
          <p:cNvPr id="3" name="Group 3"/>
          <p:cNvGrpSpPr/>
          <p:nvPr/>
        </p:nvGrpSpPr>
        <p:grpSpPr>
          <a:xfrm>
            <a:off x="195943" y="352697"/>
            <a:ext cx="11652068" cy="6230983"/>
            <a:chExt cx="22088956" cy="11026384"/>
          </a:xfrm>
        </p:grpSpPr>
        <p:grpSp>
          <p:nvGrpSpPr>
            <p:cNvPr id="4" name="Group 4"/>
            <p:cNvGrpSpPr/>
            <p:nvPr/>
          </p:nvGrpSpPr>
          <p:grpSpPr>
            <a:xfrm>
              <a:off x="292432" y="0"/>
              <a:ext cx="21796522" cy="11026384"/>
              <a:chExt cx="4305486" cy="2178051"/>
            </a:xfrm>
          </p:grpSpPr>
          <p:sp>
            <p:nvSpPr>
              <p:cNvPr id="5" name="Freeform 5"/>
              <p:cNvSpPr/>
              <p:nvPr/>
            </p:nvSpPr>
            <p:spPr>
              <a:xfrm>
                <a:off x="0" y="0"/>
                <a:ext cx="4305486" cy="2178051"/>
              </a:xfrm>
              <a:custGeom>
                <a:rect l="l" t="t" r="r" b="b"/>
                <a:pathLst>
                  <a:path w="4305486" h="2178051">
                    <a:moveTo>
                      <a:pt x="24153" y="0"/>
                    </a:moveTo>
                    <a:lnTo>
                      <a:pt x="4281333" y="0"/>
                    </a:lnTo>
                    <a:cubicBezTo>
                      <a:pt x="4287739" y="0"/>
                      <a:pt x="4293882" y="2545"/>
                      <a:pt x="4298412" y="7074"/>
                    </a:cubicBezTo>
                    <a:cubicBezTo>
                      <a:pt x="4302941" y="11604"/>
                      <a:pt x="4305486" y="17747"/>
                      <a:pt x="4305486" y="24153"/>
                    </a:cubicBezTo>
                    <a:lnTo>
                      <a:pt x="4305486" y="2153898"/>
                    </a:lnTo>
                    <a:cubicBezTo>
                      <a:pt x="4305486" y="2167237"/>
                      <a:pt x="4294672" y="2178051"/>
                      <a:pt x="4281333" y="2178051"/>
                    </a:cubicBezTo>
                    <a:lnTo>
                      <a:pt x="24153" y="2178051"/>
                    </a:lnTo>
                    <a:cubicBezTo>
                      <a:pt x="17747" y="2178051"/>
                      <a:pt x="11604" y="2175507"/>
                      <a:pt x="7074" y="2170977"/>
                    </a:cubicBezTo>
                    <a:cubicBezTo>
                      <a:pt x="2545" y="2166447"/>
                      <a:pt x="0" y="2160304"/>
                      <a:pt x="0" y="2153898"/>
                    </a:cubicBezTo>
                    <a:lnTo>
                      <a:pt x="0" y="24153"/>
                    </a:lnTo>
                    <a:cubicBezTo>
                      <a:pt x="0" y="10814"/>
                      <a:pt x="10814" y="0"/>
                      <a:pt x="24153" y="0"/>
                    </a:cubicBezTo>
                    <a:close/>
                  </a:path>
                </a:pathLst>
              </a:custGeom>
              <a:solidFill>
                <a:srgbClr val="FFFFFF"/>
              </a:solidFill>
            </p:spPr>
            <p:txBody>
              <a:bodyPr/>
              <a:lstStyle/>
              <a:p/>
            </p:txBody>
          </p:sp>
          <p:sp>
            <p:nvSpPr>
              <p:cNvPr id="6" name="TextBox 6"/>
              <p:cNvSpPr txBox="1"/>
              <p:nvPr/>
            </p:nvSpPr>
            <p:spPr>
              <a:xfrm>
                <a:off x="0" y="-38100"/>
                <a:ext cx="4305486" cy="2216151"/>
              </a:xfrm>
              <a:prstGeom prst="rect">
                <a:avLst/>
              </a:prstGeom>
            </p:spPr>
            <p:txBody>
              <a:bodyPr lIns="33867" tIns="33867" rIns="33867" bIns="33867" rtlCol="0" anchor="ctr"/>
              <a:lstStyle/>
              <a:p>
                <a:pPr algn="ctr">
                  <a:lnSpc>
                    <a:spcPts val="1773"/>
                  </a:lnSpc>
                </a:pPr>
                <a:endParaRPr sz="1200"/>
              </a:p>
            </p:txBody>
          </p:sp>
        </p:grpSp>
        <p:sp>
          <p:nvSpPr>
            <p:cNvPr id="7" name="Freeform 7"/>
            <p:cNvSpPr/>
            <p:nvPr/>
          </p:nvSpPr>
          <p:spPr>
            <a:xfrm>
              <a:off x="0" y="601326"/>
              <a:ext cx="1059409" cy="9812084"/>
            </a:xfrm>
            <a:custGeom>
              <a:rect l="l" t="t" r="r" b="b"/>
              <a:pathLst>
                <a:path w="1059409" h="9812084">
                  <a:moveTo>
                    <a:pt x="0" y="0"/>
                  </a:moveTo>
                  <a:lnTo>
                    <a:pt x="1059409" y="0"/>
                  </a:lnTo>
                  <a:lnTo>
                    <a:pt x="1059409" y="9812084"/>
                  </a:lnTo>
                  <a:lnTo>
                    <a:pt x="0" y="9812084"/>
                  </a:lnTo>
                  <a:lnTo>
                    <a:pt x="0" y="0"/>
                  </a:lnTo>
                  <a:close/>
                </a:path>
              </a:pathLst>
            </a:custGeom>
            <a:blipFill>
              <a:blip r:embed="rId3"/>
              <a:stretch>
                <a:fillRect l="-15773" r="0"/>
              </a:stretch>
            </a:blipFill>
          </p:spPr>
          <p:txBody>
            <a:bodyPr/>
            <a:lstStyle/>
            <a:p/>
          </p:txBody>
        </p:sp>
      </p:grpSp>
      <p:sp>
        <p:nvSpPr>
          <p:cNvPr id="9" name="Freeform 9"/>
          <p:cNvSpPr/>
          <p:nvPr/>
        </p:nvSpPr>
        <p:spPr>
          <a:xfrm>
            <a:off x="950731" y="601293"/>
            <a:ext cx="2944343" cy="1012118"/>
          </a:xfrm>
          <a:custGeom>
            <a:rect l="l" t="t" r="r" b="b"/>
            <a:pathLst>
              <a:path w="4416514" h="1518177">
                <a:moveTo>
                  <a:pt x="0" y="0"/>
                </a:moveTo>
                <a:lnTo>
                  <a:pt x="4416514" y="0"/>
                </a:lnTo>
                <a:lnTo>
                  <a:pt x="4416514" y="1518177"/>
                </a:lnTo>
                <a:lnTo>
                  <a:pt x="0" y="151817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p:txBody>
      </p:sp>
      <p:sp>
        <p:nvSpPr>
          <p:cNvPr id="10" name="TextBox 9"/>
          <p:cNvSpPr txBox="1"/>
          <p:nvPr/>
        </p:nvSpPr>
        <p:spPr>
          <a:xfrm>
            <a:off x="1582564" y="784186"/>
            <a:ext cx="1907177" cy="646331"/>
          </a:xfrm>
          <a:prstGeom prst="rect">
            <a:avLst/>
          </a:prstGeom>
          <a:noFill/>
        </p:spPr>
        <p:txBody>
          <a:bodyPr wrap="square" rtlCol="0">
            <a:spAutoFit/>
          </a:bodyPr>
          <a:lstStyle/>
          <a:p>
            <a:r>
              <a:rPr lang="vi-VN" sz="3600" b="1" u="sng" smtClean="0">
                <a:solidFill>
                  <a:srgbClr val="00B050"/>
                </a:solidFill>
                <a:latin typeface="+mj-lt"/>
              </a:rPr>
              <a:t>Câu 7:</a:t>
            </a:r>
            <a:endParaRPr lang="en-US" sz="3600" b="1" u="sng">
              <a:solidFill>
                <a:srgbClr val="00B050"/>
              </a:solidFill>
              <a:latin typeface="+mj-lt"/>
            </a:endParaRPr>
          </a:p>
        </p:txBody>
      </p:sp>
      <p:sp>
        <p:nvSpPr>
          <p:cNvPr id="11" name="TextBox 10"/>
          <p:cNvSpPr txBox="1"/>
          <p:nvPr/>
        </p:nvSpPr>
        <p:spPr>
          <a:xfrm>
            <a:off x="1254362" y="1964255"/>
            <a:ext cx="10094074" cy="2123658"/>
          </a:xfrm>
          <a:prstGeom prst="rect">
            <a:avLst/>
          </a:prstGeom>
          <a:noFill/>
        </p:spPr>
        <p:txBody>
          <a:bodyPr wrap="square" rtlCol="0">
            <a:spAutoFit/>
          </a:bodyPr>
          <a:lstStyle/>
          <a:p>
            <a:pPr algn="ctr"/>
            <a:r>
              <a:rPr lang="vi-VN" sz="6600" b="1" smtClean="0">
                <a:solidFill>
                  <a:srgbClr val="FF0000"/>
                </a:solidFill>
                <a:latin typeface="+mj-lt"/>
              </a:rPr>
              <a:t>Nhà vua sai binh lính đi làm gì với bọn sát nhân đó?</a:t>
            </a:r>
            <a:endParaRPr lang="en-US" sz="6600" b="1">
              <a:solidFill>
                <a:srgbClr val="FF0000"/>
              </a:solidFill>
              <a:latin typeface="+mj-lt"/>
            </a:endParaRPr>
          </a:p>
        </p:txBody>
      </p:sp>
      <p:sp>
        <p:nvSpPr>
          <p:cNvPr id="12" name="Rounded Rectangle 11"/>
          <p:cNvSpPr/>
          <p:nvPr/>
        </p:nvSpPr>
        <p:spPr>
          <a:xfrm>
            <a:off x="2681013" y="4499068"/>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2778984" y="4499068"/>
            <a:ext cx="640080" cy="830997"/>
          </a:xfrm>
          <a:prstGeom prst="rect">
            <a:avLst/>
          </a:prstGeom>
          <a:noFill/>
        </p:spPr>
        <p:txBody>
          <a:bodyPr wrap="square" rtlCol="0">
            <a:spAutoFit/>
          </a:bodyPr>
          <a:lstStyle/>
          <a:p>
            <a:r>
              <a:rPr lang="vi-VN" sz="4800" b="1" smtClean="0">
                <a:solidFill>
                  <a:srgbClr val="FFFF00"/>
                </a:solidFill>
                <a:latin typeface="+mj-lt"/>
              </a:rPr>
              <a:t>T</a:t>
            </a:r>
            <a:endParaRPr lang="en-US" sz="4800" b="1">
              <a:solidFill>
                <a:srgbClr val="FFFF00"/>
              </a:solidFill>
              <a:latin typeface="+mj-lt"/>
            </a:endParaRPr>
          </a:p>
        </p:txBody>
      </p:sp>
      <p:sp>
        <p:nvSpPr>
          <p:cNvPr id="21" name="Rounded Rectangle 20"/>
          <p:cNvSpPr/>
          <p:nvPr/>
        </p:nvSpPr>
        <p:spPr>
          <a:xfrm>
            <a:off x="3573325" y="4494042"/>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3671296" y="4494042"/>
            <a:ext cx="640080" cy="830997"/>
          </a:xfrm>
          <a:prstGeom prst="rect">
            <a:avLst/>
          </a:prstGeom>
          <a:noFill/>
        </p:spPr>
        <p:txBody>
          <a:bodyPr wrap="square" rtlCol="0">
            <a:spAutoFit/>
          </a:bodyPr>
          <a:lstStyle/>
          <a:p>
            <a:r>
              <a:rPr lang="vi-VN" sz="4800" b="1" smtClean="0">
                <a:solidFill>
                  <a:srgbClr val="FFFF00"/>
                </a:solidFill>
                <a:latin typeface="+mj-lt"/>
              </a:rPr>
              <a:t>R</a:t>
            </a:r>
            <a:endParaRPr lang="en-US" sz="4800" b="1">
              <a:solidFill>
                <a:srgbClr val="FFFF00"/>
              </a:solidFill>
              <a:latin typeface="+mj-lt"/>
            </a:endParaRPr>
          </a:p>
        </p:txBody>
      </p:sp>
      <p:sp>
        <p:nvSpPr>
          <p:cNvPr id="23" name="Rounded Rectangle 22"/>
          <p:cNvSpPr/>
          <p:nvPr/>
        </p:nvSpPr>
        <p:spPr>
          <a:xfrm>
            <a:off x="4465637" y="4489016"/>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4542768" y="4521161"/>
            <a:ext cx="640080" cy="830997"/>
          </a:xfrm>
          <a:prstGeom prst="rect">
            <a:avLst/>
          </a:prstGeom>
          <a:noFill/>
        </p:spPr>
        <p:txBody>
          <a:bodyPr wrap="square" rtlCol="0">
            <a:spAutoFit/>
          </a:bodyPr>
          <a:lstStyle/>
          <a:p>
            <a:r>
              <a:rPr lang="vi-VN" sz="4800" b="1" smtClean="0">
                <a:solidFill>
                  <a:srgbClr val="FFFF00"/>
                </a:solidFill>
                <a:latin typeface="+mj-lt"/>
              </a:rPr>
              <a:t>U</a:t>
            </a:r>
            <a:endParaRPr lang="en-US" sz="4800" b="1">
              <a:solidFill>
                <a:srgbClr val="FFFF00"/>
              </a:solidFill>
              <a:latin typeface="+mj-lt"/>
            </a:endParaRPr>
          </a:p>
        </p:txBody>
      </p:sp>
      <p:sp>
        <p:nvSpPr>
          <p:cNvPr id="25" name="Rounded Rectangle 24"/>
          <p:cNvSpPr/>
          <p:nvPr/>
        </p:nvSpPr>
        <p:spPr>
          <a:xfrm>
            <a:off x="5357949" y="4483990"/>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5455920" y="4483990"/>
            <a:ext cx="640080" cy="830997"/>
          </a:xfrm>
          <a:prstGeom prst="rect">
            <a:avLst/>
          </a:prstGeom>
          <a:noFill/>
        </p:spPr>
        <p:txBody>
          <a:bodyPr wrap="square" rtlCol="0">
            <a:spAutoFit/>
          </a:bodyPr>
          <a:lstStyle/>
          <a:p>
            <a:r>
              <a:rPr lang="vi-VN" sz="4800" b="1" smtClean="0">
                <a:solidFill>
                  <a:srgbClr val="FFFF00"/>
                </a:solidFill>
                <a:latin typeface="+mj-lt"/>
              </a:rPr>
              <a:t>D</a:t>
            </a:r>
            <a:endParaRPr lang="en-US" sz="4800" b="1">
              <a:solidFill>
                <a:srgbClr val="FFFF00"/>
              </a:solidFill>
              <a:latin typeface="+mj-lt"/>
            </a:endParaRPr>
          </a:p>
        </p:txBody>
      </p:sp>
      <p:sp>
        <p:nvSpPr>
          <p:cNvPr id="27" name="Rounded Rectangle 26"/>
          <p:cNvSpPr/>
          <p:nvPr/>
        </p:nvSpPr>
        <p:spPr>
          <a:xfrm>
            <a:off x="6250261" y="4478964"/>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6443695" y="4481191"/>
            <a:ext cx="640080" cy="830997"/>
          </a:xfrm>
          <a:prstGeom prst="rect">
            <a:avLst/>
          </a:prstGeom>
          <a:noFill/>
        </p:spPr>
        <p:txBody>
          <a:bodyPr wrap="square" rtlCol="0">
            <a:spAutoFit/>
          </a:bodyPr>
          <a:lstStyle/>
          <a:p>
            <a:r>
              <a:rPr lang="vi-VN" sz="4800" b="1" smtClean="0">
                <a:solidFill>
                  <a:srgbClr val="FFFF00"/>
                </a:solidFill>
                <a:latin typeface="+mj-lt"/>
              </a:rPr>
              <a:t>I</a:t>
            </a:r>
            <a:endParaRPr lang="en-US" sz="4800" b="1">
              <a:solidFill>
                <a:srgbClr val="FFFF00"/>
              </a:solidFill>
              <a:latin typeface="+mj-lt"/>
            </a:endParaRPr>
          </a:p>
        </p:txBody>
      </p:sp>
      <p:sp>
        <p:nvSpPr>
          <p:cNvPr id="29" name="Rounded Rectangle 28"/>
          <p:cNvSpPr/>
          <p:nvPr/>
        </p:nvSpPr>
        <p:spPr>
          <a:xfrm>
            <a:off x="7142573" y="4473938"/>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7240544" y="4473938"/>
            <a:ext cx="640080" cy="830997"/>
          </a:xfrm>
          <a:prstGeom prst="rect">
            <a:avLst/>
          </a:prstGeom>
          <a:noFill/>
        </p:spPr>
        <p:txBody>
          <a:bodyPr wrap="square" rtlCol="0">
            <a:spAutoFit/>
          </a:bodyPr>
          <a:lstStyle/>
          <a:p>
            <a:r>
              <a:rPr lang="vi-VN" sz="4800" b="1" smtClean="0">
                <a:solidFill>
                  <a:srgbClr val="FFFF00"/>
                </a:solidFill>
                <a:latin typeface="+mj-lt"/>
              </a:rPr>
              <a:t>Ệ</a:t>
            </a:r>
            <a:endParaRPr lang="en-US" sz="4800" b="1">
              <a:solidFill>
                <a:srgbClr val="FFFF00"/>
              </a:solidFill>
              <a:latin typeface="+mj-lt"/>
            </a:endParaRPr>
          </a:p>
        </p:txBody>
      </p:sp>
      <p:sp>
        <p:nvSpPr>
          <p:cNvPr id="31" name="Rounded Rectangle 30"/>
          <p:cNvSpPr/>
          <p:nvPr/>
        </p:nvSpPr>
        <p:spPr>
          <a:xfrm>
            <a:off x="8034885" y="4468912"/>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8144345" y="4471424"/>
            <a:ext cx="640080" cy="830997"/>
          </a:xfrm>
          <a:prstGeom prst="rect">
            <a:avLst/>
          </a:prstGeom>
          <a:noFill/>
        </p:spPr>
        <p:txBody>
          <a:bodyPr wrap="square" rtlCol="0">
            <a:spAutoFit/>
          </a:bodyPr>
          <a:lstStyle/>
          <a:p>
            <a:r>
              <a:rPr lang="vi-VN" sz="4800" b="1" smtClean="0">
                <a:solidFill>
                  <a:srgbClr val="FFFF00"/>
                </a:solidFill>
                <a:latin typeface="+mj-lt"/>
              </a:rPr>
              <a:t>T</a:t>
            </a:r>
            <a:endParaRPr lang="en-US" sz="4800" b="1">
              <a:solidFill>
                <a:srgbClr val="FFFF00"/>
              </a:solidFill>
              <a:latin typeface="+mj-lt"/>
            </a:endParaRPr>
          </a:p>
        </p:txBody>
      </p:sp>
    </p:spTree>
    <p:extLst>
      <p:ext uri="{BB962C8B-B14F-4D97-AF65-F5344CB8AC3E}">
        <p14:creationId xmlns:p14="http://schemas.microsoft.com/office/powerpoint/2010/main" val="98629874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par>
                                <p:cTn id="25" presetID="53"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animEffect transition="in" filter="fade">
                                      <p:cBhvr>
                                        <p:cTn id="29" dur="500"/>
                                        <p:tgtEl>
                                          <p:spTgt spid="28"/>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par>
                                <p:cTn id="35" presetID="53"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1"/>
      <p:bldP spid="24" grpId="2"/>
      <p:bldP spid="26" grpId="3"/>
      <p:bldP spid="28" grpId="4"/>
      <p:bldP spid="30" grpId="5"/>
      <p:bldP spid="32" grpId="6"/>
    </p:bldLst>
  </p:timing>
</p:sld>
</file>

<file path=ppt/slides/slide16.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Freeform 2"/>
          <p:cNvSpPr/>
          <p:nvPr/>
        </p:nvSpPr>
        <p:spPr>
          <a:xfrm>
            <a:off x="0" y="0"/>
            <a:ext cx="12192000" cy="6858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111" b="-16111"/>
            </a:stretch>
          </a:blipFill>
        </p:spPr>
        <p:txBody>
          <a:bodyPr/>
          <a:lstStyle/>
          <a:p/>
        </p:txBody>
      </p:sp>
      <p:grpSp>
        <p:nvGrpSpPr>
          <p:cNvPr id="3" name="Group 3"/>
          <p:cNvGrpSpPr/>
          <p:nvPr/>
        </p:nvGrpSpPr>
        <p:grpSpPr>
          <a:xfrm>
            <a:off x="195943" y="352697"/>
            <a:ext cx="11652068" cy="6230983"/>
            <a:chExt cx="22088956" cy="11026384"/>
          </a:xfrm>
        </p:grpSpPr>
        <p:grpSp>
          <p:nvGrpSpPr>
            <p:cNvPr id="4" name="Group 4"/>
            <p:cNvGrpSpPr/>
            <p:nvPr/>
          </p:nvGrpSpPr>
          <p:grpSpPr>
            <a:xfrm>
              <a:off x="292432" y="0"/>
              <a:ext cx="21796522" cy="11026384"/>
              <a:chExt cx="4305486" cy="2178051"/>
            </a:xfrm>
          </p:grpSpPr>
          <p:sp>
            <p:nvSpPr>
              <p:cNvPr id="5" name="Freeform 5"/>
              <p:cNvSpPr/>
              <p:nvPr/>
            </p:nvSpPr>
            <p:spPr>
              <a:xfrm>
                <a:off x="0" y="0"/>
                <a:ext cx="4305486" cy="2178051"/>
              </a:xfrm>
              <a:custGeom>
                <a:rect l="l" t="t" r="r" b="b"/>
                <a:pathLst>
                  <a:path w="4305486" h="2178051">
                    <a:moveTo>
                      <a:pt x="24153" y="0"/>
                    </a:moveTo>
                    <a:lnTo>
                      <a:pt x="4281333" y="0"/>
                    </a:lnTo>
                    <a:cubicBezTo>
                      <a:pt x="4287739" y="0"/>
                      <a:pt x="4293882" y="2545"/>
                      <a:pt x="4298412" y="7074"/>
                    </a:cubicBezTo>
                    <a:cubicBezTo>
                      <a:pt x="4302941" y="11604"/>
                      <a:pt x="4305486" y="17747"/>
                      <a:pt x="4305486" y="24153"/>
                    </a:cubicBezTo>
                    <a:lnTo>
                      <a:pt x="4305486" y="2153898"/>
                    </a:lnTo>
                    <a:cubicBezTo>
                      <a:pt x="4305486" y="2167237"/>
                      <a:pt x="4294672" y="2178051"/>
                      <a:pt x="4281333" y="2178051"/>
                    </a:cubicBezTo>
                    <a:lnTo>
                      <a:pt x="24153" y="2178051"/>
                    </a:lnTo>
                    <a:cubicBezTo>
                      <a:pt x="17747" y="2178051"/>
                      <a:pt x="11604" y="2175507"/>
                      <a:pt x="7074" y="2170977"/>
                    </a:cubicBezTo>
                    <a:cubicBezTo>
                      <a:pt x="2545" y="2166447"/>
                      <a:pt x="0" y="2160304"/>
                      <a:pt x="0" y="2153898"/>
                    </a:cubicBezTo>
                    <a:lnTo>
                      <a:pt x="0" y="24153"/>
                    </a:lnTo>
                    <a:cubicBezTo>
                      <a:pt x="0" y="10814"/>
                      <a:pt x="10814" y="0"/>
                      <a:pt x="24153" y="0"/>
                    </a:cubicBezTo>
                    <a:close/>
                  </a:path>
                </a:pathLst>
              </a:custGeom>
              <a:solidFill>
                <a:srgbClr val="FFFFFF"/>
              </a:solidFill>
            </p:spPr>
            <p:txBody>
              <a:bodyPr/>
              <a:lstStyle/>
              <a:p/>
            </p:txBody>
          </p:sp>
          <p:sp>
            <p:nvSpPr>
              <p:cNvPr id="6" name="TextBox 6"/>
              <p:cNvSpPr txBox="1"/>
              <p:nvPr/>
            </p:nvSpPr>
            <p:spPr>
              <a:xfrm>
                <a:off x="0" y="-38100"/>
                <a:ext cx="4305486" cy="2216151"/>
              </a:xfrm>
              <a:prstGeom prst="rect">
                <a:avLst/>
              </a:prstGeom>
            </p:spPr>
            <p:txBody>
              <a:bodyPr lIns="33867" tIns="33867" rIns="33867" bIns="33867" rtlCol="0" anchor="ctr"/>
              <a:lstStyle/>
              <a:p>
                <a:pPr algn="ctr">
                  <a:lnSpc>
                    <a:spcPts val="1773"/>
                  </a:lnSpc>
                </a:pPr>
                <a:endParaRPr sz="1200"/>
              </a:p>
            </p:txBody>
          </p:sp>
        </p:grpSp>
        <p:sp>
          <p:nvSpPr>
            <p:cNvPr id="7" name="Freeform 7"/>
            <p:cNvSpPr/>
            <p:nvPr/>
          </p:nvSpPr>
          <p:spPr>
            <a:xfrm>
              <a:off x="0" y="601326"/>
              <a:ext cx="1059409" cy="9812084"/>
            </a:xfrm>
            <a:custGeom>
              <a:rect l="l" t="t" r="r" b="b"/>
              <a:pathLst>
                <a:path w="1059409" h="9812084">
                  <a:moveTo>
                    <a:pt x="0" y="0"/>
                  </a:moveTo>
                  <a:lnTo>
                    <a:pt x="1059409" y="0"/>
                  </a:lnTo>
                  <a:lnTo>
                    <a:pt x="1059409" y="9812084"/>
                  </a:lnTo>
                  <a:lnTo>
                    <a:pt x="0" y="9812084"/>
                  </a:lnTo>
                  <a:lnTo>
                    <a:pt x="0" y="0"/>
                  </a:lnTo>
                  <a:close/>
                </a:path>
              </a:pathLst>
            </a:custGeom>
            <a:blipFill>
              <a:blip r:embed="rId3"/>
              <a:stretch>
                <a:fillRect l="-15773" r="0"/>
              </a:stretch>
            </a:blipFill>
          </p:spPr>
          <p:txBody>
            <a:bodyPr/>
            <a:lstStyle/>
            <a:p/>
          </p:txBody>
        </p:sp>
      </p:grpSp>
      <p:sp>
        <p:nvSpPr>
          <p:cNvPr id="9" name="Freeform 9"/>
          <p:cNvSpPr/>
          <p:nvPr/>
        </p:nvSpPr>
        <p:spPr>
          <a:xfrm>
            <a:off x="950731" y="601293"/>
            <a:ext cx="2944343" cy="1012118"/>
          </a:xfrm>
          <a:custGeom>
            <a:rect l="l" t="t" r="r" b="b"/>
            <a:pathLst>
              <a:path w="4416514" h="1518177">
                <a:moveTo>
                  <a:pt x="0" y="0"/>
                </a:moveTo>
                <a:lnTo>
                  <a:pt x="4416514" y="0"/>
                </a:lnTo>
                <a:lnTo>
                  <a:pt x="4416514" y="1518177"/>
                </a:lnTo>
                <a:lnTo>
                  <a:pt x="0" y="151817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p:txBody>
      </p:sp>
      <p:sp>
        <p:nvSpPr>
          <p:cNvPr id="10" name="TextBox 9"/>
          <p:cNvSpPr txBox="1"/>
          <p:nvPr/>
        </p:nvSpPr>
        <p:spPr>
          <a:xfrm>
            <a:off x="1582564" y="784186"/>
            <a:ext cx="1907177" cy="646331"/>
          </a:xfrm>
          <a:prstGeom prst="rect">
            <a:avLst/>
          </a:prstGeom>
          <a:noFill/>
        </p:spPr>
        <p:txBody>
          <a:bodyPr wrap="square" rtlCol="0">
            <a:spAutoFit/>
          </a:bodyPr>
          <a:lstStyle/>
          <a:p>
            <a:r>
              <a:rPr lang="vi-VN" sz="3600" b="1" u="sng" smtClean="0">
                <a:solidFill>
                  <a:srgbClr val="00B050"/>
                </a:solidFill>
                <a:latin typeface="+mj-lt"/>
              </a:rPr>
              <a:t>Câu 8:</a:t>
            </a:r>
            <a:endParaRPr lang="en-US" sz="3600" b="1" u="sng">
              <a:solidFill>
                <a:srgbClr val="00B050"/>
              </a:solidFill>
              <a:latin typeface="+mj-lt"/>
            </a:endParaRPr>
          </a:p>
        </p:txBody>
      </p:sp>
      <p:sp>
        <p:nvSpPr>
          <p:cNvPr id="11" name="TextBox 10"/>
          <p:cNvSpPr txBox="1"/>
          <p:nvPr/>
        </p:nvSpPr>
        <p:spPr>
          <a:xfrm>
            <a:off x="1753937" y="1674217"/>
            <a:ext cx="8584527" cy="2123658"/>
          </a:xfrm>
          <a:prstGeom prst="rect">
            <a:avLst/>
          </a:prstGeom>
          <a:noFill/>
        </p:spPr>
        <p:txBody>
          <a:bodyPr wrap="square" rtlCol="0">
            <a:spAutoFit/>
          </a:bodyPr>
          <a:lstStyle/>
          <a:p>
            <a:pPr algn="ctr"/>
            <a:r>
              <a:rPr lang="vi-VN" sz="6600" b="1" smtClean="0">
                <a:solidFill>
                  <a:srgbClr val="FF0000"/>
                </a:solidFill>
                <a:latin typeface="+mj-lt"/>
              </a:rPr>
              <a:t>Sau cùng, vua sai đầy tớ đi mời những ai?</a:t>
            </a:r>
            <a:endParaRPr lang="en-US" sz="6600" b="1">
              <a:solidFill>
                <a:srgbClr val="FF0000"/>
              </a:solidFill>
              <a:latin typeface="+mj-lt"/>
            </a:endParaRPr>
          </a:p>
        </p:txBody>
      </p:sp>
      <p:sp>
        <p:nvSpPr>
          <p:cNvPr id="12" name="Rounded Rectangle 11"/>
          <p:cNvSpPr/>
          <p:nvPr/>
        </p:nvSpPr>
        <p:spPr>
          <a:xfrm>
            <a:off x="2717697" y="4346221"/>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2815668" y="4346221"/>
            <a:ext cx="640080" cy="830997"/>
          </a:xfrm>
          <a:prstGeom prst="rect">
            <a:avLst/>
          </a:prstGeom>
          <a:noFill/>
        </p:spPr>
        <p:txBody>
          <a:bodyPr wrap="square" rtlCol="0">
            <a:spAutoFit/>
          </a:bodyPr>
          <a:lstStyle/>
          <a:p>
            <a:r>
              <a:rPr lang="vi-VN" sz="4800" b="1" smtClean="0">
                <a:solidFill>
                  <a:srgbClr val="FFFF00"/>
                </a:solidFill>
                <a:latin typeface="+mj-lt"/>
              </a:rPr>
              <a:t>B</a:t>
            </a:r>
            <a:endParaRPr lang="en-US" sz="4800" b="1">
              <a:solidFill>
                <a:srgbClr val="FFFF00"/>
              </a:solidFill>
              <a:latin typeface="+mj-lt"/>
            </a:endParaRPr>
          </a:p>
        </p:txBody>
      </p:sp>
      <p:sp>
        <p:nvSpPr>
          <p:cNvPr id="21" name="Rounded Rectangle 20"/>
          <p:cNvSpPr/>
          <p:nvPr/>
        </p:nvSpPr>
        <p:spPr>
          <a:xfrm>
            <a:off x="3610009" y="4341195"/>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3707980" y="4368313"/>
            <a:ext cx="640080" cy="830997"/>
          </a:xfrm>
          <a:prstGeom prst="rect">
            <a:avLst/>
          </a:prstGeom>
          <a:noFill/>
        </p:spPr>
        <p:txBody>
          <a:bodyPr wrap="square" rtlCol="0">
            <a:spAutoFit/>
          </a:bodyPr>
          <a:lstStyle/>
          <a:p>
            <a:r>
              <a:rPr lang="vi-VN" sz="4800" b="1" smtClean="0">
                <a:solidFill>
                  <a:srgbClr val="FFFF00"/>
                </a:solidFill>
                <a:latin typeface="+mj-lt"/>
              </a:rPr>
              <a:t>Ấ</a:t>
            </a:r>
            <a:endParaRPr lang="en-US" sz="4800" b="1">
              <a:solidFill>
                <a:srgbClr val="FFFF00"/>
              </a:solidFill>
              <a:latin typeface="+mj-lt"/>
            </a:endParaRPr>
          </a:p>
        </p:txBody>
      </p:sp>
      <p:sp>
        <p:nvSpPr>
          <p:cNvPr id="23" name="Rounded Rectangle 22"/>
          <p:cNvSpPr/>
          <p:nvPr/>
        </p:nvSpPr>
        <p:spPr>
          <a:xfrm>
            <a:off x="4502321" y="4336169"/>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4618326" y="4341195"/>
            <a:ext cx="640080" cy="830997"/>
          </a:xfrm>
          <a:prstGeom prst="rect">
            <a:avLst/>
          </a:prstGeom>
          <a:noFill/>
        </p:spPr>
        <p:txBody>
          <a:bodyPr wrap="square" rtlCol="0">
            <a:spAutoFit/>
          </a:bodyPr>
          <a:lstStyle/>
          <a:p>
            <a:r>
              <a:rPr lang="vi-VN" sz="4800" b="1" smtClean="0">
                <a:solidFill>
                  <a:srgbClr val="FFFF00"/>
                </a:solidFill>
                <a:latin typeface="+mj-lt"/>
              </a:rPr>
              <a:t>T</a:t>
            </a:r>
            <a:endParaRPr lang="en-US" sz="4800" b="1">
              <a:solidFill>
                <a:srgbClr val="FFFF00"/>
              </a:solidFill>
              <a:latin typeface="+mj-lt"/>
            </a:endParaRPr>
          </a:p>
        </p:txBody>
      </p:sp>
      <p:sp>
        <p:nvSpPr>
          <p:cNvPr id="25" name="Rounded Rectangle 24"/>
          <p:cNvSpPr/>
          <p:nvPr/>
        </p:nvSpPr>
        <p:spPr>
          <a:xfrm>
            <a:off x="5394633" y="4331143"/>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5492604" y="4331143"/>
            <a:ext cx="640080" cy="830997"/>
          </a:xfrm>
          <a:prstGeom prst="rect">
            <a:avLst/>
          </a:prstGeom>
          <a:noFill/>
        </p:spPr>
        <p:txBody>
          <a:bodyPr wrap="square" rtlCol="0">
            <a:spAutoFit/>
          </a:bodyPr>
          <a:lstStyle/>
          <a:p>
            <a:r>
              <a:rPr lang="vi-VN" sz="4800" b="1" smtClean="0">
                <a:solidFill>
                  <a:srgbClr val="FFFF00"/>
                </a:solidFill>
                <a:latin typeface="+mj-lt"/>
              </a:rPr>
              <a:t>C</a:t>
            </a:r>
            <a:endParaRPr lang="en-US" sz="4800" b="1">
              <a:solidFill>
                <a:srgbClr val="FFFF00"/>
              </a:solidFill>
              <a:latin typeface="+mj-lt"/>
            </a:endParaRPr>
          </a:p>
        </p:txBody>
      </p:sp>
      <p:sp>
        <p:nvSpPr>
          <p:cNvPr id="27" name="Rounded Rectangle 26"/>
          <p:cNvSpPr/>
          <p:nvPr/>
        </p:nvSpPr>
        <p:spPr>
          <a:xfrm>
            <a:off x="6286945" y="4326117"/>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6384916" y="4326117"/>
            <a:ext cx="640080" cy="830997"/>
          </a:xfrm>
          <a:prstGeom prst="rect">
            <a:avLst/>
          </a:prstGeom>
          <a:noFill/>
        </p:spPr>
        <p:txBody>
          <a:bodyPr wrap="square" rtlCol="0">
            <a:spAutoFit/>
          </a:bodyPr>
          <a:lstStyle/>
          <a:p>
            <a:r>
              <a:rPr lang="vi-VN" sz="4800" b="1" smtClean="0">
                <a:solidFill>
                  <a:srgbClr val="FFFF00"/>
                </a:solidFill>
                <a:latin typeface="+mj-lt"/>
              </a:rPr>
              <a:t>Ứ</a:t>
            </a:r>
            <a:endParaRPr lang="en-US" sz="4800" b="1">
              <a:solidFill>
                <a:srgbClr val="FFFF00"/>
              </a:solidFill>
              <a:latin typeface="+mj-lt"/>
            </a:endParaRPr>
          </a:p>
        </p:txBody>
      </p:sp>
      <p:sp>
        <p:nvSpPr>
          <p:cNvPr id="29" name="Rounded Rectangle 28"/>
          <p:cNvSpPr/>
          <p:nvPr/>
        </p:nvSpPr>
        <p:spPr>
          <a:xfrm>
            <a:off x="7179257" y="4321091"/>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7277228" y="4321091"/>
            <a:ext cx="640080" cy="830997"/>
          </a:xfrm>
          <a:prstGeom prst="rect">
            <a:avLst/>
          </a:prstGeom>
          <a:noFill/>
        </p:spPr>
        <p:txBody>
          <a:bodyPr wrap="square" rtlCol="0">
            <a:spAutoFit/>
          </a:bodyPr>
          <a:lstStyle/>
          <a:p>
            <a:r>
              <a:rPr lang="vi-VN" sz="4800" b="1" smtClean="0">
                <a:solidFill>
                  <a:srgbClr val="FFFF00"/>
                </a:solidFill>
                <a:latin typeface="+mj-lt"/>
              </a:rPr>
              <a:t>A</a:t>
            </a:r>
            <a:endParaRPr lang="en-US" sz="4800" b="1">
              <a:solidFill>
                <a:srgbClr val="FFFF00"/>
              </a:solidFill>
              <a:latin typeface="+mj-lt"/>
            </a:endParaRPr>
          </a:p>
        </p:txBody>
      </p:sp>
      <p:sp>
        <p:nvSpPr>
          <p:cNvPr id="31" name="Rounded Rectangle 30"/>
          <p:cNvSpPr/>
          <p:nvPr/>
        </p:nvSpPr>
        <p:spPr>
          <a:xfrm>
            <a:off x="8071569" y="4316065"/>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8279156" y="4345437"/>
            <a:ext cx="640080" cy="830997"/>
          </a:xfrm>
          <a:prstGeom prst="rect">
            <a:avLst/>
          </a:prstGeom>
          <a:noFill/>
        </p:spPr>
        <p:txBody>
          <a:bodyPr wrap="square" rtlCol="0">
            <a:spAutoFit/>
          </a:bodyPr>
          <a:lstStyle/>
          <a:p>
            <a:r>
              <a:rPr lang="vi-VN" sz="4800" b="1" smtClean="0">
                <a:solidFill>
                  <a:srgbClr val="FFFF00"/>
                </a:solidFill>
                <a:latin typeface="+mj-lt"/>
              </a:rPr>
              <a:t>I</a:t>
            </a:r>
            <a:endParaRPr lang="en-US" sz="4800" b="1">
              <a:solidFill>
                <a:srgbClr val="FFFF00"/>
              </a:solidFill>
              <a:latin typeface="+mj-lt"/>
            </a:endParaRPr>
          </a:p>
        </p:txBody>
      </p:sp>
    </p:spTree>
    <p:extLst>
      <p:ext uri="{BB962C8B-B14F-4D97-AF65-F5344CB8AC3E}">
        <p14:creationId xmlns:p14="http://schemas.microsoft.com/office/powerpoint/2010/main" val="3307693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par>
                                <p:cTn id="25" presetID="53"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animEffect transition="in" filter="fade">
                                      <p:cBhvr>
                                        <p:cTn id="29" dur="500"/>
                                        <p:tgtEl>
                                          <p:spTgt spid="28"/>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par>
                                <p:cTn id="35" presetID="53"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1"/>
      <p:bldP spid="24" grpId="2"/>
      <p:bldP spid="26" grpId="3"/>
      <p:bldP spid="28" grpId="4"/>
      <p:bldP spid="30" grpId="5"/>
      <p:bldP spid="32" grpId="6"/>
    </p:bldLst>
  </p:timing>
</p:sld>
</file>

<file path=ppt/slides/slide17.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Freeform 2"/>
          <p:cNvSpPr/>
          <p:nvPr/>
        </p:nvSpPr>
        <p:spPr>
          <a:xfrm>
            <a:off x="0" y="0"/>
            <a:ext cx="12192000" cy="6858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111" b="-16111"/>
            </a:stretch>
          </a:blipFill>
        </p:spPr>
        <p:txBody>
          <a:bodyPr/>
          <a:lstStyle/>
          <a:p/>
        </p:txBody>
      </p:sp>
      <p:grpSp>
        <p:nvGrpSpPr>
          <p:cNvPr id="3" name="Group 3"/>
          <p:cNvGrpSpPr/>
          <p:nvPr/>
        </p:nvGrpSpPr>
        <p:grpSpPr>
          <a:xfrm>
            <a:off x="195943" y="352697"/>
            <a:ext cx="11652068" cy="6230983"/>
            <a:chExt cx="22088956" cy="11026384"/>
          </a:xfrm>
        </p:grpSpPr>
        <p:grpSp>
          <p:nvGrpSpPr>
            <p:cNvPr id="4" name="Group 4"/>
            <p:cNvGrpSpPr/>
            <p:nvPr/>
          </p:nvGrpSpPr>
          <p:grpSpPr>
            <a:xfrm>
              <a:off x="292432" y="0"/>
              <a:ext cx="21796522" cy="11026384"/>
              <a:chExt cx="4305486" cy="2178051"/>
            </a:xfrm>
          </p:grpSpPr>
          <p:sp>
            <p:nvSpPr>
              <p:cNvPr id="5" name="Freeform 5"/>
              <p:cNvSpPr/>
              <p:nvPr/>
            </p:nvSpPr>
            <p:spPr>
              <a:xfrm>
                <a:off x="0" y="0"/>
                <a:ext cx="4305486" cy="2178051"/>
              </a:xfrm>
              <a:custGeom>
                <a:rect l="l" t="t" r="r" b="b"/>
                <a:pathLst>
                  <a:path w="4305486" h="2178051">
                    <a:moveTo>
                      <a:pt x="24153" y="0"/>
                    </a:moveTo>
                    <a:lnTo>
                      <a:pt x="4281333" y="0"/>
                    </a:lnTo>
                    <a:cubicBezTo>
                      <a:pt x="4287739" y="0"/>
                      <a:pt x="4293882" y="2545"/>
                      <a:pt x="4298412" y="7074"/>
                    </a:cubicBezTo>
                    <a:cubicBezTo>
                      <a:pt x="4302941" y="11604"/>
                      <a:pt x="4305486" y="17747"/>
                      <a:pt x="4305486" y="24153"/>
                    </a:cubicBezTo>
                    <a:lnTo>
                      <a:pt x="4305486" y="2153898"/>
                    </a:lnTo>
                    <a:cubicBezTo>
                      <a:pt x="4305486" y="2167237"/>
                      <a:pt x="4294672" y="2178051"/>
                      <a:pt x="4281333" y="2178051"/>
                    </a:cubicBezTo>
                    <a:lnTo>
                      <a:pt x="24153" y="2178051"/>
                    </a:lnTo>
                    <a:cubicBezTo>
                      <a:pt x="17747" y="2178051"/>
                      <a:pt x="11604" y="2175507"/>
                      <a:pt x="7074" y="2170977"/>
                    </a:cubicBezTo>
                    <a:cubicBezTo>
                      <a:pt x="2545" y="2166447"/>
                      <a:pt x="0" y="2160304"/>
                      <a:pt x="0" y="2153898"/>
                    </a:cubicBezTo>
                    <a:lnTo>
                      <a:pt x="0" y="24153"/>
                    </a:lnTo>
                    <a:cubicBezTo>
                      <a:pt x="0" y="10814"/>
                      <a:pt x="10814" y="0"/>
                      <a:pt x="24153" y="0"/>
                    </a:cubicBezTo>
                    <a:close/>
                  </a:path>
                </a:pathLst>
              </a:custGeom>
              <a:solidFill>
                <a:srgbClr val="FFFFFF"/>
              </a:solidFill>
            </p:spPr>
            <p:txBody>
              <a:bodyPr/>
              <a:lstStyle/>
              <a:p/>
            </p:txBody>
          </p:sp>
          <p:sp>
            <p:nvSpPr>
              <p:cNvPr id="6" name="TextBox 6"/>
              <p:cNvSpPr txBox="1"/>
              <p:nvPr/>
            </p:nvSpPr>
            <p:spPr>
              <a:xfrm>
                <a:off x="0" y="-38100"/>
                <a:ext cx="4305486" cy="2216151"/>
              </a:xfrm>
              <a:prstGeom prst="rect">
                <a:avLst/>
              </a:prstGeom>
            </p:spPr>
            <p:txBody>
              <a:bodyPr lIns="33867" tIns="33867" rIns="33867" bIns="33867" rtlCol="0" anchor="ctr"/>
              <a:lstStyle/>
              <a:p>
                <a:pPr algn="ctr">
                  <a:lnSpc>
                    <a:spcPts val="1773"/>
                  </a:lnSpc>
                </a:pPr>
                <a:endParaRPr sz="1200"/>
              </a:p>
            </p:txBody>
          </p:sp>
        </p:grpSp>
        <p:sp>
          <p:nvSpPr>
            <p:cNvPr id="7" name="Freeform 7"/>
            <p:cNvSpPr/>
            <p:nvPr/>
          </p:nvSpPr>
          <p:spPr>
            <a:xfrm>
              <a:off x="0" y="601326"/>
              <a:ext cx="1059409" cy="9812084"/>
            </a:xfrm>
            <a:custGeom>
              <a:rect l="l" t="t" r="r" b="b"/>
              <a:pathLst>
                <a:path w="1059409" h="9812084">
                  <a:moveTo>
                    <a:pt x="0" y="0"/>
                  </a:moveTo>
                  <a:lnTo>
                    <a:pt x="1059409" y="0"/>
                  </a:lnTo>
                  <a:lnTo>
                    <a:pt x="1059409" y="9812084"/>
                  </a:lnTo>
                  <a:lnTo>
                    <a:pt x="0" y="9812084"/>
                  </a:lnTo>
                  <a:lnTo>
                    <a:pt x="0" y="0"/>
                  </a:lnTo>
                  <a:close/>
                </a:path>
              </a:pathLst>
            </a:custGeom>
            <a:blipFill>
              <a:blip r:embed="rId3"/>
              <a:stretch>
                <a:fillRect l="-15773" r="0"/>
              </a:stretch>
            </a:blipFill>
          </p:spPr>
          <p:txBody>
            <a:bodyPr/>
            <a:lstStyle/>
            <a:p/>
          </p:txBody>
        </p:sp>
      </p:grpSp>
      <p:sp>
        <p:nvSpPr>
          <p:cNvPr id="9" name="Freeform 9"/>
          <p:cNvSpPr/>
          <p:nvPr/>
        </p:nvSpPr>
        <p:spPr>
          <a:xfrm>
            <a:off x="950731" y="601293"/>
            <a:ext cx="2944343" cy="1012118"/>
          </a:xfrm>
          <a:custGeom>
            <a:rect l="l" t="t" r="r" b="b"/>
            <a:pathLst>
              <a:path w="4416514" h="1518177">
                <a:moveTo>
                  <a:pt x="0" y="0"/>
                </a:moveTo>
                <a:lnTo>
                  <a:pt x="4416514" y="0"/>
                </a:lnTo>
                <a:lnTo>
                  <a:pt x="4416514" y="1518177"/>
                </a:lnTo>
                <a:lnTo>
                  <a:pt x="0" y="151817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p:txBody>
      </p:sp>
      <p:sp>
        <p:nvSpPr>
          <p:cNvPr id="10" name="TextBox 9"/>
          <p:cNvSpPr txBox="1"/>
          <p:nvPr/>
        </p:nvSpPr>
        <p:spPr>
          <a:xfrm>
            <a:off x="1582564" y="784186"/>
            <a:ext cx="1907177" cy="646331"/>
          </a:xfrm>
          <a:prstGeom prst="rect">
            <a:avLst/>
          </a:prstGeom>
          <a:noFill/>
        </p:spPr>
        <p:txBody>
          <a:bodyPr wrap="square" rtlCol="0">
            <a:spAutoFit/>
          </a:bodyPr>
          <a:lstStyle/>
          <a:p>
            <a:r>
              <a:rPr lang="vi-VN" sz="3600" b="1" u="sng" smtClean="0">
                <a:solidFill>
                  <a:srgbClr val="00B050"/>
                </a:solidFill>
                <a:latin typeface="+mj-lt"/>
              </a:rPr>
              <a:t>Câu 9:</a:t>
            </a:r>
            <a:endParaRPr lang="en-US" sz="3600" b="1" u="sng">
              <a:solidFill>
                <a:srgbClr val="00B050"/>
              </a:solidFill>
              <a:latin typeface="+mj-lt"/>
            </a:endParaRPr>
          </a:p>
        </p:txBody>
      </p:sp>
      <p:sp>
        <p:nvSpPr>
          <p:cNvPr id="11" name="TextBox 10"/>
          <p:cNvSpPr txBox="1"/>
          <p:nvPr/>
        </p:nvSpPr>
        <p:spPr>
          <a:xfrm>
            <a:off x="1539867" y="1765106"/>
            <a:ext cx="9453994" cy="1938992"/>
          </a:xfrm>
          <a:prstGeom prst="rect">
            <a:avLst/>
          </a:prstGeom>
          <a:noFill/>
        </p:spPr>
        <p:txBody>
          <a:bodyPr wrap="square" rtlCol="0">
            <a:spAutoFit/>
          </a:bodyPr>
          <a:lstStyle/>
          <a:p>
            <a:pPr algn="ctr"/>
            <a:r>
              <a:rPr lang="vi-VN" sz="6000" b="1" smtClean="0">
                <a:solidFill>
                  <a:srgbClr val="FF0000"/>
                </a:solidFill>
                <a:latin typeface="+mj-lt"/>
              </a:rPr>
              <a:t>Nhà vua đi quan sát và thấy một người thiếu thứ gì?</a:t>
            </a:r>
            <a:endParaRPr lang="en-US" sz="6000" b="1">
              <a:solidFill>
                <a:srgbClr val="FF0000"/>
              </a:solidFill>
              <a:latin typeface="+mj-lt"/>
            </a:endParaRPr>
          </a:p>
        </p:txBody>
      </p:sp>
      <p:sp>
        <p:nvSpPr>
          <p:cNvPr id="12" name="Rounded Rectangle 11"/>
          <p:cNvSpPr/>
          <p:nvPr/>
        </p:nvSpPr>
        <p:spPr>
          <a:xfrm>
            <a:off x="3907753" y="3959743"/>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4007635" y="3959743"/>
            <a:ext cx="640080" cy="830997"/>
          </a:xfrm>
          <a:prstGeom prst="rect">
            <a:avLst/>
          </a:prstGeom>
          <a:noFill/>
        </p:spPr>
        <p:txBody>
          <a:bodyPr wrap="square" rtlCol="0">
            <a:spAutoFit/>
          </a:bodyPr>
          <a:lstStyle/>
          <a:p>
            <a:r>
              <a:rPr lang="vi-VN" sz="4800" b="1" smtClean="0">
                <a:solidFill>
                  <a:srgbClr val="FFFF00"/>
                </a:solidFill>
                <a:latin typeface="+mj-lt"/>
              </a:rPr>
              <a:t>Y</a:t>
            </a:r>
            <a:endParaRPr lang="en-US" sz="4800" b="1">
              <a:solidFill>
                <a:srgbClr val="FFFF00"/>
              </a:solidFill>
              <a:latin typeface="+mj-lt"/>
            </a:endParaRPr>
          </a:p>
        </p:txBody>
      </p:sp>
      <p:sp>
        <p:nvSpPr>
          <p:cNvPr id="21" name="Rounded Rectangle 20"/>
          <p:cNvSpPr/>
          <p:nvPr/>
        </p:nvSpPr>
        <p:spPr>
          <a:xfrm>
            <a:off x="4800065" y="3954717"/>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4899947" y="3954717"/>
            <a:ext cx="640080" cy="830997"/>
          </a:xfrm>
          <a:prstGeom prst="rect">
            <a:avLst/>
          </a:prstGeom>
          <a:noFill/>
        </p:spPr>
        <p:txBody>
          <a:bodyPr wrap="square" rtlCol="0">
            <a:spAutoFit/>
          </a:bodyPr>
          <a:lstStyle/>
          <a:p>
            <a:r>
              <a:rPr lang="vi-VN" sz="4800" b="1" smtClean="0">
                <a:solidFill>
                  <a:srgbClr val="FFFF00"/>
                </a:solidFill>
                <a:latin typeface="+mj-lt"/>
              </a:rPr>
              <a:t>P</a:t>
            </a:r>
            <a:endParaRPr lang="en-US" sz="4800" b="1">
              <a:solidFill>
                <a:srgbClr val="FFFF00"/>
              </a:solidFill>
              <a:latin typeface="+mj-lt"/>
            </a:endParaRPr>
          </a:p>
        </p:txBody>
      </p:sp>
      <p:sp>
        <p:nvSpPr>
          <p:cNvPr id="23" name="Rounded Rectangle 22"/>
          <p:cNvSpPr/>
          <p:nvPr/>
        </p:nvSpPr>
        <p:spPr>
          <a:xfrm>
            <a:off x="5692377" y="3949691"/>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5771419" y="3981836"/>
            <a:ext cx="640080" cy="830997"/>
          </a:xfrm>
          <a:prstGeom prst="rect">
            <a:avLst/>
          </a:prstGeom>
          <a:noFill/>
        </p:spPr>
        <p:txBody>
          <a:bodyPr wrap="square" rtlCol="0">
            <a:spAutoFit/>
          </a:bodyPr>
          <a:lstStyle/>
          <a:p>
            <a:r>
              <a:rPr lang="vi-VN" sz="4800" b="1" smtClean="0">
                <a:solidFill>
                  <a:srgbClr val="FFFF00"/>
                </a:solidFill>
                <a:latin typeface="+mj-lt"/>
              </a:rPr>
              <a:t>H</a:t>
            </a:r>
            <a:endParaRPr lang="en-US" sz="4800" b="1">
              <a:solidFill>
                <a:srgbClr val="FFFF00"/>
              </a:solidFill>
              <a:latin typeface="+mj-lt"/>
            </a:endParaRPr>
          </a:p>
        </p:txBody>
      </p:sp>
      <p:sp>
        <p:nvSpPr>
          <p:cNvPr id="25" name="Rounded Rectangle 24"/>
          <p:cNvSpPr/>
          <p:nvPr/>
        </p:nvSpPr>
        <p:spPr>
          <a:xfrm>
            <a:off x="6584689" y="3944665"/>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6684571" y="3944665"/>
            <a:ext cx="640080" cy="830997"/>
          </a:xfrm>
          <a:prstGeom prst="rect">
            <a:avLst/>
          </a:prstGeom>
          <a:noFill/>
        </p:spPr>
        <p:txBody>
          <a:bodyPr wrap="square" rtlCol="0">
            <a:spAutoFit/>
          </a:bodyPr>
          <a:lstStyle/>
          <a:p>
            <a:r>
              <a:rPr lang="vi-VN" sz="4800" b="1" smtClean="0">
                <a:solidFill>
                  <a:srgbClr val="FFFF00"/>
                </a:solidFill>
                <a:latin typeface="+mj-lt"/>
              </a:rPr>
              <a:t>Ụ</a:t>
            </a:r>
            <a:endParaRPr lang="en-US" sz="4800" b="1">
              <a:solidFill>
                <a:srgbClr val="FFFF00"/>
              </a:solidFill>
              <a:latin typeface="+mj-lt"/>
            </a:endParaRPr>
          </a:p>
        </p:txBody>
      </p:sp>
      <p:sp>
        <p:nvSpPr>
          <p:cNvPr id="27" name="Rounded Rectangle 26"/>
          <p:cNvSpPr/>
          <p:nvPr/>
        </p:nvSpPr>
        <p:spPr>
          <a:xfrm>
            <a:off x="7477001" y="3939639"/>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7576883" y="3939639"/>
            <a:ext cx="640080" cy="830997"/>
          </a:xfrm>
          <a:prstGeom prst="rect">
            <a:avLst/>
          </a:prstGeom>
          <a:noFill/>
        </p:spPr>
        <p:txBody>
          <a:bodyPr wrap="square" rtlCol="0">
            <a:spAutoFit/>
          </a:bodyPr>
          <a:lstStyle/>
          <a:p>
            <a:r>
              <a:rPr lang="vi-VN" sz="4800" b="1" smtClean="0">
                <a:solidFill>
                  <a:srgbClr val="FFFF00"/>
                </a:solidFill>
                <a:latin typeface="+mj-lt"/>
              </a:rPr>
              <a:t>C</a:t>
            </a:r>
            <a:endParaRPr lang="en-US" sz="4800" b="1">
              <a:solidFill>
                <a:srgbClr val="FFFF00"/>
              </a:solidFill>
              <a:latin typeface="+mj-lt"/>
            </a:endParaRPr>
          </a:p>
        </p:txBody>
      </p:sp>
      <p:sp>
        <p:nvSpPr>
          <p:cNvPr id="47" name="Rounded Rectangle 46"/>
          <p:cNvSpPr/>
          <p:nvPr/>
        </p:nvSpPr>
        <p:spPr>
          <a:xfrm>
            <a:off x="3489741" y="4931638"/>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p:cNvSpPr txBox="1"/>
          <p:nvPr/>
        </p:nvSpPr>
        <p:spPr>
          <a:xfrm>
            <a:off x="3589623" y="4931638"/>
            <a:ext cx="640080" cy="830997"/>
          </a:xfrm>
          <a:prstGeom prst="rect">
            <a:avLst/>
          </a:prstGeom>
          <a:noFill/>
        </p:spPr>
        <p:txBody>
          <a:bodyPr wrap="square" rtlCol="0">
            <a:spAutoFit/>
          </a:bodyPr>
          <a:lstStyle/>
          <a:p>
            <a:r>
              <a:rPr lang="vi-VN" sz="4800" b="1" smtClean="0">
                <a:solidFill>
                  <a:srgbClr val="FFFF00"/>
                </a:solidFill>
                <a:latin typeface="+mj-lt"/>
              </a:rPr>
              <a:t>L</a:t>
            </a:r>
            <a:endParaRPr lang="en-US" sz="4800" b="1">
              <a:solidFill>
                <a:srgbClr val="FFFF00"/>
              </a:solidFill>
              <a:latin typeface="+mj-lt"/>
            </a:endParaRPr>
          </a:p>
        </p:txBody>
      </p:sp>
      <p:sp>
        <p:nvSpPr>
          <p:cNvPr id="49" name="Rounded Rectangle 48"/>
          <p:cNvSpPr/>
          <p:nvPr/>
        </p:nvSpPr>
        <p:spPr>
          <a:xfrm>
            <a:off x="4382053" y="4926612"/>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a:off x="4481935" y="4926612"/>
            <a:ext cx="640080" cy="830997"/>
          </a:xfrm>
          <a:prstGeom prst="rect">
            <a:avLst/>
          </a:prstGeom>
          <a:noFill/>
        </p:spPr>
        <p:txBody>
          <a:bodyPr wrap="square" rtlCol="0">
            <a:spAutoFit/>
          </a:bodyPr>
          <a:lstStyle/>
          <a:p>
            <a:r>
              <a:rPr lang="vi-VN" sz="4800" b="1" smtClean="0">
                <a:solidFill>
                  <a:srgbClr val="FFFF00"/>
                </a:solidFill>
                <a:latin typeface="+mj-lt"/>
              </a:rPr>
              <a:t>Ễ</a:t>
            </a:r>
            <a:endParaRPr lang="en-US" sz="4800" b="1">
              <a:solidFill>
                <a:srgbClr val="FFFF00"/>
              </a:solidFill>
              <a:latin typeface="+mj-lt"/>
            </a:endParaRPr>
          </a:p>
        </p:txBody>
      </p:sp>
      <p:sp>
        <p:nvSpPr>
          <p:cNvPr id="51" name="Rounded Rectangle 50"/>
          <p:cNvSpPr/>
          <p:nvPr/>
        </p:nvSpPr>
        <p:spPr>
          <a:xfrm>
            <a:off x="5274365" y="4921586"/>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p:cNvSpPr txBox="1"/>
          <p:nvPr/>
        </p:nvSpPr>
        <p:spPr>
          <a:xfrm>
            <a:off x="5353407" y="4953731"/>
            <a:ext cx="640080" cy="830997"/>
          </a:xfrm>
          <a:prstGeom prst="rect">
            <a:avLst/>
          </a:prstGeom>
          <a:noFill/>
        </p:spPr>
        <p:txBody>
          <a:bodyPr wrap="square" rtlCol="0">
            <a:spAutoFit/>
          </a:bodyPr>
          <a:lstStyle/>
          <a:p>
            <a:r>
              <a:rPr lang="vi-VN" sz="4800" b="1" smtClean="0">
                <a:solidFill>
                  <a:srgbClr val="FFFF00"/>
                </a:solidFill>
                <a:latin typeface="+mj-lt"/>
              </a:rPr>
              <a:t>C</a:t>
            </a:r>
            <a:endParaRPr lang="en-US" sz="4800" b="1">
              <a:solidFill>
                <a:srgbClr val="FFFF00"/>
              </a:solidFill>
              <a:latin typeface="+mj-lt"/>
            </a:endParaRPr>
          </a:p>
        </p:txBody>
      </p:sp>
      <p:sp>
        <p:nvSpPr>
          <p:cNvPr id="53" name="Rounded Rectangle 52"/>
          <p:cNvSpPr/>
          <p:nvPr/>
        </p:nvSpPr>
        <p:spPr>
          <a:xfrm>
            <a:off x="6166677" y="4916560"/>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p:cNvSpPr txBox="1"/>
          <p:nvPr/>
        </p:nvSpPr>
        <p:spPr>
          <a:xfrm>
            <a:off x="6266559" y="4916560"/>
            <a:ext cx="640080" cy="830997"/>
          </a:xfrm>
          <a:prstGeom prst="rect">
            <a:avLst/>
          </a:prstGeom>
          <a:noFill/>
        </p:spPr>
        <p:txBody>
          <a:bodyPr wrap="square" rtlCol="0">
            <a:spAutoFit/>
          </a:bodyPr>
          <a:lstStyle/>
          <a:p>
            <a:r>
              <a:rPr lang="vi-VN" sz="4800" b="1" smtClean="0">
                <a:solidFill>
                  <a:srgbClr val="FFFF00"/>
                </a:solidFill>
                <a:latin typeface="+mj-lt"/>
              </a:rPr>
              <a:t>Ư</a:t>
            </a:r>
            <a:endParaRPr lang="en-US" sz="4800" b="1">
              <a:solidFill>
                <a:srgbClr val="FFFF00"/>
              </a:solidFill>
              <a:latin typeface="+mj-lt"/>
            </a:endParaRPr>
          </a:p>
        </p:txBody>
      </p:sp>
      <p:sp>
        <p:nvSpPr>
          <p:cNvPr id="55" name="Rounded Rectangle 54"/>
          <p:cNvSpPr/>
          <p:nvPr/>
        </p:nvSpPr>
        <p:spPr>
          <a:xfrm>
            <a:off x="7058989" y="4911534"/>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p:cNvSpPr txBox="1"/>
          <p:nvPr/>
        </p:nvSpPr>
        <p:spPr>
          <a:xfrm>
            <a:off x="7156960" y="4911534"/>
            <a:ext cx="640080" cy="830997"/>
          </a:xfrm>
          <a:prstGeom prst="rect">
            <a:avLst/>
          </a:prstGeom>
          <a:noFill/>
        </p:spPr>
        <p:txBody>
          <a:bodyPr wrap="square" rtlCol="0">
            <a:spAutoFit/>
          </a:bodyPr>
          <a:lstStyle/>
          <a:p>
            <a:r>
              <a:rPr lang="vi-VN" sz="4800" b="1" smtClean="0">
                <a:solidFill>
                  <a:srgbClr val="FFFF00"/>
                </a:solidFill>
                <a:latin typeface="+mj-lt"/>
              </a:rPr>
              <a:t>Ớ</a:t>
            </a:r>
            <a:endParaRPr lang="en-US" sz="4800" b="1">
              <a:solidFill>
                <a:srgbClr val="FFFF00"/>
              </a:solidFill>
              <a:latin typeface="+mj-lt"/>
            </a:endParaRPr>
          </a:p>
        </p:txBody>
      </p:sp>
      <p:sp>
        <p:nvSpPr>
          <p:cNvPr id="57" name="Rounded Rectangle 56"/>
          <p:cNvSpPr/>
          <p:nvPr/>
        </p:nvSpPr>
        <p:spPr>
          <a:xfrm>
            <a:off x="7951301" y="4906508"/>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p:cNvSpPr txBox="1"/>
          <p:nvPr/>
        </p:nvSpPr>
        <p:spPr>
          <a:xfrm>
            <a:off x="8141614" y="4921586"/>
            <a:ext cx="640080" cy="830997"/>
          </a:xfrm>
          <a:prstGeom prst="rect">
            <a:avLst/>
          </a:prstGeom>
          <a:noFill/>
        </p:spPr>
        <p:txBody>
          <a:bodyPr wrap="square" rtlCol="0">
            <a:spAutoFit/>
          </a:bodyPr>
          <a:lstStyle/>
          <a:p>
            <a:r>
              <a:rPr lang="vi-VN" sz="4800" b="1" smtClean="0">
                <a:solidFill>
                  <a:srgbClr val="FFFF00"/>
                </a:solidFill>
                <a:latin typeface="+mj-lt"/>
              </a:rPr>
              <a:t>I</a:t>
            </a:r>
            <a:endParaRPr lang="en-US" sz="4800" b="1">
              <a:solidFill>
                <a:srgbClr val="FFFF00"/>
              </a:solidFill>
              <a:latin typeface="+mj-lt"/>
            </a:endParaRPr>
          </a:p>
        </p:txBody>
      </p:sp>
    </p:spTree>
    <p:extLst>
      <p:ext uri="{BB962C8B-B14F-4D97-AF65-F5344CB8AC3E}">
        <p14:creationId xmlns:p14="http://schemas.microsoft.com/office/powerpoint/2010/main" val="325242778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par>
                                <p:cTn id="25" presetID="53"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animEffect transition="in" filter="fade">
                                      <p:cBhvr>
                                        <p:cTn id="29" dur="500"/>
                                        <p:tgtEl>
                                          <p:spTgt spid="28"/>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p:cTn id="32" dur="500" fill="hold"/>
                                        <p:tgtEl>
                                          <p:spTgt spid="48"/>
                                        </p:tgtEl>
                                        <p:attrNameLst>
                                          <p:attrName>ppt_w</p:attrName>
                                        </p:attrNameLst>
                                      </p:cBhvr>
                                      <p:tavLst>
                                        <p:tav tm="0">
                                          <p:val>
                                            <p:fltVal val="0"/>
                                          </p:val>
                                        </p:tav>
                                        <p:tav tm="100000">
                                          <p:val>
                                            <p:strVal val="#ppt_w"/>
                                          </p:val>
                                        </p:tav>
                                      </p:tavLst>
                                    </p:anim>
                                    <p:anim calcmode="lin" valueType="num">
                                      <p:cBhvr>
                                        <p:cTn id="33" dur="500" fill="hold"/>
                                        <p:tgtEl>
                                          <p:spTgt spid="48"/>
                                        </p:tgtEl>
                                        <p:attrNameLst>
                                          <p:attrName>ppt_h</p:attrName>
                                        </p:attrNameLst>
                                      </p:cBhvr>
                                      <p:tavLst>
                                        <p:tav tm="0">
                                          <p:val>
                                            <p:fltVal val="0"/>
                                          </p:val>
                                        </p:tav>
                                        <p:tav tm="100000">
                                          <p:val>
                                            <p:strVal val="#ppt_h"/>
                                          </p:val>
                                        </p:tav>
                                      </p:tavLst>
                                    </p:anim>
                                    <p:animEffect transition="in" filter="fade">
                                      <p:cBhvr>
                                        <p:cTn id="34" dur="500"/>
                                        <p:tgtEl>
                                          <p:spTgt spid="48"/>
                                        </p:tgtEl>
                                      </p:cBhvr>
                                    </p:animEffect>
                                  </p:childTnLst>
                                </p:cTn>
                              </p:par>
                              <p:par>
                                <p:cTn id="35" presetID="53" presetClass="entr" presetSubtype="0"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p:cTn id="37" dur="500" fill="hold"/>
                                        <p:tgtEl>
                                          <p:spTgt spid="50"/>
                                        </p:tgtEl>
                                        <p:attrNameLst>
                                          <p:attrName>ppt_w</p:attrName>
                                        </p:attrNameLst>
                                      </p:cBhvr>
                                      <p:tavLst>
                                        <p:tav tm="0">
                                          <p:val>
                                            <p:fltVal val="0"/>
                                          </p:val>
                                        </p:tav>
                                        <p:tav tm="100000">
                                          <p:val>
                                            <p:strVal val="#ppt_w"/>
                                          </p:val>
                                        </p:tav>
                                      </p:tavLst>
                                    </p:anim>
                                    <p:anim calcmode="lin" valueType="num">
                                      <p:cBhvr>
                                        <p:cTn id="38" dur="500" fill="hold"/>
                                        <p:tgtEl>
                                          <p:spTgt spid="50"/>
                                        </p:tgtEl>
                                        <p:attrNameLst>
                                          <p:attrName>ppt_h</p:attrName>
                                        </p:attrNameLst>
                                      </p:cBhvr>
                                      <p:tavLst>
                                        <p:tav tm="0">
                                          <p:val>
                                            <p:fltVal val="0"/>
                                          </p:val>
                                        </p:tav>
                                        <p:tav tm="100000">
                                          <p:val>
                                            <p:strVal val="#ppt_h"/>
                                          </p:val>
                                        </p:tav>
                                      </p:tavLst>
                                    </p:anim>
                                    <p:animEffect transition="in" filter="fade">
                                      <p:cBhvr>
                                        <p:cTn id="39" dur="500"/>
                                        <p:tgtEl>
                                          <p:spTgt spid="50"/>
                                        </p:tgtEl>
                                      </p:cBhvr>
                                    </p:animEffect>
                                  </p:childTnLst>
                                </p:cTn>
                              </p:par>
                              <p:par>
                                <p:cTn id="40" presetID="53" presetClass="entr" presetSubtype="0" fill="hold" grpId="0" nodeType="withEffect">
                                  <p:stCondLst>
                                    <p:cond delay="0"/>
                                  </p:stCondLst>
                                  <p:childTnLst>
                                    <p:set>
                                      <p:cBhvr>
                                        <p:cTn id="41" dur="1" fill="hold">
                                          <p:stCondLst>
                                            <p:cond delay="0"/>
                                          </p:stCondLst>
                                        </p:cTn>
                                        <p:tgtEl>
                                          <p:spTgt spid="52"/>
                                        </p:tgtEl>
                                        <p:attrNameLst>
                                          <p:attrName>style.visibility</p:attrName>
                                        </p:attrNameLst>
                                      </p:cBhvr>
                                      <p:to>
                                        <p:strVal val="visible"/>
                                      </p:to>
                                    </p:set>
                                    <p:anim calcmode="lin" valueType="num">
                                      <p:cBhvr>
                                        <p:cTn id="42" dur="500" fill="hold"/>
                                        <p:tgtEl>
                                          <p:spTgt spid="52"/>
                                        </p:tgtEl>
                                        <p:attrNameLst>
                                          <p:attrName>ppt_w</p:attrName>
                                        </p:attrNameLst>
                                      </p:cBhvr>
                                      <p:tavLst>
                                        <p:tav tm="0">
                                          <p:val>
                                            <p:fltVal val="0"/>
                                          </p:val>
                                        </p:tav>
                                        <p:tav tm="100000">
                                          <p:val>
                                            <p:strVal val="#ppt_w"/>
                                          </p:val>
                                        </p:tav>
                                      </p:tavLst>
                                    </p:anim>
                                    <p:anim calcmode="lin" valueType="num">
                                      <p:cBhvr>
                                        <p:cTn id="43" dur="500" fill="hold"/>
                                        <p:tgtEl>
                                          <p:spTgt spid="52"/>
                                        </p:tgtEl>
                                        <p:attrNameLst>
                                          <p:attrName>ppt_h</p:attrName>
                                        </p:attrNameLst>
                                      </p:cBhvr>
                                      <p:tavLst>
                                        <p:tav tm="0">
                                          <p:val>
                                            <p:fltVal val="0"/>
                                          </p:val>
                                        </p:tav>
                                        <p:tav tm="100000">
                                          <p:val>
                                            <p:strVal val="#ppt_h"/>
                                          </p:val>
                                        </p:tav>
                                      </p:tavLst>
                                    </p:anim>
                                    <p:animEffect transition="in" filter="fade">
                                      <p:cBhvr>
                                        <p:cTn id="44" dur="500"/>
                                        <p:tgtEl>
                                          <p:spTgt spid="52"/>
                                        </p:tgtEl>
                                      </p:cBhvr>
                                    </p:animEffect>
                                  </p:childTnLst>
                                </p:cTn>
                              </p:par>
                              <p:par>
                                <p:cTn id="45" presetID="53" presetClass="entr" presetSubtype="0" fill="hold" grpId="0" nodeType="withEffect">
                                  <p:stCondLst>
                                    <p:cond delay="0"/>
                                  </p:stCondLst>
                                  <p:childTnLst>
                                    <p:set>
                                      <p:cBhvr>
                                        <p:cTn id="46" dur="1" fill="hold">
                                          <p:stCondLst>
                                            <p:cond delay="0"/>
                                          </p:stCondLst>
                                        </p:cTn>
                                        <p:tgtEl>
                                          <p:spTgt spid="54"/>
                                        </p:tgtEl>
                                        <p:attrNameLst>
                                          <p:attrName>style.visibility</p:attrName>
                                        </p:attrNameLst>
                                      </p:cBhvr>
                                      <p:to>
                                        <p:strVal val="visible"/>
                                      </p:to>
                                    </p:set>
                                    <p:anim calcmode="lin" valueType="num">
                                      <p:cBhvr>
                                        <p:cTn id="47" dur="500" fill="hold"/>
                                        <p:tgtEl>
                                          <p:spTgt spid="54"/>
                                        </p:tgtEl>
                                        <p:attrNameLst>
                                          <p:attrName>ppt_w</p:attrName>
                                        </p:attrNameLst>
                                      </p:cBhvr>
                                      <p:tavLst>
                                        <p:tav tm="0">
                                          <p:val>
                                            <p:fltVal val="0"/>
                                          </p:val>
                                        </p:tav>
                                        <p:tav tm="100000">
                                          <p:val>
                                            <p:strVal val="#ppt_w"/>
                                          </p:val>
                                        </p:tav>
                                      </p:tavLst>
                                    </p:anim>
                                    <p:anim calcmode="lin" valueType="num">
                                      <p:cBhvr>
                                        <p:cTn id="48" dur="500" fill="hold"/>
                                        <p:tgtEl>
                                          <p:spTgt spid="54"/>
                                        </p:tgtEl>
                                        <p:attrNameLst>
                                          <p:attrName>ppt_h</p:attrName>
                                        </p:attrNameLst>
                                      </p:cBhvr>
                                      <p:tavLst>
                                        <p:tav tm="0">
                                          <p:val>
                                            <p:fltVal val="0"/>
                                          </p:val>
                                        </p:tav>
                                        <p:tav tm="100000">
                                          <p:val>
                                            <p:strVal val="#ppt_h"/>
                                          </p:val>
                                        </p:tav>
                                      </p:tavLst>
                                    </p:anim>
                                    <p:animEffect transition="in" filter="fade">
                                      <p:cBhvr>
                                        <p:cTn id="49" dur="500"/>
                                        <p:tgtEl>
                                          <p:spTgt spid="54"/>
                                        </p:tgtEl>
                                      </p:cBhvr>
                                    </p:animEffect>
                                  </p:childTnLst>
                                </p:cTn>
                              </p:par>
                              <p:par>
                                <p:cTn id="50" presetID="53" presetClass="entr" presetSubtype="0" fill="hold" grpId="0" nodeType="with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p:cTn id="52" dur="500" fill="hold"/>
                                        <p:tgtEl>
                                          <p:spTgt spid="56"/>
                                        </p:tgtEl>
                                        <p:attrNameLst>
                                          <p:attrName>ppt_w</p:attrName>
                                        </p:attrNameLst>
                                      </p:cBhvr>
                                      <p:tavLst>
                                        <p:tav tm="0">
                                          <p:val>
                                            <p:fltVal val="0"/>
                                          </p:val>
                                        </p:tav>
                                        <p:tav tm="100000">
                                          <p:val>
                                            <p:strVal val="#ppt_w"/>
                                          </p:val>
                                        </p:tav>
                                      </p:tavLst>
                                    </p:anim>
                                    <p:anim calcmode="lin" valueType="num">
                                      <p:cBhvr>
                                        <p:cTn id="53" dur="500" fill="hold"/>
                                        <p:tgtEl>
                                          <p:spTgt spid="56"/>
                                        </p:tgtEl>
                                        <p:attrNameLst>
                                          <p:attrName>ppt_h</p:attrName>
                                        </p:attrNameLst>
                                      </p:cBhvr>
                                      <p:tavLst>
                                        <p:tav tm="0">
                                          <p:val>
                                            <p:fltVal val="0"/>
                                          </p:val>
                                        </p:tav>
                                        <p:tav tm="100000">
                                          <p:val>
                                            <p:strVal val="#ppt_h"/>
                                          </p:val>
                                        </p:tav>
                                      </p:tavLst>
                                    </p:anim>
                                    <p:animEffect transition="in" filter="fade">
                                      <p:cBhvr>
                                        <p:cTn id="54" dur="500"/>
                                        <p:tgtEl>
                                          <p:spTgt spid="56"/>
                                        </p:tgtEl>
                                      </p:cBhvr>
                                    </p:animEffect>
                                  </p:childTnLst>
                                </p:cTn>
                              </p:par>
                              <p:par>
                                <p:cTn id="55" presetID="53" presetClass="entr" presetSubtype="0" fill="hold" grpId="0" nodeType="withEffect">
                                  <p:stCondLst>
                                    <p:cond delay="0"/>
                                  </p:stCondLst>
                                  <p:childTnLst>
                                    <p:set>
                                      <p:cBhvr>
                                        <p:cTn id="56" dur="1" fill="hold">
                                          <p:stCondLst>
                                            <p:cond delay="0"/>
                                          </p:stCondLst>
                                        </p:cTn>
                                        <p:tgtEl>
                                          <p:spTgt spid="58"/>
                                        </p:tgtEl>
                                        <p:attrNameLst>
                                          <p:attrName>style.visibility</p:attrName>
                                        </p:attrNameLst>
                                      </p:cBhvr>
                                      <p:to>
                                        <p:strVal val="visible"/>
                                      </p:to>
                                    </p:set>
                                    <p:anim calcmode="lin" valueType="num">
                                      <p:cBhvr>
                                        <p:cTn id="57" dur="500" fill="hold"/>
                                        <p:tgtEl>
                                          <p:spTgt spid="58"/>
                                        </p:tgtEl>
                                        <p:attrNameLst>
                                          <p:attrName>ppt_w</p:attrName>
                                        </p:attrNameLst>
                                      </p:cBhvr>
                                      <p:tavLst>
                                        <p:tav tm="0">
                                          <p:val>
                                            <p:fltVal val="0"/>
                                          </p:val>
                                        </p:tav>
                                        <p:tav tm="100000">
                                          <p:val>
                                            <p:strVal val="#ppt_w"/>
                                          </p:val>
                                        </p:tav>
                                      </p:tavLst>
                                    </p:anim>
                                    <p:anim calcmode="lin" valueType="num">
                                      <p:cBhvr>
                                        <p:cTn id="58" dur="500" fill="hold"/>
                                        <p:tgtEl>
                                          <p:spTgt spid="58"/>
                                        </p:tgtEl>
                                        <p:attrNameLst>
                                          <p:attrName>ppt_h</p:attrName>
                                        </p:attrNameLst>
                                      </p:cBhvr>
                                      <p:tavLst>
                                        <p:tav tm="0">
                                          <p:val>
                                            <p:fltVal val="0"/>
                                          </p:val>
                                        </p:tav>
                                        <p:tav tm="100000">
                                          <p:val>
                                            <p:strVal val="#ppt_h"/>
                                          </p:val>
                                        </p:tav>
                                      </p:tavLst>
                                    </p:anim>
                                    <p:animEffect transition="in" filter="fade">
                                      <p:cBhvr>
                                        <p:cTn id="5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1"/>
      <p:bldP spid="24" grpId="2"/>
      <p:bldP spid="26" grpId="3"/>
      <p:bldP spid="28" grpId="4"/>
      <p:bldP spid="48" grpId="5"/>
      <p:bldP spid="50" grpId="6"/>
      <p:bldP spid="52" grpId="7"/>
      <p:bldP spid="54" grpId="8"/>
      <p:bldP spid="56" grpId="9"/>
      <p:bldP spid="58" grpId="10"/>
    </p:bldLst>
  </p:timing>
</p:sld>
</file>

<file path=ppt/slides/slide18.xml><?xml version="1.0" encoding="utf-8"?>
<p:sld xmlns:a="http://schemas.openxmlformats.org/drawingml/2006/main" xmlns:r="http://schemas.openxmlformats.org/officeDocument/2006/relationships" xmlns:p14="http://schemas.microsoft.com/office/powerpoint/2010/main" xmlns:a14="http://schemas.microsoft.com/office/drawing/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Freeform 2"/>
          <p:cNvSpPr/>
          <p:nvPr/>
        </p:nvSpPr>
        <p:spPr>
          <a:xfrm>
            <a:off x="0" y="0"/>
            <a:ext cx="12192000" cy="6858000"/>
          </a:xfrm>
          <a:custGeom>
            <a:rect l="l" t="t" r="r" b="b"/>
            <a:pathLst>
              <a:path w="18288000" h="10287000">
                <a:moveTo>
                  <a:pt x="0" y="0"/>
                </a:moveTo>
                <a:lnTo>
                  <a:pt x="18288000" y="0"/>
                </a:lnTo>
                <a:lnTo>
                  <a:pt x="18288000" y="10287000"/>
                </a:lnTo>
                <a:lnTo>
                  <a:pt x="0" y="10287000"/>
                </a:lnTo>
                <a:lnTo>
                  <a:pt x="0" y="0"/>
                </a:lnTo>
                <a:close/>
              </a:path>
            </a:pathLst>
          </a:custGeom>
          <a:blipFill>
            <a:blip r:embed="rId2"/>
            <a:stretch>
              <a:fillRect t="-16111" b="-16111"/>
            </a:stretch>
          </a:blipFill>
        </p:spPr>
        <p:txBody>
          <a:bodyPr/>
          <a:lstStyle/>
          <a:p/>
        </p:txBody>
      </p:sp>
      <p:grpSp>
        <p:nvGrpSpPr>
          <p:cNvPr id="3" name="Group 3"/>
          <p:cNvGrpSpPr/>
          <p:nvPr/>
        </p:nvGrpSpPr>
        <p:grpSpPr>
          <a:xfrm>
            <a:off x="195943" y="352697"/>
            <a:ext cx="11652068" cy="6230983"/>
            <a:chExt cx="22088956" cy="11026384"/>
          </a:xfrm>
        </p:grpSpPr>
        <p:grpSp>
          <p:nvGrpSpPr>
            <p:cNvPr id="4" name="Group 4"/>
            <p:cNvGrpSpPr/>
            <p:nvPr/>
          </p:nvGrpSpPr>
          <p:grpSpPr>
            <a:xfrm>
              <a:off x="292432" y="0"/>
              <a:ext cx="21796522" cy="11026384"/>
              <a:chExt cx="4305486" cy="2178051"/>
            </a:xfrm>
          </p:grpSpPr>
          <p:sp>
            <p:nvSpPr>
              <p:cNvPr id="5" name="Freeform 5"/>
              <p:cNvSpPr/>
              <p:nvPr/>
            </p:nvSpPr>
            <p:spPr>
              <a:xfrm>
                <a:off x="0" y="0"/>
                <a:ext cx="4305486" cy="2178051"/>
              </a:xfrm>
              <a:custGeom>
                <a:rect l="l" t="t" r="r" b="b"/>
                <a:pathLst>
                  <a:path w="4305486" h="2178051">
                    <a:moveTo>
                      <a:pt x="24153" y="0"/>
                    </a:moveTo>
                    <a:lnTo>
                      <a:pt x="4281333" y="0"/>
                    </a:lnTo>
                    <a:cubicBezTo>
                      <a:pt x="4287739" y="0"/>
                      <a:pt x="4293882" y="2545"/>
                      <a:pt x="4298412" y="7074"/>
                    </a:cubicBezTo>
                    <a:cubicBezTo>
                      <a:pt x="4302941" y="11604"/>
                      <a:pt x="4305486" y="17747"/>
                      <a:pt x="4305486" y="24153"/>
                    </a:cubicBezTo>
                    <a:lnTo>
                      <a:pt x="4305486" y="2153898"/>
                    </a:lnTo>
                    <a:cubicBezTo>
                      <a:pt x="4305486" y="2167237"/>
                      <a:pt x="4294672" y="2178051"/>
                      <a:pt x="4281333" y="2178051"/>
                    </a:cubicBezTo>
                    <a:lnTo>
                      <a:pt x="24153" y="2178051"/>
                    </a:lnTo>
                    <a:cubicBezTo>
                      <a:pt x="17747" y="2178051"/>
                      <a:pt x="11604" y="2175507"/>
                      <a:pt x="7074" y="2170977"/>
                    </a:cubicBezTo>
                    <a:cubicBezTo>
                      <a:pt x="2545" y="2166447"/>
                      <a:pt x="0" y="2160304"/>
                      <a:pt x="0" y="2153898"/>
                    </a:cubicBezTo>
                    <a:lnTo>
                      <a:pt x="0" y="24153"/>
                    </a:lnTo>
                    <a:cubicBezTo>
                      <a:pt x="0" y="10814"/>
                      <a:pt x="10814" y="0"/>
                      <a:pt x="24153" y="0"/>
                    </a:cubicBezTo>
                    <a:close/>
                  </a:path>
                </a:pathLst>
              </a:custGeom>
              <a:solidFill>
                <a:srgbClr val="FFFFFF"/>
              </a:solidFill>
            </p:spPr>
            <p:txBody>
              <a:bodyPr/>
              <a:lstStyle/>
              <a:p/>
            </p:txBody>
          </p:sp>
          <p:sp>
            <p:nvSpPr>
              <p:cNvPr id="6" name="TextBox 6"/>
              <p:cNvSpPr txBox="1"/>
              <p:nvPr/>
            </p:nvSpPr>
            <p:spPr>
              <a:xfrm>
                <a:off x="0" y="-38100"/>
                <a:ext cx="4305486" cy="2216151"/>
              </a:xfrm>
              <a:prstGeom prst="rect">
                <a:avLst/>
              </a:prstGeom>
            </p:spPr>
            <p:txBody>
              <a:bodyPr lIns="33867" tIns="33867" rIns="33867" bIns="33867" rtlCol="0" anchor="ctr"/>
              <a:lstStyle/>
              <a:p>
                <a:pPr algn="ctr">
                  <a:lnSpc>
                    <a:spcPts val="1773"/>
                  </a:lnSpc>
                </a:pPr>
                <a:endParaRPr sz="1200"/>
              </a:p>
            </p:txBody>
          </p:sp>
        </p:grpSp>
        <p:sp>
          <p:nvSpPr>
            <p:cNvPr id="7" name="Freeform 7"/>
            <p:cNvSpPr/>
            <p:nvPr/>
          </p:nvSpPr>
          <p:spPr>
            <a:xfrm>
              <a:off x="0" y="601326"/>
              <a:ext cx="1059409" cy="9812084"/>
            </a:xfrm>
            <a:custGeom>
              <a:rect l="l" t="t" r="r" b="b"/>
              <a:pathLst>
                <a:path w="1059409" h="9812084">
                  <a:moveTo>
                    <a:pt x="0" y="0"/>
                  </a:moveTo>
                  <a:lnTo>
                    <a:pt x="1059409" y="0"/>
                  </a:lnTo>
                  <a:lnTo>
                    <a:pt x="1059409" y="9812084"/>
                  </a:lnTo>
                  <a:lnTo>
                    <a:pt x="0" y="9812084"/>
                  </a:lnTo>
                  <a:lnTo>
                    <a:pt x="0" y="0"/>
                  </a:lnTo>
                  <a:close/>
                </a:path>
              </a:pathLst>
            </a:custGeom>
            <a:blipFill>
              <a:blip r:embed="rId3"/>
              <a:stretch>
                <a:fillRect l="-15773" r="0"/>
              </a:stretch>
            </a:blipFill>
          </p:spPr>
          <p:txBody>
            <a:bodyPr/>
            <a:lstStyle/>
            <a:p/>
          </p:txBody>
        </p:sp>
      </p:grpSp>
      <p:sp>
        <p:nvSpPr>
          <p:cNvPr id="9" name="Freeform 9"/>
          <p:cNvSpPr/>
          <p:nvPr/>
        </p:nvSpPr>
        <p:spPr>
          <a:xfrm>
            <a:off x="950731" y="601293"/>
            <a:ext cx="2944343" cy="1012118"/>
          </a:xfrm>
          <a:custGeom>
            <a:rect l="l" t="t" r="r" b="b"/>
            <a:pathLst>
              <a:path w="4416514" h="1518177">
                <a:moveTo>
                  <a:pt x="0" y="0"/>
                </a:moveTo>
                <a:lnTo>
                  <a:pt x="4416514" y="0"/>
                </a:lnTo>
                <a:lnTo>
                  <a:pt x="4416514" y="1518177"/>
                </a:lnTo>
                <a:lnTo>
                  <a:pt x="0" y="151817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p:txBody>
      </p:sp>
      <p:sp>
        <p:nvSpPr>
          <p:cNvPr id="10" name="TextBox 9"/>
          <p:cNvSpPr txBox="1"/>
          <p:nvPr/>
        </p:nvSpPr>
        <p:spPr>
          <a:xfrm>
            <a:off x="1582564" y="784186"/>
            <a:ext cx="1907177" cy="646331"/>
          </a:xfrm>
          <a:prstGeom prst="rect">
            <a:avLst/>
          </a:prstGeom>
          <a:noFill/>
        </p:spPr>
        <p:txBody>
          <a:bodyPr wrap="square" rtlCol="0">
            <a:spAutoFit/>
          </a:bodyPr>
          <a:lstStyle/>
          <a:p>
            <a:r>
              <a:rPr lang="vi-VN" sz="3600" b="1" u="sng" smtClean="0">
                <a:solidFill>
                  <a:srgbClr val="00B050"/>
                </a:solidFill>
                <a:latin typeface="+mj-lt"/>
              </a:rPr>
              <a:t>Câu 10:</a:t>
            </a:r>
            <a:endParaRPr lang="en-US" sz="3600" b="1" u="sng">
              <a:solidFill>
                <a:srgbClr val="00B050"/>
              </a:solidFill>
              <a:latin typeface="+mj-lt"/>
            </a:endParaRPr>
          </a:p>
        </p:txBody>
      </p:sp>
      <p:sp>
        <p:nvSpPr>
          <p:cNvPr id="11" name="TextBox 10"/>
          <p:cNvSpPr txBox="1"/>
          <p:nvPr/>
        </p:nvSpPr>
        <p:spPr>
          <a:xfrm>
            <a:off x="1226685" y="1645556"/>
            <a:ext cx="10374765" cy="2862322"/>
          </a:xfrm>
          <a:prstGeom prst="rect">
            <a:avLst/>
          </a:prstGeom>
          <a:noFill/>
        </p:spPr>
        <p:txBody>
          <a:bodyPr wrap="square" rtlCol="0">
            <a:spAutoFit/>
          </a:bodyPr>
          <a:lstStyle/>
          <a:p>
            <a:pPr algn="ctr"/>
            <a:r>
              <a:rPr lang="vi-VN" sz="6000" b="1" smtClean="0">
                <a:solidFill>
                  <a:srgbClr val="FF0000"/>
                </a:solidFill>
                <a:latin typeface="+mj-lt"/>
              </a:rPr>
              <a:t>Nhà vua nói, những kẻ được gọi thì nhiều, còn những </a:t>
            </a:r>
          </a:p>
          <a:p>
            <a:pPr algn="ctr"/>
            <a:r>
              <a:rPr lang="vi-VN" sz="6000" b="1" smtClean="0">
                <a:solidFill>
                  <a:srgbClr val="FF0000"/>
                </a:solidFill>
                <a:latin typeface="+mj-lt"/>
              </a:rPr>
              <a:t>kẻ nào thì ít?</a:t>
            </a:r>
            <a:endParaRPr lang="en-US" sz="6000" b="1">
              <a:solidFill>
                <a:srgbClr val="FF0000"/>
              </a:solidFill>
              <a:latin typeface="+mj-lt"/>
            </a:endParaRPr>
          </a:p>
        </p:txBody>
      </p:sp>
      <p:sp>
        <p:nvSpPr>
          <p:cNvPr id="12" name="Rounded Rectangle 11"/>
          <p:cNvSpPr/>
          <p:nvPr/>
        </p:nvSpPr>
        <p:spPr>
          <a:xfrm>
            <a:off x="2621937" y="4708865"/>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2719908" y="4708865"/>
            <a:ext cx="640080" cy="830997"/>
          </a:xfrm>
          <a:prstGeom prst="rect">
            <a:avLst/>
          </a:prstGeom>
          <a:noFill/>
        </p:spPr>
        <p:txBody>
          <a:bodyPr wrap="square" rtlCol="0">
            <a:spAutoFit/>
          </a:bodyPr>
          <a:lstStyle/>
          <a:p>
            <a:r>
              <a:rPr lang="vi-VN" sz="4800" b="1" smtClean="0">
                <a:solidFill>
                  <a:srgbClr val="FFFF00"/>
                </a:solidFill>
                <a:latin typeface="+mj-lt"/>
              </a:rPr>
              <a:t>Đ</a:t>
            </a:r>
            <a:endParaRPr lang="en-US" sz="4800" b="1">
              <a:solidFill>
                <a:srgbClr val="FFFF00"/>
              </a:solidFill>
              <a:latin typeface="+mj-lt"/>
            </a:endParaRPr>
          </a:p>
        </p:txBody>
      </p:sp>
      <p:sp>
        <p:nvSpPr>
          <p:cNvPr id="21" name="Rounded Rectangle 20"/>
          <p:cNvSpPr/>
          <p:nvPr/>
        </p:nvSpPr>
        <p:spPr>
          <a:xfrm>
            <a:off x="3514249" y="4703839"/>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3612220" y="4703839"/>
            <a:ext cx="640080" cy="830997"/>
          </a:xfrm>
          <a:prstGeom prst="rect">
            <a:avLst/>
          </a:prstGeom>
          <a:noFill/>
        </p:spPr>
        <p:txBody>
          <a:bodyPr wrap="square" rtlCol="0">
            <a:spAutoFit/>
          </a:bodyPr>
          <a:lstStyle/>
          <a:p>
            <a:r>
              <a:rPr lang="vi-VN" sz="4800" b="1" smtClean="0">
                <a:solidFill>
                  <a:srgbClr val="FFFF00"/>
                </a:solidFill>
                <a:latin typeface="+mj-lt"/>
              </a:rPr>
              <a:t>Ư</a:t>
            </a:r>
            <a:endParaRPr lang="en-US" sz="4800" b="1">
              <a:solidFill>
                <a:srgbClr val="FFFF00"/>
              </a:solidFill>
              <a:latin typeface="+mj-lt"/>
            </a:endParaRPr>
          </a:p>
        </p:txBody>
      </p:sp>
      <p:sp>
        <p:nvSpPr>
          <p:cNvPr id="23" name="Rounded Rectangle 22"/>
          <p:cNvSpPr/>
          <p:nvPr/>
        </p:nvSpPr>
        <p:spPr>
          <a:xfrm>
            <a:off x="4406561" y="4698813"/>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4483692" y="4730958"/>
            <a:ext cx="640080" cy="830997"/>
          </a:xfrm>
          <a:prstGeom prst="rect">
            <a:avLst/>
          </a:prstGeom>
          <a:noFill/>
        </p:spPr>
        <p:txBody>
          <a:bodyPr wrap="square" rtlCol="0">
            <a:spAutoFit/>
          </a:bodyPr>
          <a:lstStyle/>
          <a:p>
            <a:r>
              <a:rPr lang="vi-VN" sz="4800" b="1" smtClean="0">
                <a:solidFill>
                  <a:srgbClr val="FFFF00"/>
                </a:solidFill>
                <a:latin typeface="+mj-lt"/>
              </a:rPr>
              <a:t>Ợ</a:t>
            </a:r>
            <a:endParaRPr lang="en-US" sz="4800" b="1">
              <a:solidFill>
                <a:srgbClr val="FFFF00"/>
              </a:solidFill>
              <a:latin typeface="+mj-lt"/>
            </a:endParaRPr>
          </a:p>
        </p:txBody>
      </p:sp>
      <p:sp>
        <p:nvSpPr>
          <p:cNvPr id="25" name="Rounded Rectangle 24"/>
          <p:cNvSpPr/>
          <p:nvPr/>
        </p:nvSpPr>
        <p:spPr>
          <a:xfrm>
            <a:off x="5298873" y="4693787"/>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5396844" y="4693787"/>
            <a:ext cx="640080" cy="830997"/>
          </a:xfrm>
          <a:prstGeom prst="rect">
            <a:avLst/>
          </a:prstGeom>
          <a:noFill/>
        </p:spPr>
        <p:txBody>
          <a:bodyPr wrap="square" rtlCol="0">
            <a:spAutoFit/>
          </a:bodyPr>
          <a:lstStyle/>
          <a:p>
            <a:r>
              <a:rPr lang="vi-VN" sz="4800" b="1" smtClean="0">
                <a:solidFill>
                  <a:srgbClr val="FFFF00"/>
                </a:solidFill>
                <a:latin typeface="+mj-lt"/>
              </a:rPr>
              <a:t>C</a:t>
            </a:r>
            <a:endParaRPr lang="en-US" sz="4800" b="1">
              <a:solidFill>
                <a:srgbClr val="FFFF00"/>
              </a:solidFill>
              <a:latin typeface="+mj-lt"/>
            </a:endParaRPr>
          </a:p>
        </p:txBody>
      </p:sp>
      <p:sp>
        <p:nvSpPr>
          <p:cNvPr id="27" name="Rounded Rectangle 26"/>
          <p:cNvSpPr/>
          <p:nvPr/>
        </p:nvSpPr>
        <p:spPr>
          <a:xfrm>
            <a:off x="6191185" y="4688761"/>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6289156" y="4688761"/>
            <a:ext cx="640080" cy="830997"/>
          </a:xfrm>
          <a:prstGeom prst="rect">
            <a:avLst/>
          </a:prstGeom>
          <a:noFill/>
        </p:spPr>
        <p:txBody>
          <a:bodyPr wrap="square" rtlCol="0">
            <a:spAutoFit/>
          </a:bodyPr>
          <a:lstStyle/>
          <a:p>
            <a:r>
              <a:rPr lang="vi-VN" sz="4800" b="1" smtClean="0">
                <a:solidFill>
                  <a:srgbClr val="FFFF00"/>
                </a:solidFill>
                <a:latin typeface="+mj-lt"/>
              </a:rPr>
              <a:t>C</a:t>
            </a:r>
            <a:endParaRPr lang="en-US" sz="4800" b="1">
              <a:solidFill>
                <a:srgbClr val="FFFF00"/>
              </a:solidFill>
              <a:latin typeface="+mj-lt"/>
            </a:endParaRPr>
          </a:p>
        </p:txBody>
      </p:sp>
      <p:sp>
        <p:nvSpPr>
          <p:cNvPr id="29" name="Rounded Rectangle 28"/>
          <p:cNvSpPr/>
          <p:nvPr/>
        </p:nvSpPr>
        <p:spPr>
          <a:xfrm>
            <a:off x="7083497" y="4683735"/>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7181468" y="4683735"/>
            <a:ext cx="640080" cy="830997"/>
          </a:xfrm>
          <a:prstGeom prst="rect">
            <a:avLst/>
          </a:prstGeom>
          <a:noFill/>
        </p:spPr>
        <p:txBody>
          <a:bodyPr wrap="square" rtlCol="0">
            <a:spAutoFit/>
          </a:bodyPr>
          <a:lstStyle/>
          <a:p>
            <a:r>
              <a:rPr lang="vi-VN" sz="4800" b="1" smtClean="0">
                <a:solidFill>
                  <a:srgbClr val="FFFF00"/>
                </a:solidFill>
                <a:latin typeface="+mj-lt"/>
              </a:rPr>
              <a:t>H</a:t>
            </a:r>
            <a:endParaRPr lang="en-US" sz="4800" b="1">
              <a:solidFill>
                <a:srgbClr val="FFFF00"/>
              </a:solidFill>
              <a:latin typeface="+mj-lt"/>
            </a:endParaRPr>
          </a:p>
        </p:txBody>
      </p:sp>
      <p:sp>
        <p:nvSpPr>
          <p:cNvPr id="31" name="Rounded Rectangle 30"/>
          <p:cNvSpPr/>
          <p:nvPr/>
        </p:nvSpPr>
        <p:spPr>
          <a:xfrm>
            <a:off x="7975809" y="4678709"/>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8052940" y="4668866"/>
            <a:ext cx="640080" cy="830997"/>
          </a:xfrm>
          <a:prstGeom prst="rect">
            <a:avLst/>
          </a:prstGeom>
          <a:noFill/>
        </p:spPr>
        <p:txBody>
          <a:bodyPr wrap="square" rtlCol="0">
            <a:spAutoFit/>
          </a:bodyPr>
          <a:lstStyle/>
          <a:p>
            <a:r>
              <a:rPr lang="vi-VN" sz="4800" b="1" smtClean="0">
                <a:solidFill>
                  <a:srgbClr val="FFFF00"/>
                </a:solidFill>
                <a:latin typeface="+mj-lt"/>
              </a:rPr>
              <a:t>Ọ</a:t>
            </a:r>
            <a:endParaRPr lang="en-US" sz="4800" b="1">
              <a:solidFill>
                <a:srgbClr val="FFFF00"/>
              </a:solidFill>
              <a:latin typeface="+mj-lt"/>
            </a:endParaRPr>
          </a:p>
        </p:txBody>
      </p:sp>
      <p:sp>
        <p:nvSpPr>
          <p:cNvPr id="33" name="Rounded Rectangle 32"/>
          <p:cNvSpPr/>
          <p:nvPr/>
        </p:nvSpPr>
        <p:spPr>
          <a:xfrm>
            <a:off x="8868121" y="4673683"/>
            <a:ext cx="836023" cy="836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9040415" y="4673683"/>
            <a:ext cx="640080" cy="830997"/>
          </a:xfrm>
          <a:prstGeom prst="rect">
            <a:avLst/>
          </a:prstGeom>
          <a:noFill/>
        </p:spPr>
        <p:txBody>
          <a:bodyPr wrap="square" rtlCol="0">
            <a:spAutoFit/>
          </a:bodyPr>
          <a:lstStyle/>
          <a:p>
            <a:r>
              <a:rPr lang="vi-VN" sz="4800" b="1" smtClean="0">
                <a:solidFill>
                  <a:srgbClr val="FFFF00"/>
                </a:solidFill>
                <a:latin typeface="+mj-lt"/>
              </a:rPr>
              <a:t>N</a:t>
            </a:r>
            <a:endParaRPr lang="en-US" sz="4800" b="1">
              <a:solidFill>
                <a:srgbClr val="FFFF00"/>
              </a:solidFill>
              <a:latin typeface="+mj-lt"/>
            </a:endParaRPr>
          </a:p>
        </p:txBody>
      </p:sp>
    </p:spTree>
    <p:extLst>
      <p:ext uri="{BB962C8B-B14F-4D97-AF65-F5344CB8AC3E}">
        <p14:creationId xmlns:p14="http://schemas.microsoft.com/office/powerpoint/2010/main" val="165992675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par>
                                <p:cTn id="25" presetID="53"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animEffect transition="in" filter="fade">
                                      <p:cBhvr>
                                        <p:cTn id="29" dur="500"/>
                                        <p:tgtEl>
                                          <p:spTgt spid="28"/>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par>
                                <p:cTn id="35" presetID="53"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par>
                                <p:cTn id="40" presetID="53" presetClass="entr" presetSubtype="0"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p:cTn id="42" dur="500" fill="hold"/>
                                        <p:tgtEl>
                                          <p:spTgt spid="34"/>
                                        </p:tgtEl>
                                        <p:attrNameLst>
                                          <p:attrName>ppt_w</p:attrName>
                                        </p:attrNameLst>
                                      </p:cBhvr>
                                      <p:tavLst>
                                        <p:tav tm="0">
                                          <p:val>
                                            <p:fltVal val="0"/>
                                          </p:val>
                                        </p:tav>
                                        <p:tav tm="100000">
                                          <p:val>
                                            <p:strVal val="#ppt_w"/>
                                          </p:val>
                                        </p:tav>
                                      </p:tavLst>
                                    </p:anim>
                                    <p:anim calcmode="lin" valueType="num">
                                      <p:cBhvr>
                                        <p:cTn id="43" dur="500" fill="hold"/>
                                        <p:tgtEl>
                                          <p:spTgt spid="34"/>
                                        </p:tgtEl>
                                        <p:attrNameLst>
                                          <p:attrName>ppt_h</p:attrName>
                                        </p:attrNameLst>
                                      </p:cBhvr>
                                      <p:tavLst>
                                        <p:tav tm="0">
                                          <p:val>
                                            <p:fltVal val="0"/>
                                          </p:val>
                                        </p:tav>
                                        <p:tav tm="100000">
                                          <p:val>
                                            <p:strVal val="#ppt_h"/>
                                          </p:val>
                                        </p:tav>
                                      </p:tavLst>
                                    </p:anim>
                                    <p:animEffect transition="in" filter="fade">
                                      <p:cBhvr>
                                        <p:cTn id="4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1"/>
      <p:bldP spid="24" grpId="2"/>
      <p:bldP spid="26" grpId="3"/>
      <p:bldP spid="28" grpId="4"/>
      <p:bldP spid="30" grpId="5"/>
      <p:bldP spid="32" grpId="6"/>
      <p:bldP spid="34" grpId="7"/>
    </p:bldLst>
  </p:timing>
</p:sld>
</file>

<file path=ppt/tags/tag1.xml><?xml version="1.0" encoding="utf-8"?>
<p:tagLst xmlns:p="http://schemas.openxmlformats.org/presentationml/2006/main">
  <p:tag name="AS_NET" val="4.0.30319.42000"/>
  <p:tag name="AS_OS" val="Microsoft Windows NT 10.0.14393.0"/>
  <p:tag name="AS_RELEASE_DATE" val="2019.12.14"/>
  <p:tag name="AS_TITLE" val="Aspose.Slides for .NET 4.0 Client Profile"/>
  <p:tag name="AS_VERSION" val="19.12"/>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Company/>
  <PresentationFormat>Widescreen</PresentationFormat>
  <Paragraphs>119</Paragraphs>
  <Slides>18</Slides>
  <Notes>1</Notes>
  <TotalTime>38</TotalTime>
  <HiddenSlides>0</HiddenSlides>
  <MMClips>0</MMClips>
  <ScaleCrop>0</ScaleCrop>
  <HeadingPairs>
    <vt:vector baseType="variant" size="6">
      <vt:variant>
        <vt:lpstr>Fonts used</vt:lpstr>
      </vt:variant>
      <vt:variant>
        <vt:i4>5</vt:i4>
      </vt:variant>
      <vt:variant>
        <vt:lpstr>Theme</vt:lpstr>
      </vt:variant>
      <vt:variant>
        <vt:i4>1</vt:i4>
      </vt:variant>
      <vt:variant>
        <vt:lpstr>Slide Titles</vt:lpstr>
      </vt:variant>
      <vt:variant>
        <vt:i4>18</vt:i4>
      </vt:variant>
    </vt:vector>
  </HeadingPairs>
  <TitlesOfParts>
    <vt:vector baseType="lpstr" size="24">
      <vt:lpstr>Arial</vt:lpstr>
      <vt:lpstr>Calibri Light</vt:lpstr>
      <vt:lpstr>Calibri</vt:lpstr>
      <vt:lpstr>DT Phudu Black</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0</LinksUpToDate>
  <SharedDoc>0</SharedDoc>
  <HyperlinksChanged>0</HyperlinksChanged>
  <Application>Aspose.Slides for .NET</Application>
  <AppVersion>19.1200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PowerPoint Presentation</dc:title>
  <dc:creator>Administrator</dc:creator>
  <cp:lastModifiedBy>Windows User</cp:lastModifiedBy>
  <cp:revision>9</cp:revision>
  <dcterms:created xsi:type="dcterms:W3CDTF">2026-10-06T01:00:27Z</dcterms:created>
  <dcterms:modified xsi:type="dcterms:W3CDTF">2026-10-06T07:46:41Z</dcterms:modified>
</cp:coreProperties>
</file>