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297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24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9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11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3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33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01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6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1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81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3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82ED1-8E05-4D7E-8048-943CA68E5FCD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21EAC-1FA2-4F63-9D4D-07508B95B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89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7.xml"/><Relationship Id="rId9" Type="http://schemas.openxmlformats.org/officeDocument/2006/relationships/slide" Target="slide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slide" Target="slide5.xml"/><Relationship Id="rId4" Type="http://schemas.openxmlformats.org/officeDocument/2006/relationships/image" Target="../../clipboard/media/image3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/>
          <a:stretch>
            <a:fillRect/>
          </a:stretch>
        </p:blipFill>
        <p:spPr>
          <a:xfrm>
            <a:off x="-304800" y="-177800"/>
            <a:ext cx="12572153" cy="7071783"/>
          </a:xfrm>
          <a:prstGeom prst="rect">
            <a:avLst/>
          </a:prstGeom>
        </p:spPr>
      </p:pic>
      <p:sp>
        <p:nvSpPr>
          <p:cNvPr id="6" name="Hộp Văn bản 3"/>
          <p:cNvSpPr txBox="1"/>
          <p:nvPr/>
        </p:nvSpPr>
        <p:spPr>
          <a:xfrm>
            <a:off x="-1422400" y="1143000"/>
            <a:ext cx="11776710" cy="16251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9200" dirty="0" smtClean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     CHÚA </a:t>
            </a:r>
            <a:r>
              <a:rPr lang="en-US" sz="9200" dirty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NHẬT </a:t>
            </a:r>
            <a:r>
              <a:rPr lang="en-US" sz="9200" dirty="0" smtClean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XX</a:t>
            </a:r>
            <a:r>
              <a:rPr lang="vi-VN" altLang="en-US" sz="9200" dirty="0" smtClean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X</a:t>
            </a:r>
            <a:r>
              <a:rPr lang="en-US" sz="9200" dirty="0" smtClean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 </a:t>
            </a:r>
            <a:endParaRPr lang="en-US" sz="9200" dirty="0">
              <a:solidFill>
                <a:srgbClr val="FF0000"/>
              </a:solidFill>
              <a:latin typeface="DT Phudu Black" charset="0"/>
              <a:cs typeface="DT Phudu Black" charset="0"/>
            </a:endParaRPr>
          </a:p>
          <a:p>
            <a:pPr algn="ctr">
              <a:lnSpc>
                <a:spcPct val="100000"/>
              </a:lnSpc>
            </a:pPr>
            <a:r>
              <a:rPr lang="en-US" sz="9200" dirty="0" smtClean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    THƯỜNG </a:t>
            </a:r>
            <a:r>
              <a:rPr lang="en-US" sz="9200" dirty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NIÊN</a:t>
            </a:r>
          </a:p>
          <a:p>
            <a:pPr algn="ctr">
              <a:lnSpc>
                <a:spcPct val="100000"/>
              </a:lnSpc>
            </a:pPr>
            <a:r>
              <a:rPr lang="en-US" sz="9200" dirty="0" smtClean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  NĂM </a:t>
            </a:r>
            <a:r>
              <a:rPr lang="vi-VN" altLang="en-US" sz="9200" dirty="0">
                <a:solidFill>
                  <a:srgbClr val="FF0000"/>
                </a:solidFill>
                <a:latin typeface="DT Phudu Black" charset="0"/>
                <a:cs typeface="DT Phudu Black" charset="0"/>
              </a:rPr>
              <a:t>A</a:t>
            </a:r>
            <a:endParaRPr lang="en-US" sz="9200" dirty="0">
              <a:solidFill>
                <a:srgbClr val="FF0000"/>
              </a:solidFill>
              <a:latin typeface="DT Phudu Black" charset="0"/>
              <a:cs typeface="DT Phudu Black" charset="0"/>
            </a:endParaRPr>
          </a:p>
          <a:p>
            <a:pPr algn="ctr"/>
            <a:endParaRPr lang="en-US" sz="9200" dirty="0">
              <a:solidFill>
                <a:srgbClr val="FF0000"/>
              </a:solidFill>
              <a:latin typeface="DT Phudu Black" charset="0"/>
              <a:cs typeface="DT Phudu Black" charset="0"/>
            </a:endParaRPr>
          </a:p>
        </p:txBody>
      </p:sp>
      <p:sp>
        <p:nvSpPr>
          <p:cNvPr id="7" name="Hộp Văn bản 3"/>
          <p:cNvSpPr txBox="1"/>
          <p:nvPr/>
        </p:nvSpPr>
        <p:spPr>
          <a:xfrm>
            <a:off x="1354666" y="2259259"/>
            <a:ext cx="9253220" cy="1898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  <a:p>
            <a:pPr algn="ctr"/>
            <a:endParaRPr lang="en-US" sz="5865">
              <a:solidFill>
                <a:srgbClr val="FF0000"/>
              </a:solidFill>
              <a:latin typeface="DT Phudu Black" charset="0"/>
              <a:cs typeface="DT Phudu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965514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/>
          <p:cNvSpPr txBox="1"/>
          <p:nvPr/>
        </p:nvSpPr>
        <p:spPr>
          <a:xfrm>
            <a:off x="1270184" y="2830553"/>
            <a:ext cx="107649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>
                <a:solidFill>
                  <a:srgbClr val="FFC000"/>
                </a:solidFill>
                <a:latin typeface="SVN-Neutraface 2" panose="02000600040000020004" pitchFamily="2" charset="0"/>
              </a:rPr>
              <a:t>     </a:t>
            </a:r>
            <a:r>
              <a:rPr lang="en-US" sz="6600" b="1">
                <a:solidFill>
                  <a:srgbClr val="FFC000"/>
                </a:solidFill>
                <a:latin typeface="Montserrat" panose="00000500000000000000" charset="0"/>
                <a:cs typeface="Montserrat" panose="00000500000000000000" charset="0"/>
              </a:rPr>
              <a:t>Vui học Kinh Thánh</a:t>
            </a:r>
            <a:endParaRPr lang="vi-VN" sz="6600" b="1">
              <a:solidFill>
                <a:srgbClr val="FFC000"/>
              </a:solidFill>
              <a:latin typeface="Montserrat" panose="00000500000000000000" charset="0"/>
              <a:cs typeface="Montserrat" panose="00000500000000000000" charset="0"/>
            </a:endParaRPr>
          </a:p>
        </p:txBody>
      </p:sp>
      <p:sp>
        <p:nvSpPr>
          <p:cNvPr id="3" name="Hình chữ nhật 2"/>
          <p:cNvSpPr/>
          <p:nvPr/>
        </p:nvSpPr>
        <p:spPr>
          <a:xfrm rot="2700000">
            <a:off x="5476677" y="3091038"/>
            <a:ext cx="675924" cy="675926"/>
          </a:xfrm>
          <a:prstGeom prst="rect">
            <a:avLst/>
          </a:prstGeom>
          <a:solidFill>
            <a:srgbClr val="FFC000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Hộp Văn bản 4"/>
          <p:cNvSpPr txBox="1"/>
          <p:nvPr/>
        </p:nvSpPr>
        <p:spPr>
          <a:xfrm>
            <a:off x="4419600" y="3987800"/>
            <a:ext cx="3414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400" smtClean="0">
                <a:solidFill>
                  <a:srgbClr val="00B050"/>
                </a:solidFill>
              </a:rPr>
              <a:t>Mt 22, 34-40</a:t>
            </a:r>
            <a:endParaRPr lang="en-US" altLang="en-US" sz="44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09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L -0.39284 0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4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39284 0 L 0.48763 0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2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ldLvl="0" animBg="1"/>
      <p:bldP spid="3" grpId="1" bldLvl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pinimg.com/736x/9c/ad/4d/9cad4d34c205e4c24975d7b9b7fe59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33" y="-67112"/>
            <a:ext cx="12468549" cy="708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09277" y="589359"/>
            <a:ext cx="5973449" cy="2839641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775"/>
              </a:lnSpc>
            </a:pPr>
            <a:endParaRPr sz="1200"/>
          </a:p>
        </p:txBody>
      </p:sp>
      <p:sp>
        <p:nvSpPr>
          <p:cNvPr id="15" name="TextBox 1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30500" y="2103543"/>
            <a:ext cx="6730577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15"/>
              </a:lnSpc>
            </a:pPr>
            <a:r>
              <a:rPr lang="en-US" sz="5690">
                <a:solidFill>
                  <a:srgbClr val="FF0000"/>
                </a:solidFill>
                <a:latin typeface="UTM American Sans" panose="02040603050506020204"/>
                <a:ea typeface="UTM American Sans" panose="02040603050506020204"/>
                <a:cs typeface="UTM American Sans" panose="02040603050506020204"/>
                <a:sym typeface="UTM American Sans" panose="02040603050506020204"/>
              </a:rPr>
              <a:t>LẮNG NGHE LỜI CHÚA</a:t>
            </a:r>
          </a:p>
        </p:txBody>
      </p:sp>
      <p:sp>
        <p:nvSpPr>
          <p:cNvPr id="16" name="TextBox 1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40897" y="3284882"/>
            <a:ext cx="5750447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60"/>
              </a:lnSpc>
            </a:pPr>
            <a:r>
              <a:rPr lang="vi-VN" altLang="en-US" sz="4400" dirty="0" smtClean="0">
                <a:solidFill>
                  <a:srgbClr val="FF0000"/>
                </a:solidFill>
                <a:latin typeface="Ovo"/>
                <a:ea typeface="Ovo"/>
                <a:cs typeface="Ovo"/>
                <a:sym typeface="Ovo"/>
              </a:rPr>
              <a:t>Mt 22, 34-40</a:t>
            </a:r>
            <a:endParaRPr lang="en-US" altLang="en-US" sz="4400" dirty="0">
              <a:solidFill>
                <a:srgbClr val="FF0000"/>
              </a:solidFill>
              <a:latin typeface="Ovo"/>
              <a:ea typeface="Ovo"/>
              <a:cs typeface="Ovo"/>
              <a:sym typeface="Ovo"/>
            </a:endParaRPr>
          </a:p>
        </p:txBody>
      </p:sp>
      <p:sp>
        <p:nvSpPr>
          <p:cNvPr id="18" name="TextBox 1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-791478" y="6256557"/>
            <a:ext cx="1674011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60"/>
              </a:lnSpc>
            </a:pPr>
            <a:r>
              <a:rPr lang="en-US" sz="1200">
                <a:solidFill>
                  <a:schemeClr val="bg1"/>
                </a:solidFill>
                <a:latin typeface="Ovo"/>
                <a:ea typeface="Ovo"/>
                <a:cs typeface="Ovo"/>
                <a:sym typeface="Ovo"/>
              </a:rPr>
              <a:t>Chun nguyễn</a:t>
            </a:r>
            <a:r>
              <a:rPr lang="en-US" sz="100">
                <a:solidFill>
                  <a:schemeClr val="bg1"/>
                </a:solidFill>
                <a:latin typeface="Ovo"/>
                <a:ea typeface="Ovo"/>
                <a:cs typeface="Ovo"/>
                <a:sym typeface="Ovo"/>
              </a:rPr>
              <a:t>ơ</a:t>
            </a:r>
            <a:endParaRPr lang="en-US" sz="1200">
              <a:solidFill>
                <a:schemeClr val="bg1"/>
              </a:solidFill>
              <a:latin typeface="Ovo"/>
              <a:ea typeface="Ovo"/>
              <a:cs typeface="Ovo"/>
              <a:sym typeface="Ovo"/>
            </a:endParaRPr>
          </a:p>
        </p:txBody>
      </p:sp>
    </p:spTree>
    <p:extLst>
      <p:ext uri="{BB962C8B-B14F-4D97-AF65-F5344CB8AC3E}">
        <p14:creationId xmlns:p14="http://schemas.microsoft.com/office/powerpoint/2010/main" val="242437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2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0941" y="111337"/>
            <a:ext cx="11031793" cy="7105650"/>
          </a:xfrm>
          <a:custGeom>
            <a:avLst/>
            <a:gdLst/>
            <a:ahLst/>
            <a:cxnLst/>
            <a:rect l="l" t="t" r="r" b="b"/>
            <a:pathLst>
              <a:path w="12695895" h="9236264">
                <a:moveTo>
                  <a:pt x="0" y="0"/>
                </a:moveTo>
                <a:lnTo>
                  <a:pt x="12695895" y="0"/>
                </a:lnTo>
                <a:lnTo>
                  <a:pt x="12695895" y="9236264"/>
                </a:lnTo>
                <a:lnTo>
                  <a:pt x="0" y="9236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 1"/>
          <p:cNvSpPr txBox="1"/>
          <p:nvPr/>
        </p:nvSpPr>
        <p:spPr>
          <a:xfrm>
            <a:off x="2739243" y="1496994"/>
            <a:ext cx="7727508" cy="3697393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fontAlgn="base"/>
            <a:r>
              <a:rPr lang="vi-VN" sz="3600" b="1">
                <a:latin typeface="+mj-lt"/>
              </a:rPr>
              <a:t>Tin </a:t>
            </a:r>
            <a:r>
              <a:rPr lang="vi-VN" sz="3600" b="1" smtClean="0">
                <a:latin typeface="+mj-lt"/>
              </a:rPr>
              <a:t>Mừng theo </a:t>
            </a:r>
            <a:r>
              <a:rPr lang="vi-VN" sz="3600" b="1">
                <a:latin typeface="+mj-lt"/>
              </a:rPr>
              <a:t>Thánh Luca.</a:t>
            </a:r>
          </a:p>
          <a:p>
            <a:pPr fontAlgn="base"/>
            <a:r>
              <a:rPr lang="vi-VN" sz="3600" b="1">
                <a:latin typeface="+mj-lt"/>
              </a:rPr>
              <a:t>Khi nghe tin Đức Giê-su đã làm cho nhóm Xa-đốc phải câm miệng, thì những người Pha-ri-sêu họp nhau lại. </a:t>
            </a:r>
            <a:r>
              <a:rPr lang="vi-VN" sz="3600" b="1" baseline="30000">
                <a:latin typeface="+mj-lt"/>
              </a:rPr>
              <a:t> </a:t>
            </a:r>
            <a:r>
              <a:rPr lang="vi-VN" sz="3600" b="1">
                <a:latin typeface="+mj-lt"/>
              </a:rPr>
              <a:t>Rồi một người thông luật trong nhóm hỏi Đức Giê-su để thử Người rằng:  “Thưa Thầy, trong sách Luật Mô-sê,</a:t>
            </a:r>
          </a:p>
        </p:txBody>
      </p:sp>
      <p:sp>
        <p:nvSpPr>
          <p:cNvPr id="7" name="T2"/>
          <p:cNvSpPr txBox="1"/>
          <p:nvPr/>
        </p:nvSpPr>
        <p:spPr>
          <a:xfrm>
            <a:off x="2542285" y="2123630"/>
            <a:ext cx="7681499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95"/>
              </a:lnSpc>
            </a:pPr>
            <a:r>
              <a:rPr lang="vi-VN" sz="3600" b="1">
                <a:latin typeface="+mj-lt"/>
              </a:rPr>
              <a:t>điều răn nào là điều răn trọng </a:t>
            </a:r>
            <a:r>
              <a:rPr lang="vi-VN" sz="3600" b="1" smtClean="0">
                <a:latin typeface="+mj-lt"/>
              </a:rPr>
              <a:t>nhất?”</a:t>
            </a:r>
            <a:r>
              <a:rPr lang="vi-VN" sz="3600" b="1">
                <a:latin typeface="+mj-lt"/>
              </a:rPr>
              <a:t> </a:t>
            </a:r>
            <a:r>
              <a:rPr lang="vi-VN" sz="3600" b="1" baseline="30000">
                <a:latin typeface="+mj-lt"/>
              </a:rPr>
              <a:t> </a:t>
            </a:r>
            <a:r>
              <a:rPr lang="vi-VN" sz="3600" b="1">
                <a:latin typeface="+mj-lt"/>
              </a:rPr>
              <a:t>Đức Giê-su đáp: “Ngươi phải yêu mến Đức Chúa, Thiên Chúa của ngươi, hết lòng, hết linh hồn và hết trí khôn ngươi. </a:t>
            </a:r>
            <a:r>
              <a:rPr lang="vi-VN" sz="3600" b="1" baseline="30000">
                <a:latin typeface="+mj-lt"/>
              </a:rPr>
              <a:t> </a:t>
            </a:r>
            <a:r>
              <a:rPr lang="vi-VN" sz="3600" b="1">
                <a:latin typeface="+mj-lt"/>
              </a:rPr>
              <a:t>Đó là điều răn quan trọng nhất và điều răn thứ nhất.</a:t>
            </a:r>
            <a:r>
              <a:rPr lang="vi-VN" sz="3600" b="1" baseline="30000">
                <a:latin typeface="+mj-lt"/>
              </a:rPr>
              <a:t> </a:t>
            </a:r>
            <a:endParaRPr lang="en-US" altLang="en-US" sz="3600" b="1">
              <a:solidFill>
                <a:srgbClr val="000000"/>
              </a:solidFill>
              <a:latin typeface="+mj-lt"/>
              <a:ea typeface="UTM Androgyne" panose="02040603050506020204"/>
              <a:cs typeface="UTM Androgyne" panose="02040603050506020204"/>
              <a:sym typeface="UTM Androgyne" panose="02040603050506020204"/>
            </a:endParaRPr>
          </a:p>
        </p:txBody>
      </p:sp>
      <p:sp>
        <p:nvSpPr>
          <p:cNvPr id="8" name="T2"/>
          <p:cNvSpPr txBox="1"/>
          <p:nvPr/>
        </p:nvSpPr>
        <p:spPr>
          <a:xfrm>
            <a:off x="2905916" y="1683696"/>
            <a:ext cx="695423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vi-VN" sz="3600" b="1">
                <a:latin typeface="+mj-lt"/>
              </a:rPr>
              <a:t>Còn điều răn thứ hai, cũng giống điều răn ấy, là: “ Ngươi phải yêu người thân cận như chính mình. </a:t>
            </a:r>
            <a:r>
              <a:rPr lang="vi-VN" sz="3600" b="1" baseline="30000">
                <a:latin typeface="+mj-lt"/>
              </a:rPr>
              <a:t> </a:t>
            </a:r>
            <a:r>
              <a:rPr lang="vi-VN" sz="3600" b="1">
                <a:latin typeface="+mj-lt"/>
              </a:rPr>
              <a:t>Tất cả Luật Mô-sê và các sách ngôn sứ đều tuỳ thuộc vào hai điều răn ấy.”</a:t>
            </a:r>
          </a:p>
        </p:txBody>
      </p:sp>
    </p:spTree>
    <p:extLst>
      <p:ext uri="{BB962C8B-B14F-4D97-AF65-F5344CB8AC3E}">
        <p14:creationId xmlns:p14="http://schemas.microsoft.com/office/powerpoint/2010/main" val="328143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https://i.pinimg.com/736x/9c/ad/4d/9cad4d34c205e4c24975d7b9b7fe59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33" y="-67112"/>
            <a:ext cx="12468549" cy="7083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122286"/>
              </p:ext>
            </p:extLst>
          </p:nvPr>
        </p:nvGraphicFramePr>
        <p:xfrm>
          <a:off x="3562595" y="1503437"/>
          <a:ext cx="4064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P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H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A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R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I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S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Ê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U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67516"/>
              </p:ext>
            </p:extLst>
          </p:nvPr>
        </p:nvGraphicFramePr>
        <p:xfrm>
          <a:off x="3562595" y="2063931"/>
          <a:ext cx="7112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29958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0766371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2610582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23796735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8131537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889061161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G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Ư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Ờ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I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T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H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Ô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G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L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U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Ậ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T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659512"/>
              </p:ext>
            </p:extLst>
          </p:nvPr>
        </p:nvGraphicFramePr>
        <p:xfrm>
          <a:off x="3562595" y="2624425"/>
          <a:ext cx="2032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M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Ô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S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Ê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606430"/>
              </p:ext>
            </p:extLst>
          </p:nvPr>
        </p:nvGraphicFramePr>
        <p:xfrm>
          <a:off x="3562595" y="3184919"/>
          <a:ext cx="3556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Đ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Ứ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C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C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H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Ú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A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284811"/>
              </p:ext>
            </p:extLst>
          </p:nvPr>
        </p:nvGraphicFramePr>
        <p:xfrm>
          <a:off x="3562595" y="3745413"/>
          <a:ext cx="6604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29958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0766371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2610582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23796735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81315372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Q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U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A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T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R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Ọ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G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H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Ấ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T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679851"/>
              </p:ext>
            </p:extLst>
          </p:nvPr>
        </p:nvGraphicFramePr>
        <p:xfrm>
          <a:off x="3562595" y="4305907"/>
          <a:ext cx="6096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29958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0766371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2610582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237967350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G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Ư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Ờ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I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T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H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Â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C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Ậ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159687"/>
              </p:ext>
            </p:extLst>
          </p:nvPr>
        </p:nvGraphicFramePr>
        <p:xfrm>
          <a:off x="3562595" y="4866401"/>
          <a:ext cx="3048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G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Ô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N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S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800" smtClean="0">
                          <a:latin typeface="+mj-lt"/>
                        </a:rPr>
                        <a:t>Ứ</a:t>
                      </a:r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sp>
        <p:nvSpPr>
          <p:cNvPr id="12" name="Pentagon 11">
            <a:hlinkClick r:id="rId3" action="ppaction://hlinksldjump"/>
          </p:cNvPr>
          <p:cNvSpPr/>
          <p:nvPr/>
        </p:nvSpPr>
        <p:spPr>
          <a:xfrm>
            <a:off x="1517405" y="1548552"/>
            <a:ext cx="1672046" cy="4702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smtClean="0">
                <a:solidFill>
                  <a:srgbClr val="FFFF00"/>
                </a:solidFill>
                <a:latin typeface="+mj-lt"/>
              </a:rPr>
              <a:t>Câu 1</a:t>
            </a:r>
            <a:endParaRPr lang="en-US" sz="28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9" name="Pentagon 18">
            <a:hlinkClick r:id="rId4" action="ppaction://hlinksldjump"/>
          </p:cNvPr>
          <p:cNvSpPr/>
          <p:nvPr/>
        </p:nvSpPr>
        <p:spPr>
          <a:xfrm>
            <a:off x="1517405" y="2109046"/>
            <a:ext cx="1672046" cy="4702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smtClean="0">
                <a:solidFill>
                  <a:srgbClr val="FFFF00"/>
                </a:solidFill>
                <a:latin typeface="+mj-lt"/>
              </a:rPr>
              <a:t>Câu 2</a:t>
            </a:r>
            <a:endParaRPr lang="en-US" sz="28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0" name="Pentagon 19">
            <a:hlinkClick r:id="rId5" action="ppaction://hlinksldjump"/>
          </p:cNvPr>
          <p:cNvSpPr/>
          <p:nvPr/>
        </p:nvSpPr>
        <p:spPr>
          <a:xfrm>
            <a:off x="1517405" y="2669540"/>
            <a:ext cx="1672046" cy="4702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smtClean="0">
                <a:solidFill>
                  <a:srgbClr val="FFFF00"/>
                </a:solidFill>
                <a:latin typeface="+mj-lt"/>
              </a:rPr>
              <a:t>Câu 3</a:t>
            </a:r>
            <a:endParaRPr lang="en-US" sz="28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1" name="Pentagon 20">
            <a:hlinkClick r:id="rId6" action="ppaction://hlinksldjump"/>
          </p:cNvPr>
          <p:cNvSpPr/>
          <p:nvPr/>
        </p:nvSpPr>
        <p:spPr>
          <a:xfrm>
            <a:off x="1517405" y="3230034"/>
            <a:ext cx="1672046" cy="4702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smtClean="0">
                <a:solidFill>
                  <a:srgbClr val="FFFF00"/>
                </a:solidFill>
                <a:latin typeface="+mj-lt"/>
              </a:rPr>
              <a:t>Câu 4</a:t>
            </a:r>
            <a:endParaRPr lang="en-US" sz="28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2" name="Pentagon 21">
            <a:hlinkClick r:id="rId7" action="ppaction://hlinksldjump"/>
          </p:cNvPr>
          <p:cNvSpPr/>
          <p:nvPr/>
        </p:nvSpPr>
        <p:spPr>
          <a:xfrm>
            <a:off x="1517405" y="3790528"/>
            <a:ext cx="1672046" cy="4702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smtClean="0">
                <a:solidFill>
                  <a:srgbClr val="FFFF00"/>
                </a:solidFill>
                <a:latin typeface="+mj-lt"/>
              </a:rPr>
              <a:t>Câu 5</a:t>
            </a:r>
            <a:endParaRPr lang="en-US" sz="28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3" name="Pentagon 22">
            <a:hlinkClick r:id="rId8" action="ppaction://hlinksldjump"/>
          </p:cNvPr>
          <p:cNvSpPr/>
          <p:nvPr/>
        </p:nvSpPr>
        <p:spPr>
          <a:xfrm>
            <a:off x="1517405" y="4351022"/>
            <a:ext cx="1672046" cy="4702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smtClean="0">
                <a:solidFill>
                  <a:srgbClr val="FFFF00"/>
                </a:solidFill>
                <a:latin typeface="+mj-lt"/>
              </a:rPr>
              <a:t>Câu 6</a:t>
            </a:r>
            <a:endParaRPr lang="en-US" sz="2800" b="1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4" name="Pentagon 23">
            <a:hlinkClick r:id="rId9" action="ppaction://hlinksldjump"/>
          </p:cNvPr>
          <p:cNvSpPr/>
          <p:nvPr/>
        </p:nvSpPr>
        <p:spPr>
          <a:xfrm>
            <a:off x="1517405" y="4911516"/>
            <a:ext cx="1672046" cy="470263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smtClean="0">
                <a:solidFill>
                  <a:srgbClr val="FFFF00"/>
                </a:solidFill>
                <a:latin typeface="+mj-lt"/>
              </a:rPr>
              <a:t>Câu 7</a:t>
            </a:r>
            <a:endParaRPr lang="en-US" sz="2800" b="1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105262"/>
              </p:ext>
            </p:extLst>
          </p:nvPr>
        </p:nvGraphicFramePr>
        <p:xfrm>
          <a:off x="3562595" y="1496421"/>
          <a:ext cx="4064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628376"/>
              </p:ext>
            </p:extLst>
          </p:nvPr>
        </p:nvGraphicFramePr>
        <p:xfrm>
          <a:off x="3562595" y="2056915"/>
          <a:ext cx="7112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29958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0766371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2610582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23796735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8131537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889061161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859680"/>
              </p:ext>
            </p:extLst>
          </p:nvPr>
        </p:nvGraphicFramePr>
        <p:xfrm>
          <a:off x="3562595" y="2617409"/>
          <a:ext cx="2032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678700"/>
              </p:ext>
            </p:extLst>
          </p:nvPr>
        </p:nvGraphicFramePr>
        <p:xfrm>
          <a:off x="3562595" y="3177903"/>
          <a:ext cx="3556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042803"/>
              </p:ext>
            </p:extLst>
          </p:nvPr>
        </p:nvGraphicFramePr>
        <p:xfrm>
          <a:off x="3562595" y="3738397"/>
          <a:ext cx="6604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29958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0766371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2610582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23796735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781315372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601303"/>
              </p:ext>
            </p:extLst>
          </p:nvPr>
        </p:nvGraphicFramePr>
        <p:xfrm>
          <a:off x="3562595" y="4298891"/>
          <a:ext cx="6096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4949663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703080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30529958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0766371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2610582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237967350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782263"/>
              </p:ext>
            </p:extLst>
          </p:nvPr>
        </p:nvGraphicFramePr>
        <p:xfrm>
          <a:off x="3562595" y="4859385"/>
          <a:ext cx="3048000" cy="560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179910862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65464458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5066579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402168773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94581142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70128025"/>
                    </a:ext>
                  </a:extLst>
                </a:gridCol>
              </a:tblGrid>
              <a:tr h="560494"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6454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2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5400000">
            <a:off x="1822205" y="-381000"/>
            <a:ext cx="5486400" cy="7620000"/>
          </a:xfrm>
          <a:custGeom>
            <a:avLst/>
            <a:gdLst/>
            <a:ahLst/>
            <a:cxnLst/>
            <a:rect l="l" t="t" r="r" b="b"/>
            <a:pathLst>
              <a:path w="8229600" h="11430000">
                <a:moveTo>
                  <a:pt x="0" y="0"/>
                </a:moveTo>
                <a:lnTo>
                  <a:pt x="8229600" y="0"/>
                </a:lnTo>
                <a:lnTo>
                  <a:pt x="82296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4883395" y="-393165"/>
            <a:ext cx="5486400" cy="7620000"/>
          </a:xfrm>
          <a:custGeom>
            <a:avLst/>
            <a:gdLst/>
            <a:ahLst/>
            <a:cxnLst/>
            <a:rect l="l" t="t" r="r" b="b"/>
            <a:pathLst>
              <a:path w="8229600" h="11430000">
                <a:moveTo>
                  <a:pt x="0" y="0"/>
                </a:moveTo>
                <a:lnTo>
                  <a:pt x="8229600" y="0"/>
                </a:lnTo>
                <a:lnTo>
                  <a:pt x="82296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109578" y="1027438"/>
            <a:ext cx="2992159" cy="1193248"/>
            <a:chOff x="0" y="0"/>
            <a:chExt cx="405823" cy="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5823" cy="83243"/>
            </a:xfrm>
            <a:custGeom>
              <a:avLst/>
              <a:gdLst/>
              <a:ahLst/>
              <a:cxnLst/>
              <a:rect l="l" t="t" r="r" b="b"/>
              <a:pathLst>
                <a:path w="405823" h="83243">
                  <a:moveTo>
                    <a:pt x="41622" y="0"/>
                  </a:moveTo>
                  <a:lnTo>
                    <a:pt x="364202" y="0"/>
                  </a:lnTo>
                  <a:cubicBezTo>
                    <a:pt x="387188" y="0"/>
                    <a:pt x="405823" y="18635"/>
                    <a:pt x="405823" y="41622"/>
                  </a:cubicBezTo>
                  <a:lnTo>
                    <a:pt x="405823" y="41622"/>
                  </a:lnTo>
                  <a:cubicBezTo>
                    <a:pt x="405823" y="64608"/>
                    <a:pt x="387188" y="83243"/>
                    <a:pt x="364202" y="83243"/>
                  </a:cubicBezTo>
                  <a:lnTo>
                    <a:pt x="41622" y="83243"/>
                  </a:lnTo>
                  <a:cubicBezTo>
                    <a:pt x="18635" y="83243"/>
                    <a:pt x="0" y="64608"/>
                    <a:pt x="0" y="41622"/>
                  </a:cubicBezTo>
                  <a:lnTo>
                    <a:pt x="0" y="41622"/>
                  </a:lnTo>
                  <a:cubicBezTo>
                    <a:pt x="0" y="18635"/>
                    <a:pt x="18635" y="0"/>
                    <a:pt x="41622" y="0"/>
                  </a:cubicBezTo>
                  <a:close/>
                </a:path>
              </a:pathLst>
            </a:custGeom>
            <a:solidFill>
              <a:srgbClr val="C5DC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5823" cy="1499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10150" y="1146997"/>
            <a:ext cx="2201261" cy="917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Câu 1</a:t>
            </a:r>
            <a:r>
              <a:rPr lang="vi-VN" sz="5400" b="1" smtClean="0">
                <a:latin typeface="+mj-lt"/>
              </a:rPr>
              <a:t>:</a:t>
            </a:r>
            <a:endParaRPr lang="en-US" sz="5400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0150" y="2348409"/>
            <a:ext cx="8986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</a:rPr>
              <a:t>Khi nghe tin Đức Giêsu làm cho nhóm Xađốc phải câm miệng, những người nào đã họp nhau lại?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Left Arrow 9">
            <a:hlinkClick r:id="rId5" action="ppaction://hlinksldjump"/>
          </p:cNvPr>
          <p:cNvSpPr/>
          <p:nvPr/>
        </p:nvSpPr>
        <p:spPr>
          <a:xfrm>
            <a:off x="8816476" y="5196114"/>
            <a:ext cx="1785258" cy="5686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32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"/>
          <p:cNvGrpSpPr/>
          <p:nvPr/>
        </p:nvGrpSpPr>
        <p:grpSpPr>
          <a:xfrm>
            <a:off x="1109578" y="1027438"/>
            <a:ext cx="3030925" cy="1201412"/>
            <a:chOff x="0" y="0"/>
            <a:chExt cx="405823" cy="83243"/>
          </a:xfrm>
        </p:grpSpPr>
        <p:sp>
          <p:nvSpPr>
            <p:cNvPr id="8" name="Freeform 6"/>
            <p:cNvSpPr/>
            <p:nvPr/>
          </p:nvSpPr>
          <p:spPr>
            <a:xfrm>
              <a:off x="0" y="0"/>
              <a:ext cx="405823" cy="83243"/>
            </a:xfrm>
            <a:custGeom>
              <a:avLst/>
              <a:gdLst/>
              <a:ahLst/>
              <a:cxnLst/>
              <a:rect l="l" t="t" r="r" b="b"/>
              <a:pathLst>
                <a:path w="405823" h="83243">
                  <a:moveTo>
                    <a:pt x="41622" y="0"/>
                  </a:moveTo>
                  <a:lnTo>
                    <a:pt x="364202" y="0"/>
                  </a:lnTo>
                  <a:cubicBezTo>
                    <a:pt x="387188" y="0"/>
                    <a:pt x="405823" y="18635"/>
                    <a:pt x="405823" y="41622"/>
                  </a:cubicBezTo>
                  <a:lnTo>
                    <a:pt x="405823" y="41622"/>
                  </a:lnTo>
                  <a:cubicBezTo>
                    <a:pt x="405823" y="64608"/>
                    <a:pt x="387188" y="83243"/>
                    <a:pt x="364202" y="83243"/>
                  </a:cubicBezTo>
                  <a:lnTo>
                    <a:pt x="41622" y="83243"/>
                  </a:lnTo>
                  <a:cubicBezTo>
                    <a:pt x="18635" y="83243"/>
                    <a:pt x="0" y="64608"/>
                    <a:pt x="0" y="41622"/>
                  </a:cubicBezTo>
                  <a:lnTo>
                    <a:pt x="0" y="41622"/>
                  </a:lnTo>
                  <a:cubicBezTo>
                    <a:pt x="0" y="18635"/>
                    <a:pt x="18635" y="0"/>
                    <a:pt x="41622" y="0"/>
                  </a:cubicBezTo>
                  <a:close/>
                </a:path>
              </a:pathLst>
            </a:custGeom>
            <a:solidFill>
              <a:srgbClr val="C5DC49"/>
            </a:solidFill>
          </p:spPr>
        </p:sp>
        <p:sp>
          <p:nvSpPr>
            <p:cNvPr id="9" name="TextBox 7"/>
            <p:cNvSpPr txBox="1"/>
            <p:nvPr/>
          </p:nvSpPr>
          <p:spPr>
            <a:xfrm>
              <a:off x="0" y="-66675"/>
              <a:ext cx="405823" cy="1499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510150" y="1146997"/>
            <a:ext cx="222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Câu 2</a:t>
            </a:r>
            <a:r>
              <a:rPr lang="vi-VN" sz="5400" b="1" smtClean="0">
                <a:latin typeface="+mj-lt"/>
              </a:rPr>
              <a:t>:</a:t>
            </a:r>
            <a:endParaRPr lang="en-US" sz="5400" b="1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2800" y="2678817"/>
            <a:ext cx="8986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 đã hỏi Đức </a:t>
            </a:r>
            <a:r>
              <a:rPr lang="en-US" sz="6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Giêsu </a:t>
            </a:r>
            <a:r>
              <a:rPr lang="en-US" sz="6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 điều răn trọng nhất?</a:t>
            </a:r>
          </a:p>
        </p:txBody>
      </p:sp>
      <p:sp>
        <p:nvSpPr>
          <p:cNvPr id="12" name="Left Arrow 11">
            <a:hlinkClick r:id="rId2" action="ppaction://hlinksldjump"/>
          </p:cNvPr>
          <p:cNvSpPr/>
          <p:nvPr/>
        </p:nvSpPr>
        <p:spPr>
          <a:xfrm>
            <a:off x="8816476" y="5196114"/>
            <a:ext cx="1785258" cy="5686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54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109578" y="1027438"/>
            <a:ext cx="3030925" cy="1201412"/>
            <a:chOff x="0" y="0"/>
            <a:chExt cx="405823" cy="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5823" cy="83243"/>
            </a:xfrm>
            <a:custGeom>
              <a:avLst/>
              <a:gdLst/>
              <a:ahLst/>
              <a:cxnLst/>
              <a:rect l="l" t="t" r="r" b="b"/>
              <a:pathLst>
                <a:path w="405823" h="83243">
                  <a:moveTo>
                    <a:pt x="41622" y="0"/>
                  </a:moveTo>
                  <a:lnTo>
                    <a:pt x="364202" y="0"/>
                  </a:lnTo>
                  <a:cubicBezTo>
                    <a:pt x="387188" y="0"/>
                    <a:pt x="405823" y="18635"/>
                    <a:pt x="405823" y="41622"/>
                  </a:cubicBezTo>
                  <a:lnTo>
                    <a:pt x="405823" y="41622"/>
                  </a:lnTo>
                  <a:cubicBezTo>
                    <a:pt x="405823" y="64608"/>
                    <a:pt x="387188" y="83243"/>
                    <a:pt x="364202" y="83243"/>
                  </a:cubicBezTo>
                  <a:lnTo>
                    <a:pt x="41622" y="83243"/>
                  </a:lnTo>
                  <a:cubicBezTo>
                    <a:pt x="18635" y="83243"/>
                    <a:pt x="0" y="64608"/>
                    <a:pt x="0" y="41622"/>
                  </a:cubicBezTo>
                  <a:lnTo>
                    <a:pt x="0" y="41622"/>
                  </a:lnTo>
                  <a:cubicBezTo>
                    <a:pt x="0" y="18635"/>
                    <a:pt x="18635" y="0"/>
                    <a:pt x="41622" y="0"/>
                  </a:cubicBezTo>
                  <a:close/>
                </a:path>
              </a:pathLst>
            </a:custGeom>
            <a:solidFill>
              <a:srgbClr val="C5DC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5823" cy="1499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10150" y="1146997"/>
            <a:ext cx="222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Câu 3</a:t>
            </a:r>
            <a:r>
              <a:rPr lang="vi-VN" sz="5400" b="1" smtClean="0">
                <a:latin typeface="+mj-lt"/>
              </a:rPr>
              <a:t>:</a:t>
            </a:r>
            <a:endParaRPr lang="en-US" sz="5400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2800" y="2568518"/>
            <a:ext cx="898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6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thông luật hỏi Đức </a:t>
            </a:r>
            <a:r>
              <a:rPr lang="vi-VN" sz="6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Giêsu </a:t>
            </a:r>
            <a:r>
              <a:rPr lang="vi-VN" sz="6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 điều răn trong sách luật của ai?</a:t>
            </a:r>
          </a:p>
        </p:txBody>
      </p:sp>
      <p:sp>
        <p:nvSpPr>
          <p:cNvPr id="10" name="Left Arrow 9">
            <a:hlinkClick r:id="rId2" action="ppaction://hlinksldjump"/>
          </p:cNvPr>
          <p:cNvSpPr/>
          <p:nvPr/>
        </p:nvSpPr>
        <p:spPr>
          <a:xfrm>
            <a:off x="8816476" y="5196114"/>
            <a:ext cx="1785258" cy="5686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1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109578" y="1027438"/>
            <a:ext cx="3030925" cy="1201412"/>
            <a:chOff x="0" y="0"/>
            <a:chExt cx="405823" cy="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5823" cy="83243"/>
            </a:xfrm>
            <a:custGeom>
              <a:avLst/>
              <a:gdLst/>
              <a:ahLst/>
              <a:cxnLst/>
              <a:rect l="l" t="t" r="r" b="b"/>
              <a:pathLst>
                <a:path w="405823" h="83243">
                  <a:moveTo>
                    <a:pt x="41622" y="0"/>
                  </a:moveTo>
                  <a:lnTo>
                    <a:pt x="364202" y="0"/>
                  </a:lnTo>
                  <a:cubicBezTo>
                    <a:pt x="387188" y="0"/>
                    <a:pt x="405823" y="18635"/>
                    <a:pt x="405823" y="41622"/>
                  </a:cubicBezTo>
                  <a:lnTo>
                    <a:pt x="405823" y="41622"/>
                  </a:lnTo>
                  <a:cubicBezTo>
                    <a:pt x="405823" y="64608"/>
                    <a:pt x="387188" y="83243"/>
                    <a:pt x="364202" y="83243"/>
                  </a:cubicBezTo>
                  <a:lnTo>
                    <a:pt x="41622" y="83243"/>
                  </a:lnTo>
                  <a:cubicBezTo>
                    <a:pt x="18635" y="83243"/>
                    <a:pt x="0" y="64608"/>
                    <a:pt x="0" y="41622"/>
                  </a:cubicBezTo>
                  <a:lnTo>
                    <a:pt x="0" y="41622"/>
                  </a:lnTo>
                  <a:cubicBezTo>
                    <a:pt x="0" y="18635"/>
                    <a:pt x="18635" y="0"/>
                    <a:pt x="41622" y="0"/>
                  </a:cubicBezTo>
                  <a:close/>
                </a:path>
              </a:pathLst>
            </a:custGeom>
            <a:solidFill>
              <a:srgbClr val="C5DC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5823" cy="1499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10150" y="1146997"/>
            <a:ext cx="222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Câu 4</a:t>
            </a:r>
            <a:r>
              <a:rPr lang="vi-VN" sz="5400" b="1" smtClean="0">
                <a:latin typeface="+mj-lt"/>
              </a:rPr>
              <a:t>:</a:t>
            </a:r>
            <a:endParaRPr lang="en-US" sz="5400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9864" y="2643269"/>
            <a:ext cx="95722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Đức Giê-su dạy phải yêu mến ai hết lòng, hết linh hồn và hết trí khôn?</a:t>
            </a:r>
          </a:p>
        </p:txBody>
      </p:sp>
      <p:sp>
        <p:nvSpPr>
          <p:cNvPr id="10" name="Left Arrow 9">
            <a:hlinkClick r:id="rId2" action="ppaction://hlinksldjump"/>
          </p:cNvPr>
          <p:cNvSpPr/>
          <p:nvPr/>
        </p:nvSpPr>
        <p:spPr>
          <a:xfrm>
            <a:off x="8816476" y="5196114"/>
            <a:ext cx="1785258" cy="5686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109578" y="1027438"/>
            <a:ext cx="3030925" cy="1201412"/>
            <a:chOff x="0" y="0"/>
            <a:chExt cx="405823" cy="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5823" cy="83243"/>
            </a:xfrm>
            <a:custGeom>
              <a:avLst/>
              <a:gdLst/>
              <a:ahLst/>
              <a:cxnLst/>
              <a:rect l="l" t="t" r="r" b="b"/>
              <a:pathLst>
                <a:path w="405823" h="83243">
                  <a:moveTo>
                    <a:pt x="41622" y="0"/>
                  </a:moveTo>
                  <a:lnTo>
                    <a:pt x="364202" y="0"/>
                  </a:lnTo>
                  <a:cubicBezTo>
                    <a:pt x="387188" y="0"/>
                    <a:pt x="405823" y="18635"/>
                    <a:pt x="405823" y="41622"/>
                  </a:cubicBezTo>
                  <a:lnTo>
                    <a:pt x="405823" y="41622"/>
                  </a:lnTo>
                  <a:cubicBezTo>
                    <a:pt x="405823" y="64608"/>
                    <a:pt x="387188" y="83243"/>
                    <a:pt x="364202" y="83243"/>
                  </a:cubicBezTo>
                  <a:lnTo>
                    <a:pt x="41622" y="83243"/>
                  </a:lnTo>
                  <a:cubicBezTo>
                    <a:pt x="18635" y="83243"/>
                    <a:pt x="0" y="64608"/>
                    <a:pt x="0" y="41622"/>
                  </a:cubicBezTo>
                  <a:lnTo>
                    <a:pt x="0" y="41622"/>
                  </a:lnTo>
                  <a:cubicBezTo>
                    <a:pt x="0" y="18635"/>
                    <a:pt x="18635" y="0"/>
                    <a:pt x="41622" y="0"/>
                  </a:cubicBezTo>
                  <a:close/>
                </a:path>
              </a:pathLst>
            </a:custGeom>
            <a:solidFill>
              <a:srgbClr val="C5DC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5823" cy="1499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10150" y="1146997"/>
            <a:ext cx="222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Câu 5</a:t>
            </a:r>
            <a:r>
              <a:rPr lang="vi-VN" sz="5400" b="1" smtClean="0">
                <a:latin typeface="+mj-lt"/>
              </a:rPr>
              <a:t>:</a:t>
            </a:r>
            <a:endParaRPr lang="en-US" sz="5400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0150" y="2570600"/>
            <a:ext cx="898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6000" b="1">
                <a:solidFill>
                  <a:srgbClr val="FF0000"/>
                </a:solidFill>
                <a:latin typeface="+mj-lt"/>
              </a:rPr>
              <a:t>Điều răn thứ nhất được Đức </a:t>
            </a:r>
            <a:r>
              <a:rPr lang="vi-VN" sz="6000" b="1" smtClean="0">
                <a:solidFill>
                  <a:srgbClr val="FF0000"/>
                </a:solidFill>
                <a:latin typeface="+mj-lt"/>
              </a:rPr>
              <a:t>Giêsu </a:t>
            </a:r>
            <a:r>
              <a:rPr lang="vi-VN" sz="6000" b="1">
                <a:solidFill>
                  <a:srgbClr val="FF0000"/>
                </a:solidFill>
                <a:latin typeface="+mj-lt"/>
              </a:rPr>
              <a:t>nói là điều răn như thế nào?</a:t>
            </a:r>
          </a:p>
        </p:txBody>
      </p:sp>
      <p:sp>
        <p:nvSpPr>
          <p:cNvPr id="10" name="Left Arrow 9">
            <a:hlinkClick r:id="rId2" action="ppaction://hlinksldjump"/>
          </p:cNvPr>
          <p:cNvSpPr/>
          <p:nvPr/>
        </p:nvSpPr>
        <p:spPr>
          <a:xfrm>
            <a:off x="8816476" y="5196114"/>
            <a:ext cx="1785258" cy="5686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0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109578" y="1027438"/>
            <a:ext cx="3030925" cy="1201412"/>
            <a:chOff x="0" y="0"/>
            <a:chExt cx="405823" cy="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5823" cy="83243"/>
            </a:xfrm>
            <a:custGeom>
              <a:avLst/>
              <a:gdLst/>
              <a:ahLst/>
              <a:cxnLst/>
              <a:rect l="l" t="t" r="r" b="b"/>
              <a:pathLst>
                <a:path w="405823" h="83243">
                  <a:moveTo>
                    <a:pt x="41622" y="0"/>
                  </a:moveTo>
                  <a:lnTo>
                    <a:pt x="364202" y="0"/>
                  </a:lnTo>
                  <a:cubicBezTo>
                    <a:pt x="387188" y="0"/>
                    <a:pt x="405823" y="18635"/>
                    <a:pt x="405823" y="41622"/>
                  </a:cubicBezTo>
                  <a:lnTo>
                    <a:pt x="405823" y="41622"/>
                  </a:lnTo>
                  <a:cubicBezTo>
                    <a:pt x="405823" y="64608"/>
                    <a:pt x="387188" y="83243"/>
                    <a:pt x="364202" y="83243"/>
                  </a:cubicBezTo>
                  <a:lnTo>
                    <a:pt x="41622" y="83243"/>
                  </a:lnTo>
                  <a:cubicBezTo>
                    <a:pt x="18635" y="83243"/>
                    <a:pt x="0" y="64608"/>
                    <a:pt x="0" y="41622"/>
                  </a:cubicBezTo>
                  <a:lnTo>
                    <a:pt x="0" y="41622"/>
                  </a:lnTo>
                  <a:cubicBezTo>
                    <a:pt x="0" y="18635"/>
                    <a:pt x="18635" y="0"/>
                    <a:pt x="41622" y="0"/>
                  </a:cubicBezTo>
                  <a:close/>
                </a:path>
              </a:pathLst>
            </a:custGeom>
            <a:solidFill>
              <a:srgbClr val="C5DC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5823" cy="1499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10150" y="1146997"/>
            <a:ext cx="222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Câu 6</a:t>
            </a:r>
            <a:r>
              <a:rPr lang="vi-VN" sz="5400" b="1" smtClean="0">
                <a:latin typeface="+mj-lt"/>
              </a:rPr>
              <a:t>:</a:t>
            </a:r>
            <a:endParaRPr lang="en-US" sz="5400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2800" y="2521315"/>
            <a:ext cx="8986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6000" b="1">
                <a:solidFill>
                  <a:srgbClr val="FF0000"/>
                </a:solidFill>
                <a:latin typeface="+mj-lt"/>
              </a:rPr>
              <a:t>Điều răn thứ hai dạy chúng ta phải yêu ai như chính mình?</a:t>
            </a:r>
          </a:p>
        </p:txBody>
      </p:sp>
      <p:sp>
        <p:nvSpPr>
          <p:cNvPr id="10" name="Left Arrow 9">
            <a:hlinkClick r:id="rId2" action="ppaction://hlinksldjump"/>
          </p:cNvPr>
          <p:cNvSpPr/>
          <p:nvPr/>
        </p:nvSpPr>
        <p:spPr>
          <a:xfrm>
            <a:off x="8816476" y="5196114"/>
            <a:ext cx="1785258" cy="5686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109578" y="1027438"/>
            <a:ext cx="3030925" cy="1201412"/>
            <a:chOff x="0" y="0"/>
            <a:chExt cx="405823" cy="832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5823" cy="83243"/>
            </a:xfrm>
            <a:custGeom>
              <a:avLst/>
              <a:gdLst/>
              <a:ahLst/>
              <a:cxnLst/>
              <a:rect l="l" t="t" r="r" b="b"/>
              <a:pathLst>
                <a:path w="405823" h="83243">
                  <a:moveTo>
                    <a:pt x="41622" y="0"/>
                  </a:moveTo>
                  <a:lnTo>
                    <a:pt x="364202" y="0"/>
                  </a:lnTo>
                  <a:cubicBezTo>
                    <a:pt x="387188" y="0"/>
                    <a:pt x="405823" y="18635"/>
                    <a:pt x="405823" y="41622"/>
                  </a:cubicBezTo>
                  <a:lnTo>
                    <a:pt x="405823" y="41622"/>
                  </a:lnTo>
                  <a:cubicBezTo>
                    <a:pt x="405823" y="64608"/>
                    <a:pt x="387188" y="83243"/>
                    <a:pt x="364202" y="83243"/>
                  </a:cubicBezTo>
                  <a:lnTo>
                    <a:pt x="41622" y="83243"/>
                  </a:lnTo>
                  <a:cubicBezTo>
                    <a:pt x="18635" y="83243"/>
                    <a:pt x="0" y="64608"/>
                    <a:pt x="0" y="41622"/>
                  </a:cubicBezTo>
                  <a:lnTo>
                    <a:pt x="0" y="41622"/>
                  </a:lnTo>
                  <a:cubicBezTo>
                    <a:pt x="0" y="18635"/>
                    <a:pt x="18635" y="0"/>
                    <a:pt x="41622" y="0"/>
                  </a:cubicBezTo>
                  <a:close/>
                </a:path>
              </a:pathLst>
            </a:custGeom>
            <a:solidFill>
              <a:srgbClr val="C5DC49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405823" cy="1499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10150" y="1146997"/>
            <a:ext cx="2229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Câu 7</a:t>
            </a:r>
            <a:r>
              <a:rPr lang="vi-VN" sz="5400" b="1" smtClean="0">
                <a:latin typeface="+mj-lt"/>
              </a:rPr>
              <a:t>:</a:t>
            </a:r>
            <a:endParaRPr lang="en-US" sz="5400" b="1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7008" y="2448024"/>
            <a:ext cx="79821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smtClean="0">
                <a:solidFill>
                  <a:srgbClr val="FF0000"/>
                </a:solidFill>
                <a:latin typeface="+mj-lt"/>
              </a:rPr>
              <a:t>Tất cả các sách nào đều tùy thuộc vào </a:t>
            </a:r>
          </a:p>
          <a:p>
            <a:pPr algn="ctr"/>
            <a:r>
              <a:rPr lang="vi-VN" sz="6000" b="1" smtClean="0">
                <a:solidFill>
                  <a:srgbClr val="FF0000"/>
                </a:solidFill>
                <a:latin typeface="+mj-lt"/>
              </a:rPr>
              <a:t>hai điều răn này?</a:t>
            </a:r>
            <a:endParaRPr lang="en-US" sz="60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Left Arrow 9">
            <a:hlinkClick r:id="rId2" action="ppaction://hlinksldjump"/>
          </p:cNvPr>
          <p:cNvSpPr/>
          <p:nvPr/>
        </p:nvSpPr>
        <p:spPr>
          <a:xfrm>
            <a:off x="8816476" y="5196114"/>
            <a:ext cx="1785258" cy="5686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4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299</Words>
  <Application>Microsoft Office PowerPoint</Application>
  <PresentationFormat>Widescreen</PresentationFormat>
  <Paragraphs>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DT Phudu Black</vt:lpstr>
      <vt:lpstr>Montserrat</vt:lpstr>
      <vt:lpstr>Ovo</vt:lpstr>
      <vt:lpstr>SVN-Neutraface 2</vt:lpstr>
      <vt:lpstr>UTM Androgyne</vt:lpstr>
      <vt:lpstr>Arial</vt:lpstr>
      <vt:lpstr>Calibri</vt:lpstr>
      <vt:lpstr>Calibri Light</vt:lpstr>
      <vt:lpstr>Times New Roman</vt:lpstr>
      <vt:lpstr>UTM American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Windows User</cp:lastModifiedBy>
  <cp:revision>9</cp:revision>
  <dcterms:created xsi:type="dcterms:W3CDTF">2026-10-13T03:44:04Z</dcterms:created>
  <dcterms:modified xsi:type="dcterms:W3CDTF">2026-10-18T02:22:12Z</dcterms:modified>
</cp:coreProperties>
</file>