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sldIdLst>
    <p:sldId id="256" r:id="rId7"/>
    <p:sldId id="257" r:id="rId8"/>
    <p:sldId id="258" r:id="rId9"/>
    <p:sldId id="259" r:id="rId10"/>
    <p:sldId id="337" r:id="rId11"/>
    <p:sldId id="261" r:id="rId12"/>
    <p:sldId id="338" r:id="rId13"/>
    <p:sldId id="263" r:id="rId14"/>
    <p:sldId id="339" r:id="rId15"/>
    <p:sldId id="306" r:id="rId16"/>
    <p:sldId id="308" r:id="rId17"/>
    <p:sldId id="307" r:id="rId18"/>
    <p:sldId id="309" r:id="rId19"/>
    <p:sldId id="340" r:id="rId20"/>
    <p:sldId id="265" r:id="rId21"/>
    <p:sldId id="266" r:id="rId22"/>
    <p:sldId id="267" r:id="rId23"/>
    <p:sldId id="268" r:id="rId24"/>
    <p:sldId id="269" r:id="rId25"/>
    <p:sldId id="334"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341" r:id="rId40"/>
    <p:sldId id="310" r:id="rId41"/>
    <p:sldId id="311" r:id="rId42"/>
    <p:sldId id="312" r:id="rId43"/>
    <p:sldId id="313" r:id="rId44"/>
    <p:sldId id="314" r:id="rId45"/>
    <p:sldId id="315" r:id="rId46"/>
    <p:sldId id="316" r:id="rId47"/>
    <p:sldId id="317" r:id="rId48"/>
    <p:sldId id="318" r:id="rId49"/>
    <p:sldId id="319" r:id="rId50"/>
    <p:sldId id="320" r:id="rId51"/>
    <p:sldId id="321" r:id="rId52"/>
    <p:sldId id="322" r:id="rId53"/>
    <p:sldId id="323" r:id="rId54"/>
    <p:sldId id="324" r:id="rId55"/>
    <p:sldId id="342" r:id="rId56"/>
    <p:sldId id="325" r:id="rId57"/>
    <p:sldId id="326" r:id="rId58"/>
    <p:sldId id="327" r:id="rId59"/>
    <p:sldId id="328" r:id="rId60"/>
    <p:sldId id="329" r:id="rId61"/>
    <p:sldId id="330" r:id="rId62"/>
    <p:sldId id="331" r:id="rId63"/>
    <p:sldId id="332"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114" d="100"/>
          <a:sy n="114" d="100"/>
        </p:scale>
        <p:origin x="474"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BD9BD5-0A2F-44BF-9E03-B39D94844D0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4063456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BD9BD5-0A2F-44BF-9E03-B39D94844D0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3195961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5BD9BD5-0A2F-44BF-9E03-B39D94844D0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3064077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BD9BD5-0A2F-44BF-9E03-B39D94844D0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16751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BD9BD5-0A2F-44BF-9E03-B39D94844D01}"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1412822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BD9BD5-0A2F-44BF-9E03-B39D94844D01}"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3790108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BD9BD5-0A2F-44BF-9E03-B39D94844D01}"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1493654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5BD9BD5-0A2F-44BF-9E03-B39D94844D0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1712487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5BD9BD5-0A2F-44BF-9E03-B39D94844D0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9133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BD9BD5-0A2F-44BF-9E03-B39D94844D0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505899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BD9BD5-0A2F-44BF-9E03-B39D94844D0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3835940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3981802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71972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32206420"/>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8765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15603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73506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174547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6679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510627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677624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78963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93835674"/>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424499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53956951"/>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898424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342187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154210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170389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218244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8028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219440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659496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18336105"/>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104996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77540777"/>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602998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192083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412931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127213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672466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909607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617704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33153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82402503"/>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353285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33777906"/>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623850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579145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219655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273409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505396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800113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992851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513089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77954203"/>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841187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10/6/2026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95341662"/>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019607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4884645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084757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996047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259588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606966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2249190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1717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BD9BD5-0A2F-44BF-9E03-B39D94844D01}" type="datetimeFigureOut">
              <a:rPr lang="en-US" smtClean="0"/>
              <a:t>10/6/2026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5C8586-46AB-4702-8EFC-F55DD5C06DF4}" type="slidenum">
              <a:rPr lang="en-US" smtClean="0"/>
              <a:t>‹#›</a:t>
            </a:fld>
            <a:endParaRPr lang="en-US"/>
          </a:p>
        </p:txBody>
      </p:sp>
    </p:spTree>
    <p:extLst>
      <p:ext uri="{BB962C8B-B14F-4D97-AF65-F5344CB8AC3E}">
        <p14:creationId xmlns:p14="http://schemas.microsoft.com/office/powerpoint/2010/main" val="3535536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619367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379427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452292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4644591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10/6/2026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778471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0.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0.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0.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0.xml"/></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0.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0.xml"/></Relationships>
</file>

<file path=ppt/slides/_rels/slide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0.xml"/></Relationships>
</file>

<file path=ppt/slides/_rels/slide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0.xml"/></Relationships>
</file>

<file path=ppt/slides/_rels/slide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0.xml"/></Relationships>
</file>

<file path=ppt/slides/_rels/slide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0.xml"/></Relationships>
</file>

<file path=ppt/slides/_rels/slide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0.xml"/></Relationships>
</file>

<file path=ppt/slides/_rels/slide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0.xml"/></Relationships>
</file>

<file path=ppt/slides/_rels/slide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0.xml"/></Relationships>
</file>

<file path=ppt/slides/_rels/slide5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4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_rels/slide5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_rels/slide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_rels/slide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_rels/slide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_rels/slide5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_rels/slide5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https://www.tonggiaophanhanoi.org/wp-content/uploads/2022/09/chua-nhat-23-t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166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264705" cy="7166113"/>
          </a:xfrm>
          <a:prstGeom prst="rect">
            <a:avLst/>
          </a:prstGeom>
        </p:spPr>
      </p:pic>
    </p:spTree>
    <p:extLst>
      <p:ext uri="{BB962C8B-B14F-4D97-AF65-F5344CB8AC3E}">
        <p14:creationId xmlns:p14="http://schemas.microsoft.com/office/powerpoint/2010/main" val="3278202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smtClean="0">
                <a:solidFill>
                  <a:srgbClr val="FF0000"/>
                </a:solidFill>
                <a:latin typeface="Arial" panose="020B0604020202020204" pitchFamily="34" charset="0"/>
                <a:cs typeface="Arial" panose="020B0604020202020204" pitchFamily="34" charset="0"/>
              </a:rPr>
              <a:t>TIẾN VÀO THÁNH CUNG</a:t>
            </a:r>
            <a:endParaRPr lang="en-US" sz="6000" b="1" dirty="0">
              <a:solidFill>
                <a:srgbClr val="FF000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238979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92700" y="235132"/>
            <a:ext cx="11393832" cy="590931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a:noFill/>
                </a:ln>
                <a:solidFill>
                  <a:srgbClr val="FF0000"/>
                </a:solidFill>
                <a:effectLst/>
                <a:uLnTx/>
                <a:uFillTx/>
                <a:latin typeface="Arial" panose="020B0604020202020204" pitchFamily="34" charset="0"/>
                <a:cs typeface="Arial" panose="020B0604020202020204" pitchFamily="34" charset="0"/>
              </a:rPr>
              <a:t>ĐK</a:t>
            </a:r>
            <a:r>
              <a:rPr kumimoji="0" lang="vi-VN" sz="5400" b="1" i="0" u="none" strike="noStrike" kern="1200" cap="none" spc="0" normalizeH="0" baseline="0" noProof="0" dirty="0" smtClean="0">
                <a:ln>
                  <a:noFill/>
                </a:ln>
                <a:solidFill>
                  <a:srgbClr val="FF0000"/>
                </a:solidFill>
                <a:effectLst/>
                <a:uLnTx/>
                <a:uFillTx/>
                <a:latin typeface="Arial" panose="020B0604020202020204" pitchFamily="34" charset="0"/>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US" sz="54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T</a:t>
            </a:r>
            <a:r>
              <a:rPr kumimoji="0" lang="vi-VN" sz="54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iến </a:t>
            </a:r>
            <a:r>
              <a:rPr kumimoji="0" lang="vi-VN" sz="5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vào thánh cung tâm tư con nhảy mừng. Dâng Chúa (í a) nhân từ tiếng hát ngợi khen. Muôn lòng chung nhịp vang tiếng chúc vinh suy tôn Ngài muôn đời. Đi lên! Đi lên! Nào muôn ngàn dân nước, chung cám tạ ơn Chúa.</a:t>
            </a:r>
            <a:endParaRPr kumimoji="0" lang="vi-VN" sz="5400" b="1" i="0" u="none" strike="noStrike" kern="1200" cap="none" spc="0" normalizeH="0" baseline="0" noProof="0" dirty="0" smtClean="0">
              <a:ln>
                <a:noFill/>
              </a:ln>
              <a:solidFill>
                <a:srgbClr val="333333"/>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23423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274321"/>
            <a:ext cx="11350171"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Chúa đã làm phép lạ cho tuổi xuân con reo mừng. Tay Chúa mở trao ban, suối dạt dào muôn thánh ân.</a:t>
            </a:r>
            <a:endParaRPr kumimoji="0" lang="vi-VN" sz="72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930521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92700" y="235132"/>
            <a:ext cx="11393832" cy="590931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a:noFill/>
                </a:ln>
                <a:solidFill>
                  <a:srgbClr val="FF0000"/>
                </a:solidFill>
                <a:effectLst/>
                <a:uLnTx/>
                <a:uFillTx/>
                <a:latin typeface="Arial" panose="020B0604020202020204" pitchFamily="34" charset="0"/>
                <a:cs typeface="Arial" panose="020B0604020202020204" pitchFamily="34" charset="0"/>
              </a:rPr>
              <a:t>ĐK</a:t>
            </a:r>
            <a:r>
              <a:rPr kumimoji="0" lang="vi-VN" sz="5400" b="1" i="0" u="none" strike="noStrike" kern="1200" cap="none" spc="0" normalizeH="0" baseline="0" noProof="0" dirty="0" smtClean="0">
                <a:ln>
                  <a:noFill/>
                </a:ln>
                <a:solidFill>
                  <a:srgbClr val="FF0000"/>
                </a:solidFill>
                <a:effectLst/>
                <a:uLnTx/>
                <a:uFillTx/>
                <a:latin typeface="Arial" panose="020B0604020202020204" pitchFamily="34" charset="0"/>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US" sz="54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T</a:t>
            </a:r>
            <a:r>
              <a:rPr kumimoji="0" lang="vi-VN" sz="54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iến </a:t>
            </a:r>
            <a:r>
              <a:rPr kumimoji="0" lang="vi-VN" sz="5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vào thánh cung tâm tư con nhảy mừng. Dâng Chúa (í a) nhân từ tiếng hát ngợi khen. Muôn lòng chung nhịp vang tiếng chúc vinh suy tôn Ngài muôn đời. Đi lên! Đi lên! Nào muôn ngàn dân nước, chung cám tạ ơn Chúa.</a:t>
            </a:r>
            <a:endParaRPr kumimoji="0" lang="vi-VN" sz="5400" b="1" i="0" u="none" strike="noStrike" kern="1200" cap="none" spc="0" normalizeH="0" baseline="0" noProof="0" dirty="0" smtClean="0">
              <a:ln>
                <a:noFill/>
              </a:ln>
              <a:solidFill>
                <a:srgbClr val="333333"/>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37337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450761"/>
            <a:ext cx="11171707"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Chính đây tòa Chúa ngự, đây thành đô con nương nhờ. Trong hy vọng tin yêu, chung lòng thành chung lễ dâng.</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291215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92700" y="235132"/>
            <a:ext cx="11393832" cy="590931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a:noFill/>
                </a:ln>
                <a:solidFill>
                  <a:srgbClr val="FF0000"/>
                </a:solidFill>
                <a:effectLst/>
                <a:uLnTx/>
                <a:uFillTx/>
                <a:latin typeface="Arial" panose="020B0604020202020204" pitchFamily="34" charset="0"/>
                <a:cs typeface="Arial" panose="020B0604020202020204" pitchFamily="34" charset="0"/>
              </a:rPr>
              <a:t>ĐK</a:t>
            </a:r>
            <a:r>
              <a:rPr kumimoji="0" lang="vi-VN" sz="5400" b="1" i="0" u="none" strike="noStrike" kern="1200" cap="none" spc="0" normalizeH="0" baseline="0" noProof="0" dirty="0" smtClean="0">
                <a:ln>
                  <a:noFill/>
                </a:ln>
                <a:solidFill>
                  <a:srgbClr val="FF0000"/>
                </a:solidFill>
                <a:effectLst/>
                <a:uLnTx/>
                <a:uFillTx/>
                <a:latin typeface="Arial" panose="020B0604020202020204" pitchFamily="34" charset="0"/>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US" sz="54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T</a:t>
            </a:r>
            <a:r>
              <a:rPr kumimoji="0" lang="vi-VN" sz="54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iến </a:t>
            </a:r>
            <a:r>
              <a:rPr kumimoji="0" lang="vi-VN" sz="5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vào thánh cung tâm tư con nhảy mừng. Dâng Chúa (í a) nhân từ tiếng hát ngợi khen. Muôn lòng chung nhịp vang tiếng chúc vinh suy tôn Ngài muôn đời. Đi lên! Đi lên! Nào muôn ngàn dân nước, chung cám tạ ơn Chúa.</a:t>
            </a:r>
            <a:endParaRPr kumimoji="0" lang="vi-VN" sz="5400" b="1" i="0" u="none" strike="noStrike" kern="1200" cap="none" spc="0" normalizeH="0" baseline="0" noProof="0" dirty="0" smtClean="0">
              <a:ln>
                <a:noFill/>
              </a:ln>
              <a:solidFill>
                <a:srgbClr val="333333"/>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95304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274321"/>
            <a:ext cx="11350171"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Chúa nghe lời khấn nguyện, nghe trần gian đang kêu cầu. Xin muôn thưở an vui, xin ngàn đời luôn thắm tươi.</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99141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92700" y="235132"/>
            <a:ext cx="11393832" cy="590931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a:noFill/>
                </a:ln>
                <a:solidFill>
                  <a:srgbClr val="FF0000"/>
                </a:solidFill>
                <a:effectLst/>
                <a:uLnTx/>
                <a:uFillTx/>
                <a:latin typeface="Arial" panose="020B0604020202020204" pitchFamily="34" charset="0"/>
                <a:cs typeface="Arial" panose="020B0604020202020204" pitchFamily="34" charset="0"/>
              </a:rPr>
              <a:t>ĐK</a:t>
            </a:r>
            <a:r>
              <a:rPr kumimoji="0" lang="vi-VN" sz="5400" b="1" i="0" u="none" strike="noStrike" kern="1200" cap="none" spc="0" normalizeH="0" baseline="0" noProof="0" dirty="0" smtClean="0">
                <a:ln>
                  <a:noFill/>
                </a:ln>
                <a:solidFill>
                  <a:srgbClr val="FF0000"/>
                </a:solidFill>
                <a:effectLst/>
                <a:uLnTx/>
                <a:uFillTx/>
                <a:latin typeface="Arial" panose="020B0604020202020204" pitchFamily="34" charset="0"/>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US" sz="54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T</a:t>
            </a:r>
            <a:r>
              <a:rPr kumimoji="0" lang="vi-VN" sz="54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iến </a:t>
            </a:r>
            <a:r>
              <a:rPr kumimoji="0" lang="vi-VN" sz="5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vào thánh cung tâm tư con nhảy mừng. Dâng Chúa (í a) nhân từ tiếng hát ngợi khen. Muôn lòng chung nhịp vang tiếng chúc vinh suy tôn Ngài muôn đời. Đi lên! Đi lên! Nào muôn ngàn dân nước, chung cám tạ ơn Chúa.</a:t>
            </a:r>
            <a:endParaRPr kumimoji="0" lang="vi-VN" sz="5400" b="1" i="0" u="none" strike="noStrike" kern="1200" cap="none" spc="0" normalizeH="0" baseline="0" noProof="0" dirty="0" smtClean="0">
              <a:ln>
                <a:noFill/>
              </a:ln>
              <a:solidFill>
                <a:srgbClr val="333333"/>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63104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6000" b="1" smtClean="0">
                <a:solidFill>
                  <a:srgbClr val="FF0000"/>
                </a:solidFill>
                <a:latin typeface="Arial" panose="020B0604020202020204" pitchFamily="34" charset="0"/>
                <a:cs typeface="Arial" panose="020B0604020202020204" pitchFamily="34" charset="0"/>
              </a:rPr>
              <a:t>ĐÁP CA</a:t>
            </a:r>
            <a:endParaRPr lang="en-US" sz="6000" b="1" dirty="0">
              <a:solidFill>
                <a:srgbClr val="FF000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774373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763397" y="2014193"/>
            <a:ext cx="10167457" cy="3965188"/>
          </a:xfrm>
          <a:prstGeom prst="rect">
            <a:avLst/>
          </a:prstGeom>
        </p:spPr>
        <p:txBody>
          <a:bodyPr wrap="square">
            <a:spAutoFit/>
          </a:bodyPr>
          <a:lstStyle/>
          <a:p>
            <a:pPr algn="just" fontAlgn="base">
              <a:spcAft>
                <a:spcPts val="1440"/>
              </a:spcAft>
            </a:pPr>
            <a:r>
              <a:rPr lang="en-US" sz="6000" b="1" dirty="0" err="1">
                <a:solidFill>
                  <a:srgbClr val="333333"/>
                </a:solidFill>
                <a:latin typeface="Arial" panose="020B0604020202020204" pitchFamily="34" charset="0"/>
                <a:ea typeface="Times New Roman" panose="02020603050405020304" pitchFamily="18" charset="0"/>
              </a:rPr>
              <a:t>Chúa</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chăn</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nuôi</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tôi</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nên</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đời</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tôi</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chẳng</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thiếu</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thốn</a:t>
            </a:r>
            <a:r>
              <a:rPr lang="en-US" sz="6000" b="1" dirty="0">
                <a:solidFill>
                  <a:srgbClr val="333333"/>
                </a:solidFill>
                <a:latin typeface="Arial" panose="020B0604020202020204" pitchFamily="34" charset="0"/>
                <a:ea typeface="Times New Roman" panose="02020603050405020304" pitchFamily="18" charset="0"/>
              </a:rPr>
              <a:t> chi. </a:t>
            </a:r>
            <a:endParaRPr lang="en-US" sz="6000" b="1" dirty="0" smtClean="0">
              <a:solidFill>
                <a:srgbClr val="333333"/>
              </a:solidFill>
              <a:latin typeface="Arial" panose="020B0604020202020204" pitchFamily="34" charset="0"/>
              <a:ea typeface="Times New Roman" panose="02020603050405020304" pitchFamily="18" charset="0"/>
            </a:endParaRPr>
          </a:p>
          <a:p>
            <a:pPr algn="just" fontAlgn="base">
              <a:spcAft>
                <a:spcPts val="1440"/>
              </a:spcAft>
            </a:pPr>
            <a:r>
              <a:rPr lang="en-US" sz="6000" b="1" dirty="0" err="1" smtClean="0">
                <a:solidFill>
                  <a:srgbClr val="333333"/>
                </a:solidFill>
                <a:latin typeface="Arial" panose="020B0604020202020204" pitchFamily="34" charset="0"/>
                <a:ea typeface="Times New Roman" panose="02020603050405020304" pitchFamily="18" charset="0"/>
              </a:rPr>
              <a:t>Chúa</a:t>
            </a:r>
            <a:r>
              <a:rPr lang="en-US" sz="6000" b="1" dirty="0" smtClean="0">
                <a:solidFill>
                  <a:srgbClr val="333333"/>
                </a:solidFill>
                <a:latin typeface="Arial" panose="020B0604020202020204" pitchFamily="34" charset="0"/>
                <a:ea typeface="Times New Roman" panose="02020603050405020304" pitchFamily="18" charset="0"/>
              </a:rPr>
              <a:t> </a:t>
            </a:r>
            <a:r>
              <a:rPr lang="en-US" sz="6000" b="1" dirty="0">
                <a:solidFill>
                  <a:srgbClr val="333333"/>
                </a:solidFill>
                <a:latin typeface="Arial" panose="020B0604020202020204" pitchFamily="34" charset="0"/>
                <a:ea typeface="Times New Roman" panose="02020603050405020304" pitchFamily="18" charset="0"/>
              </a:rPr>
              <a:t>ở </a:t>
            </a:r>
            <a:r>
              <a:rPr lang="en-US" sz="6000" b="1" dirty="0" err="1">
                <a:solidFill>
                  <a:srgbClr val="333333"/>
                </a:solidFill>
                <a:latin typeface="Arial" panose="020B0604020202020204" pitchFamily="34" charset="0"/>
                <a:ea typeface="Times New Roman" panose="02020603050405020304" pitchFamily="18" charset="0"/>
              </a:rPr>
              <a:t>cùng</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tôi</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thì</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đời</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tôi</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đâu</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còn</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sợ</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gì</a:t>
            </a:r>
            <a:r>
              <a:rPr lang="en-US" sz="6000" b="1" dirty="0">
                <a:solidFill>
                  <a:srgbClr val="333333"/>
                </a:solidFill>
                <a:latin typeface="Arial" panose="020B0604020202020204" pitchFamily="34" charset="0"/>
                <a:ea typeface="Times New Roman" panose="02020603050405020304" pitchFamily="18" charset="0"/>
              </a:rPr>
              <a:t>.</a:t>
            </a:r>
            <a:endParaRPr lang="en-US" sz="5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450599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6000" b="1" smtClean="0">
                <a:solidFill>
                  <a:srgbClr val="FF0000"/>
                </a:solidFill>
                <a:latin typeface="Arial" panose="020B0604020202020204" pitchFamily="34" charset="0"/>
                <a:cs typeface="Arial" panose="020B0604020202020204" pitchFamily="34" charset="0"/>
              </a:rPr>
              <a:t>ALLELUIA</a:t>
            </a:r>
            <a:endParaRPr lang="en-US" sz="6000" b="1" dirty="0">
              <a:solidFill>
                <a:srgbClr val="FF000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664727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031" y="-123625"/>
            <a:ext cx="12575567" cy="7109717"/>
          </a:xfrm>
          <a:prstGeom prst="rect">
            <a:avLst/>
          </a:prstGeom>
        </p:spPr>
      </p:pic>
      <p:sp>
        <p:nvSpPr>
          <p:cNvPr id="4" name="Rectangle 3"/>
          <p:cNvSpPr/>
          <p:nvPr/>
        </p:nvSpPr>
        <p:spPr>
          <a:xfrm>
            <a:off x="788565" y="1679713"/>
            <a:ext cx="10561740" cy="2862322"/>
          </a:xfrm>
          <a:prstGeom prst="rect">
            <a:avLst/>
          </a:prstGeom>
        </p:spPr>
        <p:txBody>
          <a:bodyPr wrap="square">
            <a:spAutoFit/>
          </a:bodyPr>
          <a:lstStyle/>
          <a:p>
            <a:pPr lvl="0" algn="just"/>
            <a:r>
              <a:rPr lang="en-US" sz="6000" b="1" dirty="0" err="1">
                <a:solidFill>
                  <a:srgbClr val="333333"/>
                </a:solidFill>
                <a:latin typeface="Arial" panose="020B0604020202020204" pitchFamily="34" charset="0"/>
                <a:ea typeface="Calibri" panose="020F0502020204030204" pitchFamily="34" charset="0"/>
              </a:rPr>
              <a:t>Lạy</a:t>
            </a:r>
            <a:r>
              <a:rPr lang="en-US" sz="6000" b="1" dirty="0">
                <a:solidFill>
                  <a:srgbClr val="333333"/>
                </a:solidFill>
                <a:latin typeface="Arial" panose="020B0604020202020204" pitchFamily="34" charset="0"/>
                <a:ea typeface="Calibri" panose="020F0502020204030204" pitchFamily="34" charset="0"/>
              </a:rPr>
              <a:t> </a:t>
            </a:r>
            <a:r>
              <a:rPr lang="en-US" sz="6000" b="1" dirty="0" err="1">
                <a:solidFill>
                  <a:srgbClr val="333333"/>
                </a:solidFill>
                <a:latin typeface="Arial" panose="020B0604020202020204" pitchFamily="34" charset="0"/>
                <a:ea typeface="Calibri" panose="020F0502020204030204" pitchFamily="34" charset="0"/>
              </a:rPr>
              <a:t>Chúa</a:t>
            </a:r>
            <a:r>
              <a:rPr lang="en-US" sz="6000" b="1" dirty="0">
                <a:solidFill>
                  <a:srgbClr val="333333"/>
                </a:solidFill>
                <a:latin typeface="Arial" panose="020B0604020202020204" pitchFamily="34" charset="0"/>
                <a:ea typeface="Calibri" panose="020F0502020204030204" pitchFamily="34" charset="0"/>
              </a:rPr>
              <a:t>, </a:t>
            </a:r>
            <a:r>
              <a:rPr lang="en-US" sz="6000" b="1" dirty="0" err="1">
                <a:solidFill>
                  <a:srgbClr val="333333"/>
                </a:solidFill>
                <a:latin typeface="Arial" panose="020B0604020202020204" pitchFamily="34" charset="0"/>
                <a:ea typeface="Calibri" panose="020F0502020204030204" pitchFamily="34" charset="0"/>
              </a:rPr>
              <a:t>xin</a:t>
            </a:r>
            <a:r>
              <a:rPr lang="en-US" sz="6000" b="1" dirty="0">
                <a:solidFill>
                  <a:srgbClr val="333333"/>
                </a:solidFill>
                <a:latin typeface="Arial" panose="020B0604020202020204" pitchFamily="34" charset="0"/>
                <a:ea typeface="Calibri" panose="020F0502020204030204" pitchFamily="34" charset="0"/>
              </a:rPr>
              <a:t> </a:t>
            </a:r>
            <a:r>
              <a:rPr lang="en-US" sz="6000" b="1" dirty="0" err="1">
                <a:solidFill>
                  <a:srgbClr val="333333"/>
                </a:solidFill>
                <a:latin typeface="Arial" panose="020B0604020202020204" pitchFamily="34" charset="0"/>
                <a:ea typeface="Calibri" panose="020F0502020204030204" pitchFamily="34" charset="0"/>
              </a:rPr>
              <a:t>hãy</a:t>
            </a:r>
            <a:r>
              <a:rPr lang="en-US" sz="6000" b="1" dirty="0">
                <a:solidFill>
                  <a:srgbClr val="333333"/>
                </a:solidFill>
                <a:latin typeface="Arial" panose="020B0604020202020204" pitchFamily="34" charset="0"/>
                <a:ea typeface="Calibri" panose="020F0502020204030204" pitchFamily="34" charset="0"/>
              </a:rPr>
              <a:t> </a:t>
            </a:r>
            <a:r>
              <a:rPr lang="en-US" sz="6000" b="1" dirty="0" err="1">
                <a:solidFill>
                  <a:srgbClr val="333333"/>
                </a:solidFill>
                <a:latin typeface="Arial" panose="020B0604020202020204" pitchFamily="34" charset="0"/>
                <a:ea typeface="Calibri" panose="020F0502020204030204" pitchFamily="34" charset="0"/>
              </a:rPr>
              <a:t>mở</a:t>
            </a:r>
            <a:r>
              <a:rPr lang="en-US" sz="6000" b="1" dirty="0">
                <a:solidFill>
                  <a:srgbClr val="333333"/>
                </a:solidFill>
                <a:latin typeface="Arial" panose="020B0604020202020204" pitchFamily="34" charset="0"/>
                <a:ea typeface="Calibri" panose="020F0502020204030204" pitchFamily="34" charset="0"/>
              </a:rPr>
              <a:t> </a:t>
            </a:r>
            <a:r>
              <a:rPr lang="en-US" sz="6000" b="1" dirty="0" err="1">
                <a:solidFill>
                  <a:srgbClr val="333333"/>
                </a:solidFill>
                <a:latin typeface="Arial" panose="020B0604020202020204" pitchFamily="34" charset="0"/>
                <a:ea typeface="Calibri" panose="020F0502020204030204" pitchFamily="34" charset="0"/>
              </a:rPr>
              <a:t>lòng</a:t>
            </a:r>
            <a:r>
              <a:rPr lang="en-US" sz="6000" b="1" dirty="0">
                <a:solidFill>
                  <a:srgbClr val="333333"/>
                </a:solidFill>
                <a:latin typeface="Arial" panose="020B0604020202020204" pitchFamily="34" charset="0"/>
                <a:ea typeface="Calibri" panose="020F0502020204030204" pitchFamily="34" charset="0"/>
              </a:rPr>
              <a:t> </a:t>
            </a:r>
            <a:r>
              <a:rPr lang="en-US" sz="6000" b="1" dirty="0" err="1">
                <a:solidFill>
                  <a:srgbClr val="333333"/>
                </a:solidFill>
                <a:latin typeface="Arial" panose="020B0604020202020204" pitchFamily="34" charset="0"/>
                <a:ea typeface="Calibri" panose="020F0502020204030204" pitchFamily="34" charset="0"/>
              </a:rPr>
              <a:t>chúng</a:t>
            </a:r>
            <a:r>
              <a:rPr lang="en-US" sz="6000" b="1" dirty="0">
                <a:solidFill>
                  <a:srgbClr val="333333"/>
                </a:solidFill>
                <a:latin typeface="Arial" panose="020B0604020202020204" pitchFamily="34" charset="0"/>
                <a:ea typeface="Calibri" panose="020F0502020204030204" pitchFamily="34" charset="0"/>
              </a:rPr>
              <a:t> con, </a:t>
            </a:r>
            <a:r>
              <a:rPr lang="en-US" sz="6000" b="1" dirty="0" err="1">
                <a:solidFill>
                  <a:srgbClr val="333333"/>
                </a:solidFill>
                <a:latin typeface="Arial" panose="020B0604020202020204" pitchFamily="34" charset="0"/>
                <a:ea typeface="Calibri" panose="020F0502020204030204" pitchFamily="34" charset="0"/>
              </a:rPr>
              <a:t>để</a:t>
            </a:r>
            <a:r>
              <a:rPr lang="en-US" sz="6000" b="1" dirty="0">
                <a:solidFill>
                  <a:srgbClr val="333333"/>
                </a:solidFill>
                <a:latin typeface="Arial" panose="020B0604020202020204" pitchFamily="34" charset="0"/>
                <a:ea typeface="Calibri" panose="020F0502020204030204" pitchFamily="34" charset="0"/>
              </a:rPr>
              <a:t> </a:t>
            </a:r>
            <a:r>
              <a:rPr lang="en-US" sz="6000" b="1" dirty="0" err="1">
                <a:solidFill>
                  <a:srgbClr val="333333"/>
                </a:solidFill>
                <a:latin typeface="Arial" panose="020B0604020202020204" pitchFamily="34" charset="0"/>
                <a:ea typeface="Calibri" panose="020F0502020204030204" pitchFamily="34" charset="0"/>
              </a:rPr>
              <a:t>chúng</a:t>
            </a:r>
            <a:r>
              <a:rPr lang="en-US" sz="6000" b="1" dirty="0">
                <a:solidFill>
                  <a:srgbClr val="333333"/>
                </a:solidFill>
                <a:latin typeface="Arial" panose="020B0604020202020204" pitchFamily="34" charset="0"/>
                <a:ea typeface="Calibri" panose="020F0502020204030204" pitchFamily="34" charset="0"/>
              </a:rPr>
              <a:t> con </a:t>
            </a:r>
            <a:r>
              <a:rPr lang="en-US" sz="6000" b="1" dirty="0" err="1">
                <a:solidFill>
                  <a:srgbClr val="333333"/>
                </a:solidFill>
                <a:latin typeface="Arial" panose="020B0604020202020204" pitchFamily="34" charset="0"/>
                <a:ea typeface="Calibri" panose="020F0502020204030204" pitchFamily="34" charset="0"/>
              </a:rPr>
              <a:t>lắng</a:t>
            </a:r>
            <a:r>
              <a:rPr lang="en-US" sz="6000" b="1" dirty="0">
                <a:solidFill>
                  <a:srgbClr val="333333"/>
                </a:solidFill>
                <a:latin typeface="Arial" panose="020B0604020202020204" pitchFamily="34" charset="0"/>
                <a:ea typeface="Calibri" panose="020F0502020204030204" pitchFamily="34" charset="0"/>
              </a:rPr>
              <a:t> </a:t>
            </a:r>
            <a:r>
              <a:rPr lang="en-US" sz="6000" b="1" dirty="0" err="1">
                <a:solidFill>
                  <a:srgbClr val="333333"/>
                </a:solidFill>
                <a:latin typeface="Arial" panose="020B0604020202020204" pitchFamily="34" charset="0"/>
                <a:ea typeface="Calibri" panose="020F0502020204030204" pitchFamily="34" charset="0"/>
              </a:rPr>
              <a:t>nghe</a:t>
            </a:r>
            <a:r>
              <a:rPr lang="en-US" sz="6000" b="1" dirty="0">
                <a:solidFill>
                  <a:srgbClr val="333333"/>
                </a:solidFill>
                <a:latin typeface="Arial" panose="020B0604020202020204" pitchFamily="34" charset="0"/>
                <a:ea typeface="Calibri" panose="020F0502020204030204" pitchFamily="34" charset="0"/>
              </a:rPr>
              <a:t> </a:t>
            </a:r>
            <a:r>
              <a:rPr lang="en-US" sz="6000" b="1" dirty="0" err="1">
                <a:solidFill>
                  <a:srgbClr val="333333"/>
                </a:solidFill>
                <a:latin typeface="Arial" panose="020B0604020202020204" pitchFamily="34" charset="0"/>
                <a:ea typeface="Calibri" panose="020F0502020204030204" pitchFamily="34" charset="0"/>
              </a:rPr>
              <a:t>Lời</a:t>
            </a:r>
            <a:r>
              <a:rPr lang="en-US" sz="6000" b="1" dirty="0">
                <a:solidFill>
                  <a:srgbClr val="333333"/>
                </a:solidFill>
                <a:latin typeface="Arial" panose="020B0604020202020204" pitchFamily="34" charset="0"/>
                <a:ea typeface="Calibri" panose="020F0502020204030204" pitchFamily="34" charset="0"/>
              </a:rPr>
              <a:t> Con </a:t>
            </a:r>
            <a:r>
              <a:rPr lang="en-US" sz="6000" b="1" dirty="0" err="1">
                <a:solidFill>
                  <a:srgbClr val="333333"/>
                </a:solidFill>
                <a:latin typeface="Arial" panose="020B0604020202020204" pitchFamily="34" charset="0"/>
                <a:ea typeface="Calibri" panose="020F0502020204030204" pitchFamily="34" charset="0"/>
              </a:rPr>
              <a:t>của</a:t>
            </a:r>
            <a:r>
              <a:rPr lang="en-US" sz="6000" b="1" dirty="0">
                <a:solidFill>
                  <a:srgbClr val="333333"/>
                </a:solidFill>
                <a:latin typeface="Arial" panose="020B0604020202020204" pitchFamily="34" charset="0"/>
                <a:ea typeface="Calibri" panose="020F0502020204030204" pitchFamily="34" charset="0"/>
              </a:rPr>
              <a:t> </a:t>
            </a:r>
            <a:r>
              <a:rPr lang="en-US" sz="6000" b="1" dirty="0" err="1">
                <a:solidFill>
                  <a:srgbClr val="333333"/>
                </a:solidFill>
                <a:latin typeface="Arial" panose="020B0604020202020204" pitchFamily="34" charset="0"/>
                <a:ea typeface="Calibri" panose="020F0502020204030204" pitchFamily="34" charset="0"/>
              </a:rPr>
              <a:t>Ngài</a:t>
            </a:r>
            <a:r>
              <a:rPr lang="en-US" sz="6000" b="1" dirty="0">
                <a:solidFill>
                  <a:srgbClr val="333333"/>
                </a:solidFill>
                <a:latin typeface="Arial" panose="020B0604020202020204" pitchFamily="34" charset="0"/>
                <a:ea typeface="Calibri" panose="020F0502020204030204" pitchFamily="34" charset="0"/>
              </a:rPr>
              <a:t>.</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80962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https://www.tonggiaophanhanoi.org/wp-content/uploads/2022/09/chua-nhat-23-t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166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264705" cy="7166113"/>
          </a:xfrm>
          <a:prstGeom prst="rect">
            <a:avLst/>
          </a:prstGeom>
        </p:spPr>
      </p:pic>
    </p:spTree>
    <p:extLst>
      <p:ext uri="{BB962C8B-B14F-4D97-AF65-F5344CB8AC3E}">
        <p14:creationId xmlns:p14="http://schemas.microsoft.com/office/powerpoint/2010/main" val="3213634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dirty="0">
                <a:solidFill>
                  <a:srgbClr val="FF0000"/>
                </a:solidFill>
                <a:latin typeface="Arial" panose="020B0604020202020204" pitchFamily="34" charset="0"/>
                <a:cs typeface="Arial" panose="020B0604020202020204" pitchFamily="34" charset="0"/>
              </a:rPr>
              <a:t>DÂNG</a:t>
            </a:r>
          </a:p>
        </p:txBody>
      </p:sp>
    </p:spTree>
    <p:extLst>
      <p:ext uri="{BB962C8B-B14F-4D97-AF65-F5344CB8AC3E}">
        <p14:creationId xmlns:p14="http://schemas.microsoft.com/office/powerpoint/2010/main" val="3223022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755009" y="143692"/>
            <a:ext cx="11006356" cy="590931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FF0000"/>
                </a:solidFill>
                <a:effectLst/>
                <a:uLnTx/>
                <a:uFillTx/>
                <a:latin typeface="Century Gothic" panose="020B0502020202020204"/>
                <a:ea typeface="+mn-ea"/>
                <a:cs typeface="+mn-cs"/>
              </a:rPr>
              <a:t>  </a:t>
            </a:r>
            <a:r>
              <a:rPr kumimoji="0" lang="en-US" sz="54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1. </a:t>
            </a:r>
            <a:r>
              <a:rPr kumimoji="0" lang="vi-VN" sz="5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US" sz="5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a:t>
            </a:r>
            <a:r>
              <a:rPr kumimoji="0" lang="vi-VN" sz="5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ày đây bông lúa mới, với đây chùm nho tươi. Hoa màu ruộng đồng còn đang ngát hương thơm nồng. Cùng lao công sớm tối, tháng năm đầy lo toan. Xin kính dâng Ngài hoa trái thơm lành Ngài đã thuơng ban.</a:t>
            </a:r>
            <a:endParaRPr kumimoji="0" lang="vi-VN" sz="5400" b="1"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014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9" y="444136"/>
            <a:ext cx="11279292"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Century Gothic" panose="020B0502020202020204"/>
                <a:ea typeface="+mn-ea"/>
                <a:cs typeface="+mn-cs"/>
              </a:rPr>
              <a:t>ĐK.</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Xin dâng, xin dâng lên Chúa bánh rượu ngon xin Ngài đoái trông. Xin dâng, xin dâng lên Chúa xác hồn con, xin Ngài đỡ nâng.</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80897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746620" y="339634"/>
            <a:ext cx="10897299" cy="590931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2. </a:t>
            </a:r>
            <a:r>
              <a:rPr kumimoji="0" lang="vi-VN" sz="5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Và xin dâng tiến Chúa, phút giây đời an vui. Dâng Ngài tình yêu cùng bao ước mơ trong đời. Cùng dâng bao nước mắt, với bao niềm thương đau. Bao nỗi cơ cầu, mưa nắng dãi dầu cuộc sống hôm </a:t>
            </a:r>
            <a:r>
              <a:rPr kumimoji="0" lang="vi-VN" sz="54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nay</a:t>
            </a:r>
            <a:r>
              <a:rPr kumimoji="0" lang="en-US" sz="54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a:t>
            </a:r>
            <a:endParaRPr kumimoji="0" lang="vi-VN" sz="5400" b="1" i="0" u="none" strike="noStrike" kern="1200" cap="none" spc="0" normalizeH="0" baseline="0" noProof="0" dirty="0">
              <a:ln>
                <a:noFill/>
              </a:ln>
              <a:solidFill>
                <a:srgbClr val="333333"/>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6323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5FC89-13E0-26FE-B370-C00F143C68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E6F27B-345B-861A-BEBF-86B2E055D99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8DA60CA-F026-AB01-2A5E-2BF9B9B2FB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4BAB4A5-1DE3-7826-5804-8C57EB8F32B7}"/>
              </a:ext>
            </a:extLst>
          </p:cNvPr>
          <p:cNvSpPr/>
          <p:nvPr/>
        </p:nvSpPr>
        <p:spPr>
          <a:xfrm>
            <a:off x="425029" y="444136"/>
            <a:ext cx="11279292"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Century Gothic" panose="020B0502020202020204"/>
                <a:ea typeface="+mn-ea"/>
                <a:cs typeface="+mn-cs"/>
              </a:rPr>
              <a:t>ĐK.</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Xin dâng, xin dâng lên Chúa bánh rượu ngon xin Ngài đoái trông. Xin dâng, xin dâng lên Chúa xác hồn con, xin Ngài đỡ nâng.</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6215279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https://www.tonggiaophanhanoi.org/wp-content/uploads/2022/09/chua-nhat-23-t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1661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8" y="-1"/>
            <a:ext cx="12185522" cy="7166113"/>
          </a:xfrm>
          <a:prstGeom prst="rect">
            <a:avLst/>
          </a:prstGeom>
        </p:spPr>
      </p:pic>
    </p:spTree>
    <p:extLst>
      <p:ext uri="{BB962C8B-B14F-4D97-AF65-F5344CB8AC3E}">
        <p14:creationId xmlns:p14="http://schemas.microsoft.com/office/powerpoint/2010/main" val="3376695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smtClean="0">
                <a:solidFill>
                  <a:srgbClr val="FF0000"/>
                </a:solidFill>
                <a:latin typeface="Arial" panose="020B0604020202020204" pitchFamily="34" charset="0"/>
                <a:cs typeface="Arial" panose="020B0604020202020204" pitchFamily="34" charset="0"/>
              </a:rPr>
              <a:t>CHO CON BIẾT </a:t>
            </a:r>
            <a:br>
              <a:rPr lang="en-US" sz="6000" b="1" dirty="0" smtClean="0">
                <a:solidFill>
                  <a:srgbClr val="FF0000"/>
                </a:solidFill>
                <a:latin typeface="Arial" panose="020B0604020202020204" pitchFamily="34" charset="0"/>
                <a:cs typeface="Arial" panose="020B0604020202020204" pitchFamily="34" charset="0"/>
              </a:rPr>
            </a:br>
            <a:r>
              <a:rPr lang="en-US" sz="6000" b="1" dirty="0" smtClean="0">
                <a:solidFill>
                  <a:srgbClr val="FF0000"/>
                </a:solidFill>
                <a:latin typeface="Arial" panose="020B0604020202020204" pitchFamily="34" charset="0"/>
                <a:cs typeface="Arial" panose="020B0604020202020204" pitchFamily="34" charset="0"/>
              </a:rPr>
              <a:t>YÊU THƯƠNG</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70284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72464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1</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Cho con biết yêu thương trọn đời, cho con biết yêu thương ngàn đời, yêu thương cả cuộc đời, yêu thương hết mọi người, Chúa ơi.</a:t>
            </a:r>
            <a:endParaRPr kumimoji="0" lang="vi-VN" sz="60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06227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642594"/>
            <a:ext cx="11036348"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1.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Cho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biết</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say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mê</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cho</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biết</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say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yêu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sinh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cả</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cuộc</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vì</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lòng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yêu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thôi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437567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Lạy Chúa, chính Ngài là tình yêu, tình yêu con tôn thờ, tình yêu ôi cao vời vượt trên muôn núi đồi. </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781335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Lạy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chính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là</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yêu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luôn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cậy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nhờ</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dù</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gian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nguy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trong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vẫn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rạng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388428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642594"/>
            <a:ext cx="11036348"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2.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Cho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mãi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trung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kiên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Cho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chẳng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khi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nào</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phụ</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tim</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luôn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mở</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rộng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trong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say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đắm</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thiết</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433762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2</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Cho con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vẫn</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tin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yêu</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một</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cho</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biết</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thứ</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tha</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thật</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nhiều</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quên</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đi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cả</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khổ</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sầu</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vì</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lòng</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yêu</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thôi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72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672387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Lạy Chúa, chính Ngài là tình yêu, tình yêu con tôn thờ, tình yêu ôi cao vời vượt trên muôn núi đồi. </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220532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Lạy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chính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là</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yêu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luôn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cậy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nhờ</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dù</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gian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nguy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trong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vẫn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rạng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456455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72464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3</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Cho con mãi ghi sâu tình Chúa, cho con mãi yêu thương mọi người, thân con đã thiệt thòi, nhưng con vẫn trọn tình Chúa ơi.</a:t>
            </a:r>
            <a:endParaRPr kumimoji="0" lang="vi-VN" sz="60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33972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642594"/>
            <a:ext cx="11036348"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3.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Thân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dẫu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bao</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nhiêu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khổ</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đau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thân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dẫu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bao</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nhiêu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muộn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phiền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xin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dủ</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và</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luôn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đỡ</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nâng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581989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Lạy Chúa, chính Ngài là tình yêu, tình yêu con tôn thờ, tình yêu ôi cao vời vượt trên muôn núi đồi. </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371432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Lạy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chính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là</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yêu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luôn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cậy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nhờ</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dù</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gian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nguy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trong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vẫn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rạng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565481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https://www.tonggiaophanhanoi.org/wp-content/uploads/2022/09/chua-nhat-23-t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166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264705" cy="7166113"/>
          </a:xfrm>
          <a:prstGeom prst="rect">
            <a:avLst/>
          </a:prstGeom>
        </p:spPr>
      </p:pic>
    </p:spTree>
    <p:extLst>
      <p:ext uri="{BB962C8B-B14F-4D97-AF65-F5344CB8AC3E}">
        <p14:creationId xmlns:p14="http://schemas.microsoft.com/office/powerpoint/2010/main" val="1448657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61708" y="1815921"/>
            <a:ext cx="8818664" cy="2866142"/>
          </a:xfrm>
        </p:spPr>
        <p:txBody>
          <a:bodyPr/>
          <a:lstStyle/>
          <a:p>
            <a:r>
              <a:rPr lang="en-US" sz="6000" b="1" dirty="0">
                <a:solidFill>
                  <a:srgbClr val="FF0000"/>
                </a:solidFill>
                <a:latin typeface="Arial" panose="020B0604020202020204" pitchFamily="34" charset="0"/>
                <a:cs typeface="Arial" panose="020B0604020202020204" pitchFamily="34" charset="0"/>
              </a:rPr>
              <a:t>TIỆC CƯỚI NƯỚC TRỜI</a:t>
            </a:r>
          </a:p>
        </p:txBody>
      </p:sp>
    </p:spTree>
    <p:extLst>
      <p:ext uri="{BB962C8B-B14F-4D97-AF65-F5344CB8AC3E}">
        <p14:creationId xmlns:p14="http://schemas.microsoft.com/office/powerpoint/2010/main" val="13604250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41AB3-27B9-39D3-DE71-4D1570241D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033D9F-51D4-BD9F-CCD2-3BC09163693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9D88D6A-0F59-506E-0B11-8A48A9E339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0D80696-3599-72DA-652F-DE98331205EC}"/>
              </a:ext>
            </a:extLst>
          </p:cNvPr>
          <p:cNvSpPr/>
          <p:nvPr/>
        </p:nvSpPr>
        <p:spPr>
          <a:xfrm>
            <a:off x="609600" y="397291"/>
            <a:ext cx="1097280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Nào</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người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người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ơi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cùng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lặng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nghe</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thiếng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Vua ban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dự</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cưới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dự</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cưới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chính</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Vua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21003636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59D64-F8AE-9789-D2C8-D81BE32A2A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63A435-7720-8018-6CA6-5595274C846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AFD87C1-FCA8-B16F-600D-D1DAF6D20D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07B0C31-3B0C-0AF6-A89A-CFA7C3DE1E6B}"/>
              </a:ext>
            </a:extLst>
          </p:cNvPr>
          <p:cNvSpPr/>
          <p:nvPr/>
        </p:nvSpPr>
        <p:spPr>
          <a:xfrm>
            <a:off x="609600" y="397291"/>
            <a:ext cx="10972800"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Hỡi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khách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được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lẹ</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làng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mặc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trang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phục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mới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bước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tới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kịp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giờ</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Nhà</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Vua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vẫn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đang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mong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đợi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cưới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Nước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18910542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10189-8C8F-8490-80EC-8DA4342226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E22481-0F5E-F810-E241-CA76C407FC1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7B31F94-F421-481C-9531-1F138B74CA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93E081D-7BEE-08B8-A61F-00B194235BF9}"/>
              </a:ext>
            </a:extLst>
          </p:cNvPr>
          <p:cNvSpPr/>
          <p:nvPr/>
        </p:nvSpPr>
        <p:spPr>
          <a:xfrm>
            <a:off x="609600" y="397291"/>
            <a:ext cx="1097280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Giờ</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đến</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nơi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nhưng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khách</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được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ngại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ngần</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không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tới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từ</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chối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Vua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lại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còn</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giết</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bề</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tôi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5597817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E77B2-80F4-704F-9091-B275002B99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BC698A-97D6-9851-CF43-AA6592622F3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9DFE3E0-1190-9520-2809-D2C285CED1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229206B-BFC3-7C2B-F4C6-08DD5D63FDEB}"/>
              </a:ext>
            </a:extLst>
          </p:cNvPr>
          <p:cNvSpPr/>
          <p:nvPr/>
        </p:nvSpPr>
        <p:spPr>
          <a:xfrm>
            <a:off x="609600" y="397291"/>
            <a:ext cx="1097280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Nên</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Vua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truyền</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khắp</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nơi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đón</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tiếp</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muôn</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người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từ</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mọi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phương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tới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bữa</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kíp</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chung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vui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chén</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đầy</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vơi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24440780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481A9-FE19-42D1-65E9-EA75D68580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33EBE7-FB2A-3635-7318-950D73C32D5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3990FA6-94F6-4C24-7694-504D54A938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C243EBD-2404-D1CB-0AB1-18F8D7707E45}"/>
              </a:ext>
            </a:extLst>
          </p:cNvPr>
          <p:cNvSpPr/>
          <p:nvPr/>
        </p:nvSpPr>
        <p:spPr>
          <a:xfrm>
            <a:off x="609600" y="397291"/>
            <a:ext cx="1097280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Nào</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người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người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ơi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cùng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lặng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nghe</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thiếng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Vua ban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dự</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cưới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dự</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cưới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chính</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Vua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25222045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D839B-C3D8-A009-B790-8606AACBDD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FCDA67-FEE7-1974-2013-F65B7DEC575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EB13E4F-7ADE-37FE-8363-005D8B2BA3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E812C9B-82AA-EC1F-B612-2959016B6E13}"/>
              </a:ext>
            </a:extLst>
          </p:cNvPr>
          <p:cNvSpPr/>
          <p:nvPr/>
        </p:nvSpPr>
        <p:spPr>
          <a:xfrm>
            <a:off x="609600" y="397291"/>
            <a:ext cx="10972800"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Hỡi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khách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được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lẹ</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làng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mặc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trang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phục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mới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bước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tới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kịp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giờ</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Nhà</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Vua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vẫn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đang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mong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đợi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cưới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Nước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25308913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13C1F-84BD-EF4B-359C-66EF7A505B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5DC713-A5C8-9C32-AEC2-D8DDB80B5D3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CC85C1F-DBE5-B631-3B7F-0BF27B6462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5C106B7-3522-FDCD-2081-202F038508FD}"/>
              </a:ext>
            </a:extLst>
          </p:cNvPr>
          <p:cNvSpPr/>
          <p:nvPr/>
        </p:nvSpPr>
        <p:spPr>
          <a:xfrm>
            <a:off x="609600" y="397291"/>
            <a:ext cx="1097280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Giờ</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bàn</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sắp</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khơi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thay</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khách</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đã</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cùng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nhau</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ta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tới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làm</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khách</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Vua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dự</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bữa</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vui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37085631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3E17F-2D8D-1B90-1D0E-68025F7B44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F6CF9F-311C-AE3E-9A86-6A647A3CC9F6}"/>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948EC12-6ABE-71A7-E475-AD108FDCEC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BC0546E3-B643-9804-63A8-E09BEBC0340A}"/>
              </a:ext>
            </a:extLst>
          </p:cNvPr>
          <p:cNvSpPr/>
          <p:nvPr/>
        </p:nvSpPr>
        <p:spPr>
          <a:xfrm>
            <a:off x="609600" y="397291"/>
            <a:ext cx="1097280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Nhưng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bữa</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sắp</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khao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những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khách</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phải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mặc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đúng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áo</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chờ</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đón</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Vua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chung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chia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phúc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Cao.</a:t>
            </a:r>
          </a:p>
        </p:txBody>
      </p:sp>
    </p:spTree>
    <p:extLst>
      <p:ext uri="{BB962C8B-B14F-4D97-AF65-F5344CB8AC3E}">
        <p14:creationId xmlns:p14="http://schemas.microsoft.com/office/powerpoint/2010/main" val="35006910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1A6E0-1A30-210D-A441-9A99F8C4AA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01F4E5-81ED-48A8-F030-54768D68422C}"/>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67B7D9C-00A4-DA47-A84A-AC2663538E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3A0AE496-684C-AF6A-AF3A-F00027C06DFD}"/>
              </a:ext>
            </a:extLst>
          </p:cNvPr>
          <p:cNvSpPr/>
          <p:nvPr/>
        </p:nvSpPr>
        <p:spPr>
          <a:xfrm>
            <a:off x="609600" y="397291"/>
            <a:ext cx="1097280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Nào</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người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người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ơi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cùng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lặng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nghe</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thiếng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Vua ban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dự</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cưới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dự</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cưới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chính</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Vua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30766918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FB3A1-1144-8B26-95EC-D0F8128B4D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5F8346-CB54-D9D2-51BC-CBE1DABF918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F619C6B-DC44-9E6F-A84C-D09E1E7A91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67963EE-88A8-6D44-E103-E93BEE38B43A}"/>
              </a:ext>
            </a:extLst>
          </p:cNvPr>
          <p:cNvSpPr/>
          <p:nvPr/>
        </p:nvSpPr>
        <p:spPr>
          <a:xfrm>
            <a:off x="609600" y="397291"/>
            <a:ext cx="10972800"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Hỡi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khách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được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lẹ</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làng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mặc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trang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phục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mới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bước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tới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kịp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giờ</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Nhà</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Vua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vẫn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đang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mong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đợi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cưới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Nước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3863208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54B29-D6D5-3714-4A45-8CB4966969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AE012-4F22-0E53-8B41-787F1033C65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087658B-9D94-E425-7FC3-9E52B7F1E3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66D4399E-3DB9-0294-42A7-BD986D4A3222}"/>
              </a:ext>
            </a:extLst>
          </p:cNvPr>
          <p:cNvSpPr/>
          <p:nvPr/>
        </p:nvSpPr>
        <p:spPr>
          <a:xfrm>
            <a:off x="609600" y="397291"/>
            <a:ext cx="1097280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nhiều</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chuyện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vấn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vương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nên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giữa</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đêm</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trường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lạc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đường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quên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lối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từ</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chối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Vua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ngại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về</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với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vui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16208086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59D02-E314-0DC4-99C4-BF8A6885D3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FBAE3F-179A-26EB-B870-ED24C0B105AD}"/>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31D16CA-CD0E-676B-93ED-90C03941AA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D688D8EB-B3FA-0B5B-2C57-08C2847575B7}"/>
              </a:ext>
            </a:extLst>
          </p:cNvPr>
          <p:cNvSpPr/>
          <p:nvPr/>
        </p:nvSpPr>
        <p:spPr>
          <a:xfrm>
            <a:off x="609599" y="327991"/>
            <a:ext cx="11108635"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Xin Vua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xót</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thương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soi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lối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đưa</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đường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dìu</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đoàn</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tới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thánh</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quê</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chung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chia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phúc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chẳng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vơi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790813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BAB8B-1E20-8E31-41C7-C52721A60A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E77C72-1D90-4290-A5F4-6A88C7BC85D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9BAAF8AE-D0A3-DD7C-7632-FEB10D3A6F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489DDEE-B00B-4099-C770-A8B514AB2235}"/>
              </a:ext>
            </a:extLst>
          </p:cNvPr>
          <p:cNvSpPr/>
          <p:nvPr/>
        </p:nvSpPr>
        <p:spPr>
          <a:xfrm>
            <a:off x="609600" y="397291"/>
            <a:ext cx="1097280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65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Nào</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người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người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ơi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cùng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lặng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nghe</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thiếng</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Vua ban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dự</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cưới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dự</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cưới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chính</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 Vua </a:t>
            </a:r>
            <a:r>
              <a:rPr kumimoji="0" lang="en-US" sz="7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Trời</a:t>
            </a:r>
            <a:r>
              <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4445235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7AC9E-B2DC-9FC9-20BC-7BB92BEDFE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4E811C-67A9-ABA7-C1D8-B1173B7BB9C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422E985-F6DF-B7A0-B7AE-3C0ACC4C21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136F4E19-7E30-93B8-A0CB-40E7105C1265}"/>
              </a:ext>
            </a:extLst>
          </p:cNvPr>
          <p:cNvSpPr/>
          <p:nvPr/>
        </p:nvSpPr>
        <p:spPr>
          <a:xfrm>
            <a:off x="609600" y="397291"/>
            <a:ext cx="10972800"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Hỡi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khách</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được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xin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lẹ</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làng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mặc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trang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phục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mới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bước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tới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kịp</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giờ</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Nhà</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Vua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vẫn</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đang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mong</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đợi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tiệc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cưới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Nước</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6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Trời</a:t>
            </a:r>
            <a:r>
              <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25513182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https://www.tonggiaophanhanoi.org/wp-content/uploads/2022/09/chua-nhat-23-t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1661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264705" cy="7166113"/>
          </a:xfrm>
          <a:prstGeom prst="rect">
            <a:avLst/>
          </a:prstGeom>
        </p:spPr>
      </p:pic>
    </p:spTree>
    <p:extLst>
      <p:ext uri="{BB962C8B-B14F-4D97-AF65-F5344CB8AC3E}">
        <p14:creationId xmlns:p14="http://schemas.microsoft.com/office/powerpoint/2010/main" val="14771419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a:solidFill>
                  <a:srgbClr val="FF0000"/>
                </a:solidFill>
                <a:latin typeface="Arial" panose="020B0604020202020204" pitchFamily="34" charset="0"/>
                <a:cs typeface="Arial" panose="020B0604020202020204" pitchFamily="34" charset="0"/>
              </a:rPr>
              <a:t>Hoa mân côi</a:t>
            </a:r>
            <a:endParaRPr lang="en-US"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51644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09370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Một tràng hoa mân côi, hương thơm ngào ngạt thắm ân tình.  Từng lời kinh sốt mến, xin dâng về Nữ Vương hiển vinh.</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2328135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07462-2648-5FA9-BE05-DF3EC3265B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E365E4-C38D-6119-9BB3-26C8DC5A4D0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051507C-2CDC-3671-DD68-3782BF028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5E07300-816F-6A30-DA88-73E90221CF34}"/>
              </a:ext>
            </a:extLst>
          </p:cNvPr>
          <p:cNvSpPr/>
          <p:nvPr/>
        </p:nvSpPr>
        <p:spPr>
          <a:xfrm>
            <a:off x="451340" y="302359"/>
            <a:ext cx="11087865" cy="609397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Khi an vui thái hoà như ngày thiên sứ truyền tin.  Như trong đêm Ngôi Lời giáng trần như khi Mẹ gặp lại con Chúa kết hoa kinh để dâng Mẹ.</a:t>
            </a:r>
          </a:p>
        </p:txBody>
      </p:sp>
    </p:spTree>
    <p:extLst>
      <p:ext uri="{BB962C8B-B14F-4D97-AF65-F5344CB8AC3E}">
        <p14:creationId xmlns:p14="http://schemas.microsoft.com/office/powerpoint/2010/main" val="39592944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1AE11-942D-217F-D869-5BC5ADF3E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4094F9-AFB9-00D3-B4BA-6B1A9106F56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6EDA0E0-7866-658F-C0B4-B33DE4D601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BC078C8-A4D2-8CA0-7D99-272F322FC09F}"/>
              </a:ext>
            </a:extLst>
          </p:cNvPr>
          <p:cNvSpPr/>
          <p:nvPr/>
        </p:nvSpPr>
        <p:spPr>
          <a:xfrm>
            <a:off x="451340" y="302359"/>
            <a:ext cx="11087865" cy="509370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Một tràng hoa mân côi, hương thơm ngào ngạt thắm ân tình.  Từng lời kinh sốt mến, xin dâng về Nữ Vương hiển vinh.</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3562590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42EEB-B324-E98C-7290-4A7B84955D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85ACF4-93A0-03E4-59CF-AE856779089B}"/>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2F294C6-30C2-B78F-B32F-CFADFF6492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49F9C2E6-0B1E-09B8-9CC8-3EF85C324590}"/>
              </a:ext>
            </a:extLst>
          </p:cNvPr>
          <p:cNvSpPr/>
          <p:nvPr/>
        </p:nvSpPr>
        <p:spPr>
          <a:xfrm>
            <a:off x="451340" y="302359"/>
            <a:ext cx="11087865" cy="609397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Khi đau thương ắp đầy như vườn loang máu mồ hôi.  Như gai đâm, như chịu nát đòn như khi nhận Thập tự hy tế kết hoa kinh để dâng Mẹ.</a:t>
            </a:r>
          </a:p>
        </p:txBody>
      </p:sp>
    </p:spTree>
    <p:extLst>
      <p:ext uri="{BB962C8B-B14F-4D97-AF65-F5344CB8AC3E}">
        <p14:creationId xmlns:p14="http://schemas.microsoft.com/office/powerpoint/2010/main" val="39603275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6DD5E-DACC-86C0-38F7-268FCF9FE7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22C8E3-DF0E-3582-CFB7-5DB83CCBA72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54998963-DA1F-AACA-34A4-54F66188A0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7E65A12B-153B-EAE6-D7B7-1970CC96BA02}"/>
              </a:ext>
            </a:extLst>
          </p:cNvPr>
          <p:cNvSpPr/>
          <p:nvPr/>
        </p:nvSpPr>
        <p:spPr>
          <a:xfrm>
            <a:off x="451340" y="302359"/>
            <a:ext cx="11087865" cy="509370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Một tràng hoa mân côi, hương thơm ngào ngạt thắm ân tình.  Từng lời kinh sốt mến, xin dâng về Nữ Vương hiển vinh.</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7496006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5035E-E8D3-3D8C-95E0-3C8B20A388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B7D647-D379-4EB7-521C-02C2F348B58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62EDA77-8343-5E52-382B-3631B2CFBC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BE5B6042-7F25-A84D-FC29-D57B94FB6B9D}"/>
              </a:ext>
            </a:extLst>
          </p:cNvPr>
          <p:cNvSpPr/>
          <p:nvPr/>
        </p:nvSpPr>
        <p:spPr>
          <a:xfrm>
            <a:off x="451340" y="302359"/>
            <a:ext cx="11087865" cy="609397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3.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Khi hân hoan cõi lòng như ngày Con Chúa phục sinh.  Như khi môn sinh nhận Thánh Thần như khi Mẹ về trời vinh sáng kết hoa kinh để dâng Mẹ.</a:t>
            </a:r>
          </a:p>
        </p:txBody>
      </p:sp>
    </p:spTree>
    <p:extLst>
      <p:ext uri="{BB962C8B-B14F-4D97-AF65-F5344CB8AC3E}">
        <p14:creationId xmlns:p14="http://schemas.microsoft.com/office/powerpoint/2010/main" val="5624548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246B6-5C46-71DB-6DBD-2B1247F79E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37CA52-8195-8D99-A115-AF5B21143D0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8D52BB7-41EB-3D55-841C-F076D48E4D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799EC1B-CEFF-4079-C770-9C4B93D794FE}"/>
              </a:ext>
            </a:extLst>
          </p:cNvPr>
          <p:cNvSpPr/>
          <p:nvPr/>
        </p:nvSpPr>
        <p:spPr>
          <a:xfrm>
            <a:off x="451340" y="302359"/>
            <a:ext cx="11087865" cy="509370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5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ĐK: </a:t>
            </a:r>
            <a:r>
              <a:rPr kumimoji="0" lang="vi-VN" sz="65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Một tràng hoa mân côi, hương thơm ngào ngạt thắm ân tình.  Từng lời kinh sốt mến, xin dâng về Nữ Vương hiển vinh.</a:t>
            </a:r>
            <a:endParaRPr kumimoji="0" lang="vi-VN" sz="65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27206452"/>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63</TotalTime>
  <Words>1018</Words>
  <Application>Microsoft Office PowerPoint</Application>
  <PresentationFormat>Widescreen</PresentationFormat>
  <Paragraphs>54</Paragraphs>
  <Slides>58</Slides>
  <Notes>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58</vt:i4>
      </vt:variant>
    </vt:vector>
  </HeadingPairs>
  <TitlesOfParts>
    <vt:vector size="71" baseType="lpstr">
      <vt:lpstr>Arial</vt:lpstr>
      <vt:lpstr>Calibri</vt:lpstr>
      <vt:lpstr>Calibri Light</vt:lpstr>
      <vt:lpstr>Century Gothic</vt:lpstr>
      <vt:lpstr>Garamond</vt:lpstr>
      <vt:lpstr>Times New Roman</vt:lpstr>
      <vt:lpstr>Verdana</vt:lpstr>
      <vt:lpstr>Office Theme</vt:lpstr>
      <vt:lpstr>Savon</vt:lpstr>
      <vt:lpstr>1_Savon</vt:lpstr>
      <vt:lpstr>2_Savon</vt:lpstr>
      <vt:lpstr>3_Savon</vt:lpstr>
      <vt:lpstr>4_Savon</vt:lpstr>
      <vt:lpstr>PowerPoint Presentation</vt:lpstr>
      <vt:lpstr>TIẾN VÀO THÁNH CUNG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ALLELUIA</vt:lpstr>
      <vt:lpstr>PowerPoint Presentation</vt:lpstr>
      <vt:lpstr>PowerPoint Presentation</vt:lpstr>
      <vt:lpstr>DÂNG</vt:lpstr>
      <vt:lpstr>PowerPoint Presentation</vt:lpstr>
      <vt:lpstr>PowerPoint Presentation</vt:lpstr>
      <vt:lpstr>PowerPoint Presentation</vt:lpstr>
      <vt:lpstr>PowerPoint Presentation</vt:lpstr>
      <vt:lpstr>PowerPoint Presentation</vt:lpstr>
      <vt:lpstr>CHO CON BIẾT  YÊU THƯƠNG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TIỆC CƯỚI NƯỚC TRỜI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Hoa mân côi</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Windows User</cp:lastModifiedBy>
  <cp:revision>8</cp:revision>
  <dcterms:created xsi:type="dcterms:W3CDTF">2026-08-20T02:27:18Z</dcterms:created>
  <dcterms:modified xsi:type="dcterms:W3CDTF">2026-10-06T00:54:06Z</dcterms:modified>
</cp:coreProperties>
</file>