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Lst>
  <p:sldIdLst>
    <p:sldId id="256" r:id="rId7"/>
    <p:sldId id="257" r:id="rId8"/>
    <p:sldId id="258" r:id="rId9"/>
    <p:sldId id="259" r:id="rId10"/>
    <p:sldId id="260" r:id="rId11"/>
    <p:sldId id="261" r:id="rId12"/>
    <p:sldId id="262" r:id="rId13"/>
    <p:sldId id="263" r:id="rId14"/>
    <p:sldId id="264" r:id="rId15"/>
    <p:sldId id="345" r:id="rId16"/>
    <p:sldId id="306" r:id="rId17"/>
    <p:sldId id="308" r:id="rId18"/>
    <p:sldId id="307" r:id="rId19"/>
    <p:sldId id="309" r:id="rId20"/>
    <p:sldId id="346" r:id="rId21"/>
    <p:sldId id="265" r:id="rId22"/>
    <p:sldId id="266" r:id="rId23"/>
    <p:sldId id="267" r:id="rId24"/>
    <p:sldId id="268" r:id="rId25"/>
    <p:sldId id="269" r:id="rId26"/>
    <p:sldId id="34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347" r:id="rId41"/>
    <p:sldId id="310" r:id="rId42"/>
    <p:sldId id="311" r:id="rId43"/>
    <p:sldId id="312" r:id="rId44"/>
    <p:sldId id="313" r:id="rId45"/>
    <p:sldId id="314" r:id="rId46"/>
    <p:sldId id="315" r:id="rId47"/>
    <p:sldId id="316" r:id="rId48"/>
    <p:sldId id="342" r:id="rId49"/>
    <p:sldId id="343" r:id="rId50"/>
    <p:sldId id="348" r:id="rId51"/>
    <p:sldId id="325" r:id="rId52"/>
    <p:sldId id="326" r:id="rId53"/>
    <p:sldId id="327" r:id="rId54"/>
    <p:sldId id="344" r:id="rId55"/>
    <p:sldId id="328"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114" d="100"/>
          <a:sy n="114" d="100"/>
        </p:scale>
        <p:origin x="47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viewProps" Target="viewProps.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BD9BD5-0A2F-44BF-9E03-B39D94844D01}"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4063456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BD9BD5-0A2F-44BF-9E03-B39D94844D01}"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3195961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5BD9BD5-0A2F-44BF-9E03-B39D94844D01}"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3064077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BD9BD5-0A2F-44BF-9E03-B39D94844D01}"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16751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BD9BD5-0A2F-44BF-9E03-B39D94844D01}" type="datetimeFigureOut">
              <a:rPr lang="en-US" smtClean="0"/>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1412822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BD9BD5-0A2F-44BF-9E03-B39D94844D01}" type="datetimeFigureOut">
              <a:rPr lang="en-US" smtClean="0"/>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3790108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BD9BD5-0A2F-44BF-9E03-B39D94844D01}" type="datetimeFigureOut">
              <a:rPr lang="en-US" smtClean="0"/>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1493654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5BD9BD5-0A2F-44BF-9E03-B39D94844D01}"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1712487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5BD9BD5-0A2F-44BF-9E03-B39D94844D01}" type="datetimeFigureOut">
              <a:rPr lang="en-US" smtClean="0"/>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913379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BD9BD5-0A2F-44BF-9E03-B39D94844D01}"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505899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BD9BD5-0A2F-44BF-9E03-B39D94844D01}" type="datetimeFigureOut">
              <a:rPr lang="en-US" smtClean="0"/>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5C8586-46AB-4702-8EFC-F55DD5C06DF4}" type="slidenum">
              <a:rPr lang="en-US" smtClean="0"/>
              <a:t>‹#›</a:t>
            </a:fld>
            <a:endParaRPr lang="en-US"/>
          </a:p>
        </p:txBody>
      </p:sp>
    </p:spTree>
    <p:extLst>
      <p:ext uri="{BB962C8B-B14F-4D97-AF65-F5344CB8AC3E}">
        <p14:creationId xmlns:p14="http://schemas.microsoft.com/office/powerpoint/2010/main" val="3835940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3981802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71972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3220642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8765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5603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73506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174547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6679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51062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67762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78963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9383567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42449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53956951"/>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898424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342187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5421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17038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218244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02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21944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659496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833610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104996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77540777"/>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3602998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192083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412931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127213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672466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909607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617704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33153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82402503"/>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7353285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3377790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623850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579145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219655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273409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505396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800113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992851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513089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77954203"/>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841187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300" b="0" i="0" u="none" strike="noStrike" kern="1200" cap="none" spc="0" normalizeH="0" baseline="0" noProof="0" smtClean="0">
                <a:ln>
                  <a:noFill/>
                </a:ln>
                <a:solidFill>
                  <a:prstClr val="black"/>
                </a:solidFill>
                <a:effectLst/>
                <a:uLnTx/>
                <a:uFillTx/>
                <a:latin typeface="Century Gothic" panose="020B0502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11/2/2026</a:t>
            </a:fld>
            <a:endParaRPr kumimoji="0" lang="en-US" sz="13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604504" y="5211060"/>
            <a:ext cx="2112264"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695341662"/>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019607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488464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084757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996047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9" name="Footer Placeholder 8"/>
          <p:cNvSpPr>
            <a:spLocks noGrp="1"/>
          </p:cNvSpPr>
          <p:nvPr>
            <p:ph type="ftr" sz="quarter" idx="11"/>
          </p:nvPr>
        </p:nvSpPr>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259588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outerShdw blurRad="12700" dist="6350" dir="2700000" algn="tl" rotWithShape="0">
                  <a:prstClr val="black">
                    <a:alpha val="40000"/>
                  </a:prstClr>
                </a:outerShdw>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srgbClr val="FF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FFFFFF"/>
              </a:solidFill>
              <a:effectLst/>
              <a:uLnTx/>
              <a:uFillTx/>
              <a:latin typeface="Century Gothic" panose="020B0502020202020204"/>
              <a:ea typeface="+mn-ea"/>
              <a:cs typeface="+mn-cs"/>
            </a:endParaRPr>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606966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224919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717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BD9BD5-0A2F-44BF-9E03-B39D94844D01}" type="datetimeFigureOut">
              <a:rPr lang="en-US" smtClean="0"/>
              <a:t>11/2/2026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5C8586-46AB-4702-8EFC-F55DD5C06DF4}" type="slidenum">
              <a:rPr lang="en-US" smtClean="0"/>
              <a:t>‹#›</a:t>
            </a:fld>
            <a:endParaRPr lang="en-US"/>
          </a:p>
        </p:txBody>
      </p:sp>
    </p:spTree>
    <p:extLst>
      <p:ext uri="{BB962C8B-B14F-4D97-AF65-F5344CB8AC3E}">
        <p14:creationId xmlns:p14="http://schemas.microsoft.com/office/powerpoint/2010/main" val="3535536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D7E106F-7802-44BF-8423-B0A8940F00D7}"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6359D93-DF82-4750-A60B-D676CA638800}"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6619367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117F1E-1D99-4417-802F-A385372B50D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D2CD17E-A4E3-4702-8869-406FAC263E6E}"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379427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452292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B2D0FE1-7B04-4692-BAF6-A2D1E0A8D3B2}"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65BAF3-C24D-4234-9009-DD9404419E74}"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464459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1E51FBF-C29D-44CC-ACAD-203681F9CF3D}" type="datetimeFigureOut">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11/2/2026</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7F34017-7ED8-4369-BECC-9008E39C9749}"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prstClr val="black">
                  <a:lumMod val="75000"/>
                  <a:lumOff val="2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778471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78202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TIẾN VÀO THÁNH CUNG</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23897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35132"/>
            <a:ext cx="11207117" cy="658660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48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T</a:t>
            </a:r>
            <a:r>
              <a:rPr kumimoji="0" lang="vi-VN" sz="48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iến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vào thánh cung tâm tư con nhảy mừng. Dâng Chúa (í a) nhân từ tiếng hát ngợi khen. Muôn lòng chung nhịp vang tiếng chúc vinh suy tôn Ngài muôn đời. Đi lên! Đi lên! Nào muôn ngàn dân nước, chung cám tạ ơn Chúa.</a:t>
            </a:r>
            <a:endParaRPr kumimoji="0" lang="vi-VN" sz="48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323423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274321"/>
            <a:ext cx="11350171"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1</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Chúa đã làm phép lạ cho tuổi xuân con reo mừng. Tay Chúa mở trao ban, suối dạt dào muôn thánh ân.</a:t>
            </a:r>
            <a:endParaRPr kumimoji="0" lang="vi-VN" sz="72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30521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35132"/>
            <a:ext cx="11207117" cy="658660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48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T</a:t>
            </a:r>
            <a:r>
              <a:rPr kumimoji="0" lang="vi-VN" sz="48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iến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vào thánh cung tâm tư con nhảy mừng. Dâng Chúa (í a) nhân từ tiếng hát ngợi khen. Muôn lòng chung nhịp vang tiếng chúc vinh suy tôn Ngài muôn đời. Đi lên! Đi lên! Nào muôn ngàn dân nước, chung cám tạ ơn Chúa.</a:t>
            </a:r>
            <a:endParaRPr kumimoji="0" lang="vi-VN" sz="48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50605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450761"/>
            <a:ext cx="11171707"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2.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Chính đây tòa Chúa ngự, đây thành đô con nương nhờ. Trong hy vọng tin yêu, chung lòng thành chung lễ dâng.</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9121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35132"/>
            <a:ext cx="11207117" cy="658660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48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T</a:t>
            </a:r>
            <a:r>
              <a:rPr kumimoji="0" lang="vi-VN" sz="48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iến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vào thánh cung tâm tư con nhảy mừng. Dâng Chúa (í a) nhân từ tiếng hát ngợi khen. Muôn lòng chung nhịp vang tiếng chúc vinh suy tôn Ngài muôn đời. Đi lên! Đi lên! Nào muôn ngàn dân nước, chung cám tạ ơn Chúa.</a:t>
            </a:r>
            <a:endParaRPr kumimoji="0" lang="vi-VN" sz="48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27001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06400" y="274321"/>
            <a:ext cx="11350171" cy="618630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3</a:t>
            </a:r>
            <a:r>
              <a:rPr kumimoji="0" lang="vi-VN"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Chúa nghe lời khấn nguyện, nghe trần gian đang kêu cầu. Xin muôn thưở an vui, xin ngàn đời luôn thắm tươi.</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914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392700" y="235132"/>
            <a:ext cx="11207117" cy="658660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ĐK</a:t>
            </a:r>
            <a:r>
              <a:rPr kumimoji="0" lang="vi-VN" sz="7200" b="1" i="0" u="none" strike="noStrike" kern="1200" cap="none" spc="0" normalizeH="0" baseline="0" noProof="0" dirty="0" smtClean="0">
                <a:ln>
                  <a:noFill/>
                </a:ln>
                <a:solidFill>
                  <a:srgbClr val="FF0000"/>
                </a:solidFill>
                <a:effectLst/>
                <a:uLnTx/>
                <a:uFillTx/>
                <a:latin typeface="Arial" panose="020B0604020202020204" pitchFamily="34" charset="0"/>
                <a:ea typeface="+mn-ea"/>
                <a:cs typeface="Arial" panose="020B0604020202020204" pitchFamily="34" charset="0"/>
              </a:rPr>
              <a:t>. </a:t>
            </a:r>
            <a:r>
              <a:rPr kumimoji="0" lang="vi-VN" sz="54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4800" b="1" i="0" u="none" strike="noStrike" kern="1200" cap="none" spc="0" normalizeH="0" baseline="0" noProof="0" dirty="0" smtClean="0">
                <a:ln>
                  <a:noFill/>
                </a:ln>
                <a:solidFill>
                  <a:prstClr val="black"/>
                </a:solidFill>
                <a:effectLst/>
                <a:uLnTx/>
                <a:uFillTx/>
                <a:latin typeface="Century Gothic" panose="020B0502020202020204"/>
                <a:ea typeface="+mn-ea"/>
                <a:cs typeface="+mn-cs"/>
              </a:rPr>
              <a:t>T</a:t>
            </a:r>
            <a:r>
              <a:rPr kumimoji="0" lang="vi-VN" sz="48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mn-cs"/>
              </a:rPr>
              <a:t>iến </a:t>
            </a:r>
            <a:r>
              <a:rPr kumimoji="0" lang="vi-VN" sz="48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vào thánh cung tâm tư con nhảy mừng. Dâng Chúa (í a) nhân từ tiếng hát ngợi khen. Muôn lòng chung nhịp vang tiếng chúc vinh suy tôn Ngài muôn đời. Đi lên! Đi lên! Nào muôn ngàn dân nước, chung cám tạ ơn Chúa.</a:t>
            </a:r>
            <a:endParaRPr kumimoji="0" lang="vi-VN" sz="48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056572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05418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smtClean="0">
                <a:solidFill>
                  <a:srgbClr val="FF0000"/>
                </a:solidFill>
                <a:latin typeface="Arial" panose="020B0604020202020204" pitchFamily="34" charset="0"/>
                <a:cs typeface="Arial" panose="020B0604020202020204" pitchFamily="34" charset="0"/>
              </a:rPr>
              <a:t>ĐÁP CA</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774373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1006679" y="1443741"/>
            <a:ext cx="9865453" cy="3785652"/>
          </a:xfrm>
          <a:prstGeom prst="rect">
            <a:avLst/>
          </a:prstGeom>
        </p:spPr>
        <p:txBody>
          <a:bodyPr wrap="square">
            <a:spAutoFit/>
          </a:bodyPr>
          <a:lstStyle/>
          <a:p>
            <a:pPr algn="just" fontAlgn="base">
              <a:spcAft>
                <a:spcPts val="1440"/>
              </a:spcAft>
            </a:pPr>
            <a:r>
              <a:rPr lang="en-US" sz="6000" b="1" dirty="0" err="1">
                <a:solidFill>
                  <a:srgbClr val="333333"/>
                </a:solidFill>
                <a:latin typeface="Arial" panose="020B0604020202020204" pitchFamily="34" charset="0"/>
                <a:ea typeface="Times New Roman" panose="02020603050405020304" pitchFamily="18" charset="0"/>
              </a:rPr>
              <a:t>Chúa</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chăn</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nuôi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nên</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đời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chẳng</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thiếu</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thốn</a:t>
            </a:r>
            <a:r>
              <a:rPr lang="en-US" sz="6000" b="1" dirty="0">
                <a:solidFill>
                  <a:srgbClr val="333333"/>
                </a:solidFill>
                <a:latin typeface="Arial" panose="020B0604020202020204" pitchFamily="34" charset="0"/>
                <a:ea typeface="Times New Roman" panose="02020603050405020304" pitchFamily="18" charset="0"/>
              </a:rPr>
              <a:t> chi. </a:t>
            </a:r>
            <a:r>
              <a:rPr lang="en-US" sz="6000" b="1" dirty="0" err="1">
                <a:solidFill>
                  <a:srgbClr val="333333"/>
                </a:solidFill>
                <a:latin typeface="Arial" panose="020B0604020202020204" pitchFamily="34" charset="0"/>
                <a:ea typeface="Times New Roman" panose="02020603050405020304" pitchFamily="18" charset="0"/>
              </a:rPr>
              <a:t>Chúa</a:t>
            </a:r>
            <a:r>
              <a:rPr lang="en-US" sz="6000" b="1" dirty="0">
                <a:solidFill>
                  <a:srgbClr val="333333"/>
                </a:solidFill>
                <a:latin typeface="Arial" panose="020B0604020202020204" pitchFamily="34" charset="0"/>
                <a:ea typeface="Times New Roman" panose="02020603050405020304" pitchFamily="18" charset="0"/>
              </a:rPr>
              <a:t> ở </a:t>
            </a:r>
            <a:r>
              <a:rPr lang="en-US" sz="6000" b="1" dirty="0" err="1">
                <a:solidFill>
                  <a:srgbClr val="333333"/>
                </a:solidFill>
                <a:latin typeface="Arial" panose="020B0604020202020204" pitchFamily="34" charset="0"/>
                <a:ea typeface="Times New Roman" panose="02020603050405020304" pitchFamily="18" charset="0"/>
              </a:rPr>
              <a:t>cùng</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thì</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đời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tôi</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đâu</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còn</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sợ</a:t>
            </a:r>
            <a:r>
              <a:rPr lang="en-US" sz="6000" b="1" dirty="0">
                <a:solidFill>
                  <a:srgbClr val="333333"/>
                </a:solidFill>
                <a:latin typeface="Arial" panose="020B0604020202020204" pitchFamily="34" charset="0"/>
                <a:ea typeface="Times New Roman" panose="02020603050405020304" pitchFamily="18" charset="0"/>
              </a:rPr>
              <a:t> </a:t>
            </a:r>
            <a:r>
              <a:rPr lang="en-US" sz="6000" b="1" dirty="0" err="1">
                <a:solidFill>
                  <a:srgbClr val="333333"/>
                </a:solidFill>
                <a:latin typeface="Arial" panose="020B0604020202020204" pitchFamily="34" charset="0"/>
                <a:ea typeface="Times New Roman" panose="02020603050405020304" pitchFamily="18" charset="0"/>
              </a:rPr>
              <a:t>gì</a:t>
            </a:r>
            <a:r>
              <a:rPr lang="en-US" sz="6000" b="1" dirty="0">
                <a:solidFill>
                  <a:srgbClr val="333333"/>
                </a:solidFill>
                <a:latin typeface="Arial" panose="020B0604020202020204" pitchFamily="34" charset="0"/>
                <a:ea typeface="Times New Roman" panose="02020603050405020304" pitchFamily="18" charset="0"/>
              </a:rPr>
              <a:t>.</a:t>
            </a:r>
            <a:endParaRPr lang="en-US" sz="5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450599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vi-VN" sz="6000" b="1" smtClean="0">
                <a:solidFill>
                  <a:srgbClr val="FF0000"/>
                </a:solidFill>
                <a:latin typeface="Arial" panose="020B0604020202020204" pitchFamily="34" charset="0"/>
                <a:cs typeface="Arial" panose="020B0604020202020204" pitchFamily="34" charset="0"/>
              </a:rPr>
              <a:t>ALLELUIA</a:t>
            </a:r>
            <a:endParaRPr lang="en-US" sz="6000" b="1" dirty="0">
              <a:solidFill>
                <a:srgbClr val="FF000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64727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31" y="-123625"/>
            <a:ext cx="12575567" cy="7109717"/>
          </a:xfrm>
          <a:prstGeom prst="rect">
            <a:avLst/>
          </a:prstGeom>
        </p:spPr>
      </p:pic>
      <p:sp>
        <p:nvSpPr>
          <p:cNvPr id="4" name="Rectangle 3"/>
          <p:cNvSpPr/>
          <p:nvPr/>
        </p:nvSpPr>
        <p:spPr>
          <a:xfrm>
            <a:off x="738231" y="1679713"/>
            <a:ext cx="10687575" cy="2862322"/>
          </a:xfrm>
          <a:prstGeom prst="rect">
            <a:avLst/>
          </a:prstGeom>
        </p:spPr>
        <p:txBody>
          <a:bodyPr wrap="square">
            <a:spAutoFit/>
          </a:bodyPr>
          <a:lstStyle/>
          <a:p>
            <a:pPr lvl="0" algn="just"/>
            <a:r>
              <a:rPr lang="en-US" sz="6000" dirty="0" err="1">
                <a:solidFill>
                  <a:srgbClr val="333333"/>
                </a:solidFill>
                <a:latin typeface="Arial" panose="020B0604020202020204" pitchFamily="34" charset="0"/>
                <a:ea typeface="Calibri" panose="020F0502020204030204" pitchFamily="34" charset="0"/>
              </a:rPr>
              <a:t>Lạy</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Chúa</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xin</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hãy</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mở</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lòng</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chúng</a:t>
            </a:r>
            <a:r>
              <a:rPr lang="en-US" sz="6000" dirty="0">
                <a:solidFill>
                  <a:srgbClr val="333333"/>
                </a:solidFill>
                <a:latin typeface="Arial" panose="020B0604020202020204" pitchFamily="34" charset="0"/>
                <a:ea typeface="Calibri" panose="020F0502020204030204" pitchFamily="34" charset="0"/>
              </a:rPr>
              <a:t> con, </a:t>
            </a:r>
            <a:r>
              <a:rPr lang="en-US" sz="6000" dirty="0" err="1">
                <a:solidFill>
                  <a:srgbClr val="333333"/>
                </a:solidFill>
                <a:latin typeface="Arial" panose="020B0604020202020204" pitchFamily="34" charset="0"/>
                <a:ea typeface="Calibri" panose="020F0502020204030204" pitchFamily="34" charset="0"/>
              </a:rPr>
              <a:t>để</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chúng</a:t>
            </a:r>
            <a:r>
              <a:rPr lang="en-US" sz="6000" dirty="0">
                <a:solidFill>
                  <a:srgbClr val="333333"/>
                </a:solidFill>
                <a:latin typeface="Arial" panose="020B0604020202020204" pitchFamily="34" charset="0"/>
                <a:ea typeface="Calibri" panose="020F0502020204030204" pitchFamily="34" charset="0"/>
              </a:rPr>
              <a:t> con </a:t>
            </a:r>
            <a:r>
              <a:rPr lang="en-US" sz="6000" dirty="0" err="1">
                <a:solidFill>
                  <a:srgbClr val="333333"/>
                </a:solidFill>
                <a:latin typeface="Arial" panose="020B0604020202020204" pitchFamily="34" charset="0"/>
                <a:ea typeface="Calibri" panose="020F0502020204030204" pitchFamily="34" charset="0"/>
              </a:rPr>
              <a:t>lắng</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nghe</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Lời</a:t>
            </a:r>
            <a:r>
              <a:rPr lang="en-US" sz="6000" dirty="0">
                <a:solidFill>
                  <a:srgbClr val="333333"/>
                </a:solidFill>
                <a:latin typeface="Arial" panose="020B0604020202020204" pitchFamily="34" charset="0"/>
                <a:ea typeface="Calibri" panose="020F0502020204030204" pitchFamily="34" charset="0"/>
              </a:rPr>
              <a:t> Con </a:t>
            </a:r>
            <a:r>
              <a:rPr lang="en-US" sz="6000" dirty="0" err="1">
                <a:solidFill>
                  <a:srgbClr val="333333"/>
                </a:solidFill>
                <a:latin typeface="Arial" panose="020B0604020202020204" pitchFamily="34" charset="0"/>
                <a:ea typeface="Calibri" panose="020F0502020204030204" pitchFamily="34" charset="0"/>
              </a:rPr>
              <a:t>của</a:t>
            </a:r>
            <a:r>
              <a:rPr lang="en-US" sz="6000" dirty="0">
                <a:solidFill>
                  <a:srgbClr val="333333"/>
                </a:solidFill>
                <a:latin typeface="Arial" panose="020B0604020202020204" pitchFamily="34" charset="0"/>
                <a:ea typeface="Calibri" panose="020F0502020204030204" pitchFamily="34" charset="0"/>
              </a:rPr>
              <a:t> </a:t>
            </a:r>
            <a:r>
              <a:rPr lang="en-US" sz="6000" dirty="0" err="1">
                <a:solidFill>
                  <a:srgbClr val="333333"/>
                </a:solidFill>
                <a:latin typeface="Arial" panose="020B0604020202020204" pitchFamily="34" charset="0"/>
                <a:ea typeface="Calibri" panose="020F0502020204030204" pitchFamily="34" charset="0"/>
              </a:rPr>
              <a:t>Ngài</a:t>
            </a:r>
            <a:r>
              <a:rPr lang="en-US" sz="6000" dirty="0">
                <a:solidFill>
                  <a:srgbClr val="333333"/>
                </a:solidFill>
                <a:latin typeface="Arial" panose="020B0604020202020204" pitchFamily="34" charset="0"/>
                <a:ea typeface="Calibri" panose="020F0502020204030204" pitchFamily="34" charset="0"/>
              </a:rPr>
              <a:t>.</a:t>
            </a:r>
            <a:endParaRPr kumimoji="0" lang="vi-VN" sz="6600" b="1" i="0" u="none" strike="noStrike" kern="120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880962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09785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600" b="1" dirty="0">
                <a:solidFill>
                  <a:srgbClr val="FF0000"/>
                </a:solidFill>
                <a:latin typeface="Arial" panose="020B0604020202020204" pitchFamily="34" charset="0"/>
                <a:cs typeface="Arial" panose="020B0604020202020204" pitchFamily="34" charset="0"/>
              </a:rPr>
              <a:t>DÂNG</a:t>
            </a:r>
          </a:p>
        </p:txBody>
      </p:sp>
    </p:spTree>
    <p:extLst>
      <p:ext uri="{BB962C8B-B14F-4D97-AF65-F5344CB8AC3E}">
        <p14:creationId xmlns:p14="http://schemas.microsoft.com/office/powerpoint/2010/main" val="3223022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6" y="143692"/>
            <a:ext cx="11552977" cy="54784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0000"/>
                </a:solidFill>
                <a:effectLst/>
                <a:uLnTx/>
                <a:uFillTx/>
                <a:latin typeface="Century Gothic" panose="020B0502020202020204"/>
                <a:ea typeface="+mn-ea"/>
                <a:cs typeface="+mn-cs"/>
              </a:rPr>
              <a:t> </a:t>
            </a:r>
            <a:r>
              <a:rPr kumimoji="0" lang="en-US" sz="5400" b="1" i="0" u="none" strike="noStrike" kern="1200" cap="none" spc="0" normalizeH="0" baseline="0" noProof="0" dirty="0">
                <a:ln>
                  <a:noFill/>
                </a:ln>
                <a:solidFill>
                  <a:srgbClr val="FF0000"/>
                </a:solidFill>
                <a:effectLst/>
                <a:uLnTx/>
                <a:uFillTx/>
                <a:latin typeface="Century Gothic" panose="020B0502020202020204"/>
                <a:ea typeface="+mn-ea"/>
                <a:cs typeface="+mn-cs"/>
              </a:rPr>
              <a:t> 1. </a:t>
            </a:r>
            <a:r>
              <a:rPr kumimoji="0" lang="vi-VN" sz="8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a:t>
            </a:r>
            <a:r>
              <a:rPr kumimoji="0" lang="vi-VN" sz="5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ày đây bông lúa mới, với đây chùm nho tươi. Hoa màu ruộng đồng còn đang ngát hương thơm nồng. Cùng lao công sớm tối, tháng năm đầy lo toan. Xin kính dâng Ngài hoa trái thơm lành Ngài đã thuơng ban.</a:t>
            </a:r>
            <a:endParaRPr kumimoji="0" lang="vi-VN" sz="54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02014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25029" y="444136"/>
            <a:ext cx="11279292"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ĐK.</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dâng, xin dâng lên Chúa bánh rượu ngon xin Ngài đoái trông. Xin dâng, xin dâng lên Chúa xác hồn con, xin Ngài đỡ nâng.</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80897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p:cNvSpPr/>
          <p:nvPr/>
        </p:nvSpPr>
        <p:spPr>
          <a:xfrm>
            <a:off x="438727" y="339634"/>
            <a:ext cx="11513787" cy="544764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Century Gothic" panose="020B0502020202020204"/>
                <a:ea typeface="+mn-ea"/>
                <a:cs typeface="+mn-cs"/>
              </a:rPr>
              <a:t>2. </a:t>
            </a:r>
            <a:r>
              <a:rPr kumimoji="0" lang="vi-VN" sz="5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vi-VN" sz="5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Và xin dâng tiến Chúa, phút giây đời an vui. Dâng Ngài tình yêu cùng bao ước mơ trong đời. Cùng dâng bao nước mắt, với bao niềm thương đau. Bao nỗi cơ cầu, mưa nắng dãi dầu cuộc sống hôm nay</a:t>
            </a:r>
            <a:endParaRPr kumimoji="0" lang="vi-VN" sz="58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66323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5FC89-13E0-26FE-B370-C00F143C68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E6F27B-345B-861A-BEBF-86B2E055D99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8DA60CA-F026-AB01-2A5E-2BF9B9B2F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E4BAB4A5-1DE3-7826-5804-8C57EB8F32B7}"/>
              </a:ext>
            </a:extLst>
          </p:cNvPr>
          <p:cNvSpPr/>
          <p:nvPr/>
        </p:nvSpPr>
        <p:spPr>
          <a:xfrm>
            <a:off x="425029" y="444136"/>
            <a:ext cx="11279292"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FF0000"/>
                </a:solidFill>
                <a:effectLst/>
                <a:uLnTx/>
                <a:uFillTx/>
                <a:latin typeface="Century Gothic" panose="020B0502020202020204"/>
                <a:ea typeface="+mn-ea"/>
                <a:cs typeface="+mn-cs"/>
              </a:rPr>
              <a:t>ĐK.</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Xin dâng, xin dâng lên Chúa bánh rượu ngon xin Ngài đoái trông. Xin dâng, xin dâng lên Chúa xác hồn con, xin Ngài đỡ nâng.</a:t>
            </a:r>
            <a:endParaRPr kumimoji="0" lang="vi-VN" sz="6600" b="1" i="0" u="none" strike="noStrike" kern="1200" cap="none" spc="0" normalizeH="0" baseline="0" noProof="0" dirty="0">
              <a:ln>
                <a:noFill/>
              </a:ln>
              <a:solidFill>
                <a:srgbClr val="333333"/>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621527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2680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b="1" dirty="0" smtClean="0">
                <a:solidFill>
                  <a:srgbClr val="FF0000"/>
                </a:solidFill>
                <a:latin typeface="Arial" panose="020B0604020202020204" pitchFamily="34" charset="0"/>
                <a:cs typeface="Arial" panose="020B0604020202020204" pitchFamily="34" charset="0"/>
              </a:rPr>
              <a:t>CHO CON BIẾT </a:t>
            </a:r>
            <a:br>
              <a:rPr lang="en-US" sz="6000" b="1" dirty="0" smtClean="0">
                <a:solidFill>
                  <a:srgbClr val="FF0000"/>
                </a:solidFill>
                <a:latin typeface="Arial" panose="020B0604020202020204" pitchFamily="34" charset="0"/>
                <a:cs typeface="Arial" panose="020B0604020202020204" pitchFamily="34" charset="0"/>
              </a:rPr>
            </a:br>
            <a:r>
              <a:rPr lang="en-US" sz="6000" b="1" dirty="0" smtClean="0">
                <a:solidFill>
                  <a:srgbClr val="FF0000"/>
                </a:solidFill>
                <a:latin typeface="Arial" panose="020B0604020202020204" pitchFamily="34" charset="0"/>
                <a:cs typeface="Arial" panose="020B0604020202020204" pitchFamily="34" charset="0"/>
              </a:rPr>
              <a:t>YÊU THƯƠNG</a:t>
            </a:r>
            <a:endParaRPr lang="en-US" sz="6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7028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1</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Cho con biết yêu thương trọn đời, cho con biết yêu thương ngàn đời, yêu thương cả cuộc đời, yêu thương hết mọi người, Chúa ơi.</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06227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642594"/>
            <a:ext cx="11036348"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1.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biết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say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mê</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biết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say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hy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sinh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cả</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cuộc</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lòng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thôi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437567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Lạy Chúa, chính Ngài là tình yêu, tình yêu con tôn thờ, tình yêu ôi cao vời vượt trên muôn núi đồi.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81335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cậy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nhờ</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gian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nguy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88428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642594"/>
            <a:ext cx="11036348"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2.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mãi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trung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kiên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Cho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chẳng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khi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nào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phụ</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tim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mở</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rộng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say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đắm</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thiết</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33762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63231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2</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Cho con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tin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một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cho</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biết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thứ</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tha</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thật</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nhiều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quên</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đi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cả</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khổ</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sầu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vì</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lòng</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7200" b="1" i="0" u="none" strike="noStrike" kern="1200" cap="none" spc="0" normalizeH="0" baseline="0" noProof="0" dirty="0" err="1">
                <a:ln>
                  <a:noFill/>
                </a:ln>
                <a:solidFill>
                  <a:prstClr val="black"/>
                </a:solidFill>
                <a:effectLst/>
                <a:uLnTx/>
                <a:uFillTx/>
                <a:latin typeface="Century Gothic" panose="020B0502020202020204"/>
                <a:ea typeface="+mn-ea"/>
                <a:cs typeface="+mn-cs"/>
              </a:rPr>
              <a:t>thôi</a:t>
            </a:r>
            <a:r>
              <a:rPr kumimoji="0" lang="en-US" sz="72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72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72387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Lạy Chúa, chính Ngài là tình yêu, tình yêu con tôn thờ, tình yêu ôi cao vời vượt trên muôn núi đồi.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220532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cậy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nhờ</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gian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nguy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56455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7246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3</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0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Cho con mãi ghi sâu tình Chúa, cho con mãi yêu thương mọi người, thân con đã thiệt thòi, nhưng con vẫn trọn tình Chúa ơi.</a:t>
            </a:r>
            <a:endParaRPr kumimoji="0" lang="vi-VN" sz="60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33972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8" y="642594"/>
            <a:ext cx="11036348"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3. </a:t>
            </a:r>
            <a:r>
              <a:rPr kumimoji="0" lang="vi-VN" sz="18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dẫu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bao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nhiêu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khổ</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đau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thân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dẫu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bao</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nhiêu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muộn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phiền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xin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dủ</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đỡ</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nâng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581989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vi-VN" sz="6600" b="1"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Lạy Chúa, chính Ngài là tình yêu, tình yêu con tôn thờ, tình yêu ôi cao vời vượt trên muôn núi đồi. </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371432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p:cNvSpPr/>
          <p:nvPr/>
        </p:nvSpPr>
        <p:spPr>
          <a:xfrm>
            <a:off x="438727" y="425003"/>
            <a:ext cx="11139380" cy="517064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ĐK</a:t>
            </a:r>
            <a:r>
              <a:rPr kumimoji="0" lang="en-US" sz="5400" b="1" i="0" u="none" strike="noStrike" kern="1200" cap="none" spc="0" normalizeH="0" baseline="0" noProof="0" dirty="0" smtClean="0">
                <a:ln>
                  <a:noFill/>
                </a:ln>
                <a:solidFill>
                  <a:srgbClr val="FF0000"/>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Lạy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Chúa</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chính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Ngài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là</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yêu</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luôn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cậy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nhờ</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dù</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gian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nguy</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trong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đời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tình</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con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vẫn</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rạng</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n-US" sz="6600" b="1" i="0" u="none" strike="noStrike" kern="1200" cap="none" spc="0" normalizeH="0" baseline="0" noProof="0" dirty="0" err="1">
                <a:ln>
                  <a:noFill/>
                </a:ln>
                <a:solidFill>
                  <a:prstClr val="black"/>
                </a:solidFill>
                <a:effectLst/>
                <a:uLnTx/>
                <a:uFillTx/>
                <a:latin typeface="Century Gothic" panose="020B0502020202020204"/>
                <a:ea typeface="+mn-ea"/>
                <a:cs typeface="+mn-cs"/>
              </a:rPr>
              <a:t>ngời</a:t>
            </a:r>
            <a:r>
              <a:rPr kumimoji="0" lang="en-US" sz="6600" b="1" i="0" u="none" strike="noStrike" kern="1200" cap="none" spc="0" normalizeH="0" baseline="0" noProof="0" dirty="0">
                <a:ln>
                  <a:noFill/>
                </a:ln>
                <a:solidFill>
                  <a:prstClr val="black"/>
                </a:solidFill>
                <a:effectLst/>
                <a:uLnTx/>
                <a:uFillTx/>
                <a:latin typeface="Century Gothic" panose="020B0502020202020204"/>
                <a:ea typeface="+mn-ea"/>
                <a:cs typeface="+mn-cs"/>
              </a:rPr>
              <a:t>.</a:t>
            </a:r>
            <a:endParaRPr kumimoji="0" lang="vi-VN" sz="6600" b="1"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65481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9359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61708" y="1815921"/>
            <a:ext cx="8818664" cy="2866142"/>
          </a:xfrm>
        </p:spPr>
        <p:txBody>
          <a:bodyPr/>
          <a:lstStyle/>
          <a:p>
            <a:pPr lvl="0" algn="l" fontAlgn="base">
              <a:lnSpc>
                <a:spcPts val="1800"/>
              </a:lnSpc>
              <a:spcBef>
                <a:spcPts val="0"/>
              </a:spcBef>
            </a:pPr>
            <a:r>
              <a:rPr lang="en-US" sz="3600" b="1" kern="1800" spc="0" dirty="0" smtClean="0">
                <a:solidFill>
                  <a:srgbClr val="C50000"/>
                </a:solidFill>
                <a:latin typeface="Arial" panose="020B0604020202020204" pitchFamily="34" charset="0"/>
                <a:ea typeface="Times New Roman" panose="02020603050405020304" pitchFamily="18" charset="0"/>
                <a:cs typeface="Times New Roman" panose="02020603050405020304" pitchFamily="18" charset="0"/>
              </a:rPr>
              <a:t>      </a:t>
            </a:r>
            <a:r>
              <a:rPr lang="en-US" sz="3600" b="1" kern="1800" spc="0" dirty="0" smtClean="0">
                <a:solidFill>
                  <a:srgbClr val="C50000"/>
                </a:solidFill>
                <a:latin typeface="Arial" panose="020B0604020202020204" pitchFamily="34" charset="0"/>
                <a:ea typeface="Times New Roman" panose="02020603050405020304" pitchFamily="18" charset="0"/>
                <a:cs typeface="Times New Roman" panose="02020603050405020304" pitchFamily="18" charset="0"/>
              </a:rPr>
              <a:t>    </a:t>
            </a:r>
            <a:r>
              <a:rPr lang="en-US" sz="4800" b="1" kern="1800" spc="0" dirty="0" err="1" smtClean="0">
                <a:solidFill>
                  <a:srgbClr val="C50000"/>
                </a:solidFill>
                <a:latin typeface="Arial" panose="020B0604020202020204" pitchFamily="34" charset="0"/>
                <a:ea typeface="Times New Roman" panose="02020603050405020304" pitchFamily="18" charset="0"/>
                <a:cs typeface="Times New Roman" panose="02020603050405020304" pitchFamily="18" charset="0"/>
              </a:rPr>
              <a:t>Nếu</a:t>
            </a:r>
            <a:r>
              <a:rPr lang="en-US" sz="4800" b="1" kern="1800" spc="0" dirty="0" smtClean="0">
                <a:solidFill>
                  <a:srgbClr val="C50000"/>
                </a:solidFill>
                <a:latin typeface="Arial" panose="020B0604020202020204" pitchFamily="34" charset="0"/>
                <a:ea typeface="Times New Roman" panose="02020603050405020304" pitchFamily="18" charset="0"/>
                <a:cs typeface="Times New Roman" panose="02020603050405020304" pitchFamily="18" charset="0"/>
              </a:rPr>
              <a:t> </a:t>
            </a:r>
            <a:r>
              <a:rPr lang="en-US" sz="4800" b="1" kern="1800" spc="0" dirty="0" err="1">
                <a:solidFill>
                  <a:srgbClr val="C50000"/>
                </a:solidFill>
                <a:latin typeface="Arial" panose="020B0604020202020204" pitchFamily="34" charset="0"/>
                <a:ea typeface="Times New Roman" panose="02020603050405020304" pitchFamily="18" charset="0"/>
                <a:cs typeface="Times New Roman" panose="02020603050405020304" pitchFamily="18" charset="0"/>
              </a:rPr>
              <a:t>mai</a:t>
            </a:r>
            <a:r>
              <a:rPr lang="en-US" sz="4800" b="1" kern="1800" spc="0" dirty="0">
                <a:solidFill>
                  <a:srgbClr val="C50000"/>
                </a:solidFill>
                <a:latin typeface="Arial" panose="020B0604020202020204" pitchFamily="34" charset="0"/>
                <a:ea typeface="Times New Roman" panose="02020603050405020304" pitchFamily="18" charset="0"/>
                <a:cs typeface="Times New Roman" panose="02020603050405020304" pitchFamily="18" charset="0"/>
              </a:rPr>
              <a:t> </a:t>
            </a:r>
            <a:r>
              <a:rPr lang="en-US" sz="4800" b="1" kern="1800" spc="0" dirty="0" err="1">
                <a:solidFill>
                  <a:srgbClr val="C50000"/>
                </a:solidFill>
                <a:latin typeface="Arial" panose="020B0604020202020204" pitchFamily="34" charset="0"/>
                <a:ea typeface="Times New Roman" panose="02020603050405020304" pitchFamily="18" charset="0"/>
                <a:cs typeface="Times New Roman" panose="02020603050405020304" pitchFamily="18" charset="0"/>
              </a:rPr>
              <a:t>Chúa</a:t>
            </a:r>
            <a:r>
              <a:rPr lang="en-US" sz="4800" b="1" kern="1800" spc="0" dirty="0">
                <a:solidFill>
                  <a:srgbClr val="C50000"/>
                </a:solidFill>
                <a:latin typeface="Arial" panose="020B0604020202020204" pitchFamily="34" charset="0"/>
                <a:ea typeface="Times New Roman" panose="02020603050405020304" pitchFamily="18" charset="0"/>
                <a:cs typeface="Times New Roman" panose="02020603050405020304" pitchFamily="18" charset="0"/>
              </a:rPr>
              <a:t> </a:t>
            </a:r>
            <a:r>
              <a:rPr lang="en-US" sz="4800" b="1" kern="1800" spc="0" dirty="0" err="1">
                <a:solidFill>
                  <a:srgbClr val="C50000"/>
                </a:solidFill>
                <a:latin typeface="Arial" panose="020B0604020202020204" pitchFamily="34" charset="0"/>
                <a:ea typeface="Times New Roman" panose="02020603050405020304" pitchFamily="18" charset="0"/>
                <a:cs typeface="Times New Roman" panose="02020603050405020304" pitchFamily="18" charset="0"/>
              </a:rPr>
              <a:t>đến</a:t>
            </a:r>
            <a:endParaRPr lang="en-US" sz="3600" cap="none" spc="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0425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41AB3-27B9-39D3-DE71-4D1570241D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033D9F-51D4-BD9F-CCD2-3BC09163693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9D88D6A-0F59-506E-0B11-8A48A9E339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240" y="-133564"/>
            <a:ext cx="12575567" cy="7109717"/>
          </a:xfrm>
          <a:prstGeom prst="rect">
            <a:avLst/>
          </a:prstGeom>
        </p:spPr>
      </p:pic>
      <p:sp>
        <p:nvSpPr>
          <p:cNvPr id="5" name="Rectangle 4"/>
          <p:cNvSpPr/>
          <p:nvPr/>
        </p:nvSpPr>
        <p:spPr>
          <a:xfrm>
            <a:off x="785191" y="238539"/>
            <a:ext cx="10247243" cy="5526193"/>
          </a:xfrm>
          <a:prstGeom prst="rect">
            <a:avLst/>
          </a:prstGeom>
        </p:spPr>
        <p:txBody>
          <a:bodyPr wrap="square">
            <a:spAutoFit/>
          </a:bodyPr>
          <a:lstStyle/>
          <a:p>
            <a:pPr algn="just" fontAlgn="base">
              <a:lnSpc>
                <a:spcPct val="107000"/>
              </a:lnSpc>
              <a:spcAft>
                <a:spcPts val="1440"/>
              </a:spcAft>
            </a:pPr>
            <a:r>
              <a:rPr lang="en-US" sz="6600" b="1" dirty="0" smtClean="0">
                <a:solidFill>
                  <a:srgbClr val="FF0000"/>
                </a:solidFill>
                <a:latin typeface="Arial" panose="020B0604020202020204" pitchFamily="34" charset="0"/>
                <a:ea typeface="Times New Roman" panose="02020603050405020304" pitchFamily="18" charset="0"/>
                <a:cs typeface="Times New Roman" panose="02020603050405020304" pitchFamily="18" charset="0"/>
              </a:rPr>
              <a:t>1</a:t>
            </a:r>
            <a:r>
              <a:rPr lang="en-US" sz="6600" b="1"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Nếu</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ngày</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mai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Chúa</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quang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lâm</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con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sẽ</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vô</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cùng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xao</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xuyến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vì</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còn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vương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vấn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đam</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mê</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và</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bao</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u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sầu</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nhân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thế</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endParaRPr lang="en-US" sz="6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03636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59D64-F8AE-9789-D2C8-D81BE32A2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63A435-7720-8018-6CA6-5595274C846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AFD87C1-FCA8-B16F-600D-D1DAF6D20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207B0C31-3B0C-0AF6-A89A-CFA7C3DE1E6B}"/>
              </a:ext>
            </a:extLst>
          </p:cNvPr>
          <p:cNvSpPr/>
          <p:nvPr/>
        </p:nvSpPr>
        <p:spPr>
          <a:xfrm>
            <a:off x="609600" y="397291"/>
            <a:ext cx="10972800" cy="5170646"/>
          </a:xfrm>
          <a:prstGeom prst="rect">
            <a:avLst/>
          </a:prstGeom>
        </p:spPr>
        <p:txBody>
          <a:bodyPr wrap="square">
            <a:spAutoFit/>
          </a:bodyPr>
          <a:lstStyle/>
          <a:p>
            <a:pPr lvl="0" algn="just">
              <a:defRPr/>
            </a:pPr>
            <a:r>
              <a:rPr kumimoji="0" lang="en-US"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lang="en-US" sz="66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Nếu ngày mai Chúa quang lâm chắc con vô cùng hoang mang, vì cuộc sống còn bao lỡ làng, và còn những trái ngang bẽ bàng.</a:t>
            </a:r>
            <a:endParaRPr kumimoji="0" lang="en-US" sz="66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1054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10189-8C8F-8490-80EC-8DA434222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22481-0F5E-F810-E241-CA76C407FC1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7B31F94-F421-481C-9531-1F138B74CA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93E081D-7BEE-08B8-A61F-00B194235BF9}"/>
              </a:ext>
            </a:extLst>
          </p:cNvPr>
          <p:cNvSpPr/>
          <p:nvPr/>
        </p:nvSpPr>
        <p:spPr>
          <a:xfrm>
            <a:off x="609600" y="397291"/>
            <a:ext cx="10972800" cy="5526193"/>
          </a:xfrm>
          <a:prstGeom prst="rect">
            <a:avLst/>
          </a:prstGeom>
        </p:spPr>
        <p:txBody>
          <a:bodyPr wrap="square">
            <a:spAutoFit/>
          </a:bodyPr>
          <a:lstStyle/>
          <a:p>
            <a:pPr algn="just" fontAlgn="base">
              <a:lnSpc>
                <a:spcPct val="107000"/>
              </a:lnSpc>
              <a:spcAft>
                <a:spcPts val="1440"/>
              </a:spcAft>
            </a:pPr>
            <a:r>
              <a:rPr lang="en-US" sz="6600" b="1">
                <a:solidFill>
                  <a:srgbClr val="FF0000"/>
                </a:solidFill>
                <a:latin typeface="Arial" panose="020B0604020202020204" pitchFamily="34" charset="0"/>
                <a:ea typeface="Times New Roman" panose="02020603050405020304" pitchFamily="18" charset="0"/>
                <a:cs typeface="Times New Roman" panose="02020603050405020304" pitchFamily="18" charset="0"/>
              </a:rPr>
              <a:t>ĐK:</a:t>
            </a:r>
            <a:r>
              <a:rPr lang="en-US" sz="66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 Xin cho chúng con chân thành cải hoá cuộc sống mình, và sống trong công bình bác ái, để ngày mai vui mừng trong Chúa. </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9781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E77B2-80F4-704F-9091-B275002B9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BC698A-97D6-9851-CF43-AA6592622F3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9DFE3E0-1190-9520-2809-D2C285CED1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229206B-BFC3-7C2B-F4C6-08DD5D63FDEB}"/>
              </a:ext>
            </a:extLst>
          </p:cNvPr>
          <p:cNvSpPr/>
          <p:nvPr/>
        </p:nvSpPr>
        <p:spPr>
          <a:xfrm>
            <a:off x="609600" y="397291"/>
            <a:ext cx="10972800"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609600" y="1053548"/>
            <a:ext cx="11181522" cy="5471370"/>
          </a:xfrm>
          <a:prstGeom prst="rect">
            <a:avLst/>
          </a:prstGeom>
        </p:spPr>
        <p:txBody>
          <a:bodyPr wrap="square">
            <a:spAutoFit/>
          </a:bodyPr>
          <a:lstStyle/>
          <a:p>
            <a:pPr lvl="0" algn="just" fontAlgn="base">
              <a:lnSpc>
                <a:spcPct val="107000"/>
              </a:lnSpc>
              <a:spcAft>
                <a:spcPts val="1440"/>
              </a:spcAft>
            </a:pPr>
            <a:r>
              <a:rPr lang="en-US" sz="66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Xin cho chúng con sẵn sàng tỉnh thức mỗi ngày, là sống một tình yêu bao la, niềm tin sắt đá đón chờ Chúa đến.</a:t>
            </a:r>
            <a:endParaRPr lang="en-US" sz="5400" b="1">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4078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81A9-FE19-42D1-65E9-EA75D68580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33EBE7-FB2A-3635-7318-950D73C32D51}"/>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83990FA6-94F6-4C24-7694-504D54A938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C243EBD-2404-D1CB-0AB1-18F8D7707E45}"/>
              </a:ext>
            </a:extLst>
          </p:cNvPr>
          <p:cNvSpPr/>
          <p:nvPr/>
        </p:nvSpPr>
        <p:spPr>
          <a:xfrm>
            <a:off x="609600" y="397291"/>
            <a:ext cx="10972800" cy="5471370"/>
          </a:xfrm>
          <a:prstGeom prst="rect">
            <a:avLst/>
          </a:prstGeom>
        </p:spPr>
        <p:txBody>
          <a:bodyPr wrap="square">
            <a:spAutoFit/>
          </a:bodyPr>
          <a:lstStyle/>
          <a:p>
            <a:pPr algn="just" fontAlgn="base">
              <a:lnSpc>
                <a:spcPct val="107000"/>
              </a:lnSpc>
              <a:spcAft>
                <a:spcPts val="1440"/>
              </a:spcAft>
            </a:pPr>
            <a:r>
              <a:rPr lang="en-US" sz="6600" b="1"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2.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Nếu</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ngày</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mai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Chúa</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quang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lâm</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con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sẽ</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lo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sợ</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bối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rối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vì</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con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bao</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nỗi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lo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âu</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và</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bao</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tham</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vọng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nung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nấu</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endParaRPr lang="en-US" sz="5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22045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D839B-C3D8-A009-B790-8606AACBDD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CDA67-FEE7-1974-2013-F65B7DEC5752}"/>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DEB13E4F-7ADE-37FE-8363-005D8B2BA3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84" y="-251717"/>
            <a:ext cx="12575567" cy="7109717"/>
          </a:xfrm>
          <a:prstGeom prst="rect">
            <a:avLst/>
          </a:prstGeom>
        </p:spPr>
      </p:pic>
      <p:sp>
        <p:nvSpPr>
          <p:cNvPr id="4" name="Rectangle 3">
            <a:extLst>
              <a:ext uri="{FF2B5EF4-FFF2-40B4-BE49-F238E27FC236}">
                <a16:creationId xmlns:a16="http://schemas.microsoft.com/office/drawing/2014/main" id="{EE812C9B-82AA-EC1F-B612-2959016B6E13}"/>
              </a:ext>
            </a:extLst>
          </p:cNvPr>
          <p:cNvSpPr/>
          <p:nvPr/>
        </p:nvSpPr>
        <p:spPr>
          <a:xfrm>
            <a:off x="609600" y="397291"/>
            <a:ext cx="10972800"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725557" y="0"/>
            <a:ext cx="10856843" cy="5526193"/>
          </a:xfrm>
          <a:prstGeom prst="rect">
            <a:avLst/>
          </a:prstGeom>
        </p:spPr>
        <p:txBody>
          <a:bodyPr wrap="square">
            <a:spAutoFit/>
          </a:bodyPr>
          <a:lstStyle/>
          <a:p>
            <a:pPr lvl="0" algn="just" fontAlgn="base">
              <a:lnSpc>
                <a:spcPct val="107000"/>
              </a:lnSpc>
              <a:spcAft>
                <a:spcPts val="1440"/>
              </a:spcAft>
            </a:pPr>
            <a:r>
              <a:rPr lang="en-US" sz="66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Nếu ngày mai Chúa quang lâm chắc con vô cùng nguy nan, vì đời sống niềm tin hao mòn, và tình mến yêu chưa vẹn tròn.</a:t>
            </a:r>
            <a:endParaRPr lang="en-US" sz="5400" b="1">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08913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10189-8C8F-8490-80EC-8DA434222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22481-0F5E-F810-E241-CA76C407FC1A}"/>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7B31F94-F421-481C-9531-1F138B74CA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C93E081D-7BEE-08B8-A61F-00B194235BF9}"/>
              </a:ext>
            </a:extLst>
          </p:cNvPr>
          <p:cNvSpPr/>
          <p:nvPr/>
        </p:nvSpPr>
        <p:spPr>
          <a:xfrm>
            <a:off x="609600" y="397291"/>
            <a:ext cx="10972800" cy="5526193"/>
          </a:xfrm>
          <a:prstGeom prst="rect">
            <a:avLst/>
          </a:prstGeom>
        </p:spPr>
        <p:txBody>
          <a:bodyPr wrap="square">
            <a:spAutoFit/>
          </a:bodyPr>
          <a:lstStyle/>
          <a:p>
            <a:pPr marL="0" marR="0" lvl="0" indent="0" algn="just" defTabSz="914400" rtl="0" eaLnBrk="1" fontAlgn="base" latinLnBrk="0" hangingPunct="1">
              <a:lnSpc>
                <a:spcPct val="107000"/>
              </a:lnSpc>
              <a:spcBef>
                <a:spcPts val="0"/>
              </a:spcBef>
              <a:spcAft>
                <a:spcPts val="1440"/>
              </a:spcAft>
              <a:buClrTx/>
              <a:buSzTx/>
              <a:buFontTx/>
              <a:buNone/>
              <a:tabLst/>
              <a:defRPr/>
            </a:pPr>
            <a:r>
              <a:rPr kumimoji="0" lang="en-US" sz="6600" b="1" i="0" u="none" strike="noStrike" kern="1200" cap="none" spc="0" normalizeH="0" baseline="0" noProof="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ĐK:</a:t>
            </a:r>
            <a:r>
              <a:rPr kumimoji="0" lang="en-US" sz="6600" b="1" i="0" u="none" strike="noStrike" kern="1200" cap="none" spc="0" normalizeH="0" baseline="0" noProof="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 Xin cho chúng con chân thành cải hoá cuộc sống mình, và sống trong công bình bác ái, để ngày mai vui mừng trong Chúa. </a:t>
            </a:r>
            <a:endParaRPr kumimoji="0" lang="en-US" sz="5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90016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E77B2-80F4-704F-9091-B275002B9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BC698A-97D6-9851-CF43-AA6592622F3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69DFE3E0-1190-9520-2809-D2C285CED1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229206B-BFC3-7C2B-F4C6-08DD5D63FDEB}"/>
              </a:ext>
            </a:extLst>
          </p:cNvPr>
          <p:cNvSpPr/>
          <p:nvPr/>
        </p:nvSpPr>
        <p:spPr>
          <a:xfrm>
            <a:off x="609600" y="397291"/>
            <a:ext cx="10972800"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4"/>
          <p:cNvSpPr/>
          <p:nvPr/>
        </p:nvSpPr>
        <p:spPr>
          <a:xfrm>
            <a:off x="609600" y="1053548"/>
            <a:ext cx="11181522" cy="5471370"/>
          </a:xfrm>
          <a:prstGeom prst="rect">
            <a:avLst/>
          </a:prstGeom>
        </p:spPr>
        <p:txBody>
          <a:bodyPr wrap="square">
            <a:spAutoFit/>
          </a:bodyPr>
          <a:lstStyle/>
          <a:p>
            <a:pPr marL="0" marR="0" lvl="0" indent="0" algn="just" defTabSz="914400" rtl="0" eaLnBrk="1" fontAlgn="base" latinLnBrk="0" hangingPunct="1">
              <a:lnSpc>
                <a:spcPct val="107000"/>
              </a:lnSpc>
              <a:spcBef>
                <a:spcPts val="0"/>
              </a:spcBef>
              <a:spcAft>
                <a:spcPts val="1440"/>
              </a:spcAft>
              <a:buClrTx/>
              <a:buSzTx/>
              <a:buFontTx/>
              <a:buNone/>
              <a:tabLst/>
              <a:defRPr/>
            </a:pPr>
            <a:r>
              <a:rPr kumimoji="0" lang="en-US" sz="6600" b="1" i="0" u="none" strike="noStrike" kern="1200" cap="none" spc="0" normalizeH="0" baseline="0" noProof="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Xin cho chúng con sẵn sàng tỉnh thức mỗi ngày, là sống một tình yêu bao la, niềm tin sắt đá đón chờ Chúa đến.</a:t>
            </a:r>
            <a:endParaRPr kumimoji="0" lang="en-US" sz="5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8599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36338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base">
              <a:lnSpc>
                <a:spcPts val="1800"/>
              </a:lnSpc>
              <a:spcAft>
                <a:spcPts val="0"/>
              </a:spcAft>
            </a:pPr>
            <a:r>
              <a:rPr lang="en-US" sz="6000" b="1" kern="1800" smtClean="0">
                <a:solidFill>
                  <a:srgbClr val="C50000"/>
                </a:solidFill>
                <a:latin typeface="Arial" panose="020B0604020202020204" pitchFamily="34" charset="0"/>
                <a:ea typeface="Times New Roman" panose="02020603050405020304" pitchFamily="18" charset="0"/>
                <a:cs typeface="Times New Roman" panose="02020603050405020304" pitchFamily="18" charset="0"/>
              </a:rPr>
              <a:t>Đi Gieo tin mừng</a:t>
            </a:r>
            <a:endParaRPr lang="en-US" sz="40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5164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970289"/>
          </a:xfrm>
          <a:prstGeom prst="rect">
            <a:avLst/>
          </a:prstGeom>
        </p:spPr>
        <p:txBody>
          <a:bodyPr wrap="square">
            <a:spAutoFit/>
          </a:bodyPr>
          <a:lstStyle/>
          <a:p>
            <a:pPr algn="just" fontAlgn="base">
              <a:lnSpc>
                <a:spcPct val="107000"/>
              </a:lnSpc>
              <a:spcAft>
                <a:spcPts val="1440"/>
              </a:spcAft>
            </a:pPr>
            <a:r>
              <a:rPr lang="en-US" sz="6000" b="1">
                <a:solidFill>
                  <a:srgbClr val="FF0000"/>
                </a:solidFill>
                <a:latin typeface="Arial" panose="020B0604020202020204" pitchFamily="34" charset="0"/>
                <a:ea typeface="Times New Roman" panose="02020603050405020304" pitchFamily="18" charset="0"/>
                <a:cs typeface="Times New Roman" panose="02020603050405020304" pitchFamily="18" charset="0"/>
              </a:rPr>
              <a:t>ĐK: </a:t>
            </a:r>
            <a:r>
              <a:rPr lang="en-US" sz="6000" b="1">
                <a:solidFill>
                  <a:srgbClr val="333333"/>
                </a:solidFill>
                <a:latin typeface="Arial" panose="020B0604020202020204" pitchFamily="34" charset="0"/>
                <a:ea typeface="Times New Roman" panose="02020603050405020304" pitchFamily="18" charset="0"/>
                <a:cs typeface="Times New Roman" panose="02020603050405020304" pitchFamily="18" charset="0"/>
              </a:rPr>
              <a:t>Anh em đã lãnh nhận Lời gieo trong lòng chính Lời Thiên Chúa yêu thương. Anh em hãy bước vào đời gieo Tin Mừng, dọi tình yêu Chúa muôn phương.</a:t>
            </a:r>
            <a:endParaRPr lang="en-US" sz="60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28135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07462-2648-5FA9-BE05-DF3EC3265B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365E4-C38D-6119-9BB3-26C8DC5A4D05}"/>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C051507C-2CDC-3671-DD68-3782BF028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F5E07300-816F-6A30-DA88-73E90221CF34}"/>
              </a:ext>
            </a:extLst>
          </p:cNvPr>
          <p:cNvSpPr/>
          <p:nvPr/>
        </p:nvSpPr>
        <p:spPr>
          <a:xfrm>
            <a:off x="451340" y="302359"/>
            <a:ext cx="11087865" cy="6558142"/>
          </a:xfrm>
          <a:prstGeom prst="rect">
            <a:avLst/>
          </a:prstGeom>
        </p:spPr>
        <p:txBody>
          <a:bodyPr wrap="square">
            <a:spAutoFit/>
          </a:bodyPr>
          <a:lstStyle/>
          <a:p>
            <a:pPr algn="just" fontAlgn="base">
              <a:lnSpc>
                <a:spcPct val="107000"/>
              </a:lnSpc>
              <a:spcAft>
                <a:spcPts val="1440"/>
              </a:spcAft>
            </a:pPr>
            <a:r>
              <a:rPr lang="en-US" sz="6600" b="1"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1. </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Ra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đi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lòng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tràn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bao</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ý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sống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hãy</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rắc</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gieo</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hạt</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giống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Tin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Mừng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Ra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đi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lòng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tràn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bao</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ý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sống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để</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yêu</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thương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từng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ngày</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cao</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dâng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a:t>
            </a:r>
            <a:endParaRPr lang="en-US" sz="5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92944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D91B2-0402-E394-0D8D-083DDA7C3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FDCE8-79D6-8B48-C120-384AB7605057}"/>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D2A4283-A81A-0EFB-29AA-E125D4C02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1717"/>
            <a:ext cx="12575567" cy="7109717"/>
          </a:xfrm>
          <a:prstGeom prst="rect">
            <a:avLst/>
          </a:prstGeom>
        </p:spPr>
      </p:pic>
      <p:sp>
        <p:nvSpPr>
          <p:cNvPr id="4" name="Rectangle 3">
            <a:extLst>
              <a:ext uri="{FF2B5EF4-FFF2-40B4-BE49-F238E27FC236}">
                <a16:creationId xmlns:a16="http://schemas.microsoft.com/office/drawing/2014/main" id="{ABFCED63-AAB2-BC6C-F54D-D5A1B8325759}"/>
              </a:ext>
            </a:extLst>
          </p:cNvPr>
          <p:cNvSpPr/>
          <p:nvPr/>
        </p:nvSpPr>
        <p:spPr>
          <a:xfrm>
            <a:off x="451340" y="302359"/>
            <a:ext cx="11087865" cy="5970289"/>
          </a:xfrm>
          <a:prstGeom prst="rect">
            <a:avLst/>
          </a:prstGeom>
        </p:spPr>
        <p:txBody>
          <a:bodyPr wrap="square">
            <a:spAutoFit/>
          </a:bodyPr>
          <a:lstStyle/>
          <a:p>
            <a:pPr marL="0" marR="0" lvl="0" indent="0" algn="just" defTabSz="914400" rtl="0" eaLnBrk="1" fontAlgn="base" latinLnBrk="0" hangingPunct="1">
              <a:lnSpc>
                <a:spcPct val="107000"/>
              </a:lnSpc>
              <a:spcBef>
                <a:spcPts val="0"/>
              </a:spcBef>
              <a:spcAft>
                <a:spcPts val="1440"/>
              </a:spcAft>
              <a:buClrTx/>
              <a:buSzTx/>
              <a:buFontTx/>
              <a:buNone/>
              <a:tabLst/>
              <a:defRPr/>
            </a:pPr>
            <a:r>
              <a:rPr kumimoji="0" lang="en-US" sz="6000" b="1" i="0" u="none" strike="noStrike" kern="1200" cap="none" spc="0" normalizeH="0" baseline="0" noProof="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ĐK: </a:t>
            </a:r>
            <a:r>
              <a:rPr kumimoji="0" lang="en-US" sz="6000" b="1" i="0" u="none" strike="noStrike" kern="1200" cap="none" spc="0" normalizeH="0" baseline="0" noProof="0">
                <a:ln>
                  <a:noFill/>
                </a:ln>
                <a:solidFill>
                  <a:srgbClr val="333333"/>
                </a:solidFill>
                <a:effectLst/>
                <a:uLnTx/>
                <a:uFillTx/>
                <a:latin typeface="Arial" panose="020B0604020202020204" pitchFamily="34" charset="0"/>
                <a:ea typeface="Times New Roman" panose="02020603050405020304" pitchFamily="18" charset="0"/>
                <a:cs typeface="Times New Roman" panose="02020603050405020304" pitchFamily="18" charset="0"/>
              </a:rPr>
              <a:t>Anh em đã lãnh nhận Lời gieo trong lòng chính Lời Thiên Chúa yêu thương. Anh em hãy bước vào đời gieo Tin Mừng, dọi tình yêu Chúa muôn phương.</a:t>
            </a:r>
            <a:endParaRPr kumimoji="0" lang="en-US" sz="6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36010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AE11-942D-217F-D869-5BC5ADF3E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094F9-AFB9-00D3-B4BA-6B1A9106F56F}"/>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16EDA0E0-7866-658F-C0B4-B33DE4D60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83" y="-133564"/>
            <a:ext cx="12575567" cy="7109717"/>
          </a:xfrm>
          <a:prstGeom prst="rect">
            <a:avLst/>
          </a:prstGeom>
        </p:spPr>
      </p:pic>
      <p:sp>
        <p:nvSpPr>
          <p:cNvPr id="4" name="Rectangle 3">
            <a:extLst>
              <a:ext uri="{FF2B5EF4-FFF2-40B4-BE49-F238E27FC236}">
                <a16:creationId xmlns:a16="http://schemas.microsoft.com/office/drawing/2014/main" id="{8BC078C8-A4D2-8CA0-7D99-272F322FC09F}"/>
              </a:ext>
            </a:extLst>
          </p:cNvPr>
          <p:cNvSpPr/>
          <p:nvPr/>
        </p:nvSpPr>
        <p:spPr>
          <a:xfrm>
            <a:off x="451340" y="302359"/>
            <a:ext cx="11087865" cy="6737678"/>
          </a:xfrm>
          <a:prstGeom prst="rect">
            <a:avLst/>
          </a:prstGeom>
        </p:spPr>
        <p:txBody>
          <a:bodyPr wrap="square">
            <a:spAutoFit/>
          </a:bodyPr>
          <a:lstStyle/>
          <a:p>
            <a:pPr algn="just" fontAlgn="base">
              <a:lnSpc>
                <a:spcPct val="107000"/>
              </a:lnSpc>
              <a:spcAft>
                <a:spcPts val="1440"/>
              </a:spcAft>
            </a:pPr>
            <a:r>
              <a:rPr lang="en-US" sz="6600" b="1"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2.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Trong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hy</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vọng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ngày</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mai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sẽ</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đến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ánh</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đức</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tin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dọi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chiếu</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trăm</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miền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Trong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an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bình</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đời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vui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dâng</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hiến</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hãy</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ra</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đi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này</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người</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anh</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en-US" sz="6600" b="1"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em</a:t>
            </a:r>
            <a:r>
              <a:rPr lang="en-US" sz="6600"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a:t>
            </a:r>
            <a:endParaRPr lang="en-US" sz="5400" b="1" dirty="0">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07000"/>
              </a:lnSpc>
              <a:spcAft>
                <a:spcPts val="1440"/>
              </a:spcAft>
            </a:pPr>
            <a:r>
              <a:rPr lang="en-US" sz="660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endParaRPr lang="en-US" sz="5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6259090"/>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1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2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3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4_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otalTime>71</TotalTime>
  <Words>786</Words>
  <Application>Microsoft Office PowerPoint</Application>
  <PresentationFormat>Widescreen</PresentationFormat>
  <Paragraphs>48</Paragraphs>
  <Slides>50</Slides>
  <Notes>0</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50</vt:i4>
      </vt:variant>
    </vt:vector>
  </HeadingPairs>
  <TitlesOfParts>
    <vt:vector size="63" baseType="lpstr">
      <vt:lpstr>Arial</vt:lpstr>
      <vt:lpstr>Calibri</vt:lpstr>
      <vt:lpstr>Calibri Light</vt:lpstr>
      <vt:lpstr>Century Gothic</vt:lpstr>
      <vt:lpstr>Garamond</vt:lpstr>
      <vt:lpstr>Times New Roman</vt:lpstr>
      <vt:lpstr>Verdana</vt:lpstr>
      <vt:lpstr>Office Theme</vt:lpstr>
      <vt:lpstr>Savon</vt:lpstr>
      <vt:lpstr>1_Savon</vt:lpstr>
      <vt:lpstr>2_Savon</vt:lpstr>
      <vt:lpstr>3_Savon</vt:lpstr>
      <vt:lpstr>4_Savon</vt:lpstr>
      <vt:lpstr>PowerPoint Presentation</vt:lpstr>
      <vt:lpstr>TIẾN VÀO THÁNH CUNG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ĐÁP CA</vt:lpstr>
      <vt:lpstr>PowerPoint Presentation</vt:lpstr>
      <vt:lpstr>ALLELUIA</vt:lpstr>
      <vt:lpstr>PowerPoint Presentation</vt:lpstr>
      <vt:lpstr>PowerPoint Presentation</vt:lpstr>
      <vt:lpstr>DÂNG</vt:lpstr>
      <vt:lpstr>PowerPoint Presentation</vt:lpstr>
      <vt:lpstr>PowerPoint Presentation</vt:lpstr>
      <vt:lpstr>PowerPoint Presentation</vt:lpstr>
      <vt:lpstr>PowerPoint Presentation</vt:lpstr>
      <vt:lpstr>PowerPoint Presentation</vt:lpstr>
      <vt:lpstr>CHO CON BIẾT  YÊU THƯƠNG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Nếu mai Chúa đến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Đi Gieo tin mừng</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Windows User</cp:lastModifiedBy>
  <cp:revision>10</cp:revision>
  <dcterms:created xsi:type="dcterms:W3CDTF">2026-08-20T02:27:18Z</dcterms:created>
  <dcterms:modified xsi:type="dcterms:W3CDTF">2026-11-02T01:18:24Z</dcterms:modified>
</cp:coreProperties>
</file>